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7"/>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50" d="100"/>
          <a:sy n="150" d="100"/>
        </p:scale>
        <p:origin x="654" y="12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15</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3.gif"/><Relationship Id="rId1" Type="http://schemas.openxmlformats.org/officeDocument/2006/relationships/slideLayout" Target="../slideLayouts/slideLayout2.xml"/><Relationship Id="rId5" Type="http://schemas.openxmlformats.org/officeDocument/2006/relationships/image" Target="../media/image14.gif"/><Relationship Id="rId4" Type="http://schemas.openxmlformats.org/officeDocument/2006/relationships/image" Target="../media/image7.gi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Yardım </a:t>
            </a:r>
            <a:r>
              <a:rPr lang="tr-TR" sz="3600" smtClean="0">
                <a:solidFill>
                  <a:schemeClr val="tx2">
                    <a:satMod val="130000"/>
                  </a:schemeClr>
                </a:solidFill>
              </a:rPr>
              <a:t>Dosyaları Hazırlamak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fontAlgn="auto">
              <a:spcAft>
                <a:spcPts val="0"/>
              </a:spcAft>
              <a:defRPr/>
            </a:pPr>
            <a:r>
              <a:rPr lang="tr-TR" dirty="0">
                <a:solidFill>
                  <a:schemeClr val="tx2">
                    <a:satMod val="130000"/>
                  </a:schemeClr>
                </a:solidFill>
              </a:rPr>
              <a:t>İleri Görsel Programlama </a:t>
            </a:r>
          </a:p>
          <a:p>
            <a:pPr fontAlgn="auto">
              <a:spcAft>
                <a:spcPts val="0"/>
              </a:spcAft>
              <a:defRPr/>
            </a:pPr>
            <a:r>
              <a:rPr lang="tr-TR" altLang="tr-TR" dirty="0" err="1">
                <a:latin typeface="Arial" panose="020B0604020202020204" pitchFamily="34" charset="0"/>
              </a:rPr>
              <a:t>Öğr.Gör</a:t>
            </a:r>
            <a:r>
              <a:rPr lang="tr-TR" altLang="tr-TR" dirty="0">
                <a:latin typeface="Arial" panose="020B0604020202020204" pitchFamily="34" charset="0"/>
              </a:rPr>
              <a:t>. Mahmut </a:t>
            </a:r>
            <a:r>
              <a:rPr lang="tr-TR" altLang="tr-TR" dirty="0" err="1">
                <a:latin typeface="Arial" panose="020B0604020202020204" pitchFamily="34" charset="0"/>
              </a:rPr>
              <a:t>kılıçaslan</a:t>
            </a:r>
            <a:endParaRPr lang="tr-TR" altLang="tr-TR">
              <a:latin typeface="Arial" panose="020B0604020202020204" pitchFamily="34" charset="0"/>
            </a:endParaRPr>
          </a:p>
          <a:p>
            <a:pPr eaLnBrk="1" fontAlgn="auto" hangingPunct="1">
              <a:spcAft>
                <a:spcPts val="0"/>
              </a:spcAft>
              <a:defRPr/>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1735666"/>
          </a:xfrm>
        </p:spPr>
        <p:txBody>
          <a:bodyPr>
            <a:normAutofit fontScale="70000" lnSpcReduction="20000"/>
          </a:bodyPr>
          <a:lstStyle/>
          <a:p>
            <a:pPr>
              <a:lnSpc>
                <a:spcPct val="110000"/>
              </a:lnSpc>
              <a:spcBef>
                <a:spcPts val="600"/>
              </a:spcBef>
              <a:spcAft>
                <a:spcPts val="600"/>
              </a:spcAft>
            </a:pPr>
            <a:r>
              <a:rPr lang="tr-TR"/>
              <a:t>Contents (içerik) Dosyasının Oluşturulması</a:t>
            </a:r>
          </a:p>
          <a:p>
            <a:pPr>
              <a:lnSpc>
                <a:spcPct val="110000"/>
              </a:lnSpc>
              <a:spcBef>
                <a:spcPts val="600"/>
              </a:spcBef>
              <a:spcAft>
                <a:spcPts val="600"/>
              </a:spcAft>
            </a:pPr>
            <a:r>
              <a:rPr lang="tr-TR" smtClean="0"/>
              <a:t>Contents </a:t>
            </a:r>
            <a:r>
              <a:rPr lang="tr-TR"/>
              <a:t>sekmesine geçin. İçerik dosyamızı belirtmediğimiz için bize yeni bir içerik dosyası oluşturmayı veya mevcut bir içerik dosyasını kullanmayı önerir. Siz yeni bir içerik dosyası </a:t>
            </a:r>
            <a:r>
              <a:rPr lang="tr-TR" smtClean="0"/>
              <a:t>oluşturu </a:t>
            </a:r>
            <a:r>
              <a:rPr lang="tr-TR"/>
              <a:t>(Create a new contents file) seçin ve OK butonuna basın. Contents dosyasını proje dosyasıyla aynı klasöre kaydedin.</a:t>
            </a:r>
          </a:p>
        </p:txBody>
      </p:sp>
      <p:pic>
        <p:nvPicPr>
          <p:cNvPr id="6146" name="Picture 2" descr="http://www.delphiturkiye.com/dresim/chm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689774"/>
            <a:ext cx="2933700" cy="175260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4876800" y="3594652"/>
            <a:ext cx="6781800" cy="1938992"/>
          </a:xfrm>
          <a:prstGeom prst="rect">
            <a:avLst/>
          </a:prstGeom>
          <a:noFill/>
        </p:spPr>
        <p:txBody>
          <a:bodyPr wrap="square" rtlCol="0">
            <a:spAutoFit/>
          </a:bodyPr>
          <a:lstStyle/>
          <a:p>
            <a:pPr lvl="0"/>
            <a:r>
              <a:rPr lang="tr-TR" altLang="tr-TR" sz="2000">
                <a:solidFill>
                  <a:srgbClr val="002060"/>
                </a:solidFill>
                <a:latin typeface="Times New Roman" panose="02020603050405020304" pitchFamily="18" charset="0"/>
                <a:cs typeface="Times New Roman" panose="02020603050405020304" pitchFamily="18" charset="0"/>
              </a:rPr>
              <a:t>Bundan sonra içerik dosyamıza konu başlığı veya sayfa ekleyebiliriz. Ben ilk başta Insert a page butonuna (   ) basıp “Program Hakkında...” sayfasını ekledim. Entry Title kısmına ekranda gözükecek ismi girin. Add butonuna basarak projeye eklediğimiz ilgili HTML dosyasını seçin. </a:t>
            </a:r>
          </a:p>
          <a:p>
            <a:endParaRPr lang="tr-TR" sz="2000">
              <a:solidFill>
                <a:srgbClr val="002060"/>
              </a:solidFill>
              <a:latin typeface="Times New Roman" panose="02020603050405020304" pitchFamily="18" charset="0"/>
              <a:cs typeface="Times New Roman" panose="02020603050405020304" pitchFamily="18" charset="0"/>
            </a:endParaRPr>
          </a:p>
        </p:txBody>
      </p:sp>
      <p:pic>
        <p:nvPicPr>
          <p:cNvPr id="6148" name="Picture 4" descr="http://www.delphiturkiye.com/dresim/chm9.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34600" y="3962400"/>
            <a:ext cx="219075" cy="22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6071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flipV="1">
            <a:off x="2299334" y="10483658"/>
            <a:ext cx="9618345" cy="45719"/>
          </a:xfrm>
        </p:spPr>
        <p:txBody>
          <a:bodyPr>
            <a:normAutofit fontScale="25000" lnSpcReduction="20000"/>
          </a:bodyPr>
          <a:lstStyle/>
          <a:p>
            <a:endParaRPr lang="tr-TR"/>
          </a:p>
        </p:txBody>
      </p:sp>
      <p:sp>
        <p:nvSpPr>
          <p:cNvPr id="4" name="Rectangle 1"/>
          <p:cNvSpPr>
            <a:spLocks noChangeArrowheads="1"/>
          </p:cNvSpPr>
          <p:nvPr/>
        </p:nvSpPr>
        <p:spPr bwMode="auto">
          <a:xfrm>
            <a:off x="1117332" y="2073533"/>
            <a:ext cx="1016026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tr-TR" altLang="tr-TR" sz="2000">
                <a:solidFill>
                  <a:srgbClr val="002060"/>
                </a:solidFill>
                <a:latin typeface="Times New Roman" panose="02020603050405020304" pitchFamily="18" charset="0"/>
                <a:cs typeface="Times New Roman" panose="02020603050405020304" pitchFamily="18" charset="0"/>
              </a:rPr>
              <a:t>Bir konu başlığı eklemek için Insert a Heading butonuna (  </a:t>
            </a:r>
            <a:r>
              <a:rPr lang="tr-TR" altLang="tr-TR" sz="2000" smtClean="0">
                <a:solidFill>
                  <a:srgbClr val="002060"/>
                </a:solidFill>
                <a:latin typeface="Times New Roman" panose="02020603050405020304" pitchFamily="18" charset="0"/>
                <a:cs typeface="Times New Roman" panose="02020603050405020304" pitchFamily="18" charset="0"/>
              </a:rPr>
              <a:t>     ) </a:t>
            </a:r>
            <a:r>
              <a:rPr lang="tr-TR" altLang="tr-TR" sz="2000">
                <a:solidFill>
                  <a:srgbClr val="002060"/>
                </a:solidFill>
                <a:latin typeface="Times New Roman" panose="02020603050405020304" pitchFamily="18" charset="0"/>
                <a:cs typeface="Times New Roman" panose="02020603050405020304" pitchFamily="18" charset="0"/>
              </a:rPr>
              <a:t>basın. Entry title kısmına ekranda gözükecek ismi yazın. Eğer isterseniz Advanced kısmına geçip, Image Index bölümünden başlık iconunu değiştirebilirsiniz. Daha sonra istediğiniz kadar konu başlığı ve sayfa ekleyebilirsiniz.</a:t>
            </a:r>
          </a:p>
        </p:txBody>
      </p:sp>
      <p:pic>
        <p:nvPicPr>
          <p:cNvPr id="7170" name="Picture 2" descr="http://www.delphiturkiye.com/dresim/chm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0789" y="2133600"/>
            <a:ext cx="353011" cy="331449"/>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1151822" y="3361432"/>
            <a:ext cx="4687502" cy="400110"/>
          </a:xfrm>
          <a:prstGeom prst="rect">
            <a:avLst/>
          </a:prstGeom>
        </p:spPr>
        <p:txBody>
          <a:bodyPr wrap="none">
            <a:spAutoFit/>
          </a:bodyPr>
          <a:lstStyle/>
          <a:p>
            <a:r>
              <a:rPr lang="tr-TR" sz="2000" b="1">
                <a:solidFill>
                  <a:srgbClr val="002060"/>
                </a:solidFill>
                <a:latin typeface="Times New Roman" panose="02020603050405020304" pitchFamily="18" charset="0"/>
                <a:cs typeface="Times New Roman" panose="02020603050405020304" pitchFamily="18" charset="0"/>
              </a:rPr>
              <a:t>Index (İndeks) Dosyasının Oluşturulması</a:t>
            </a:r>
          </a:p>
        </p:txBody>
      </p:sp>
      <p:sp>
        <p:nvSpPr>
          <p:cNvPr id="6" name="Dikdörtgen 5"/>
          <p:cNvSpPr/>
          <p:nvPr/>
        </p:nvSpPr>
        <p:spPr>
          <a:xfrm>
            <a:off x="1142999" y="3761542"/>
            <a:ext cx="6096000" cy="1938992"/>
          </a:xfrm>
          <a:prstGeom prst="rect">
            <a:avLst/>
          </a:prstGeom>
        </p:spPr>
        <p:txBody>
          <a:bodyPr>
            <a:spAutoFit/>
          </a:bodyPr>
          <a:lstStyle/>
          <a:p>
            <a:r>
              <a:rPr lang="tr-TR" sz="2000">
                <a:solidFill>
                  <a:srgbClr val="002060"/>
                </a:solidFill>
                <a:latin typeface="Times New Roman" panose="02020603050405020304" pitchFamily="18" charset="0"/>
                <a:cs typeface="Times New Roman" panose="02020603050405020304" pitchFamily="18" charset="0"/>
              </a:rPr>
              <a:t>Index sekmesine geçin. Index dosyamız olmadığı için, bize yeni bir index dosyası oluşturmayı veya mevcut bir index dosyasını kullanmayı önerir. Siz yeni bir index dosyası oluşturu (Create a new index file) seçin ve OK butonuna basın. Index dosyasını proje dosyasıyla aynı klasöre kaydedin.</a:t>
            </a:r>
          </a:p>
        </p:txBody>
      </p:sp>
      <p:pic>
        <p:nvPicPr>
          <p:cNvPr id="7172" name="Picture 4" descr="http://www.delphiturkiye.com/dresim/chm1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3681991"/>
            <a:ext cx="29337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55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2040466"/>
          </a:xfrm>
        </p:spPr>
        <p:txBody>
          <a:bodyPr>
            <a:normAutofit/>
          </a:bodyPr>
          <a:lstStyle/>
          <a:p>
            <a:r>
              <a:rPr lang="tr-TR" sz="2000"/>
              <a:t>Insert a Keyword butonuna </a:t>
            </a:r>
            <a:r>
              <a:rPr lang="tr-TR" sz="2000" smtClean="0"/>
              <a:t>(      ) </a:t>
            </a:r>
            <a:r>
              <a:rPr lang="tr-TR" sz="2000"/>
              <a:t>basın, Entry title kısmına index kısmında gözükmesini istediğiniz etiketi yazın. Add... butonuna tıklayarak bu etikete tıklandığında hangi dosyanın açılacağını seçin ve OK butonuna </a:t>
            </a:r>
            <a:r>
              <a:rPr lang="tr-TR" sz="2000" smtClean="0"/>
              <a:t>basın. Bu </a:t>
            </a:r>
            <a:r>
              <a:rPr lang="tr-TR" sz="2000"/>
              <a:t>şekilde istediğiniz tüm indeksleri ekleyin.</a:t>
            </a:r>
          </a:p>
        </p:txBody>
      </p:sp>
      <p:pic>
        <p:nvPicPr>
          <p:cNvPr id="8194" name="Picture 2" descr="http://www.delphiturkiye.com/dresim/chm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05000"/>
            <a:ext cx="200025" cy="219075"/>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172678" y="3006723"/>
            <a:ext cx="4531049" cy="400110"/>
          </a:xfrm>
          <a:prstGeom prst="rect">
            <a:avLst/>
          </a:prstGeom>
        </p:spPr>
        <p:txBody>
          <a:bodyPr wrap="none">
            <a:spAutoFit/>
          </a:bodyPr>
          <a:lstStyle/>
          <a:p>
            <a:r>
              <a:rPr lang="es-ES" sz="2000" b="1">
                <a:solidFill>
                  <a:srgbClr val="002060"/>
                </a:solidFill>
                <a:latin typeface="Times New Roman" panose="02020603050405020304" pitchFamily="18" charset="0"/>
                <a:cs typeface="Times New Roman" panose="02020603050405020304" pitchFamily="18" charset="0"/>
              </a:rPr>
              <a:t>Son Ayarlar ve Dosyanın Oluşturulması</a:t>
            </a:r>
            <a:endParaRPr lang="tr-TR" sz="2000" b="1">
              <a:solidFill>
                <a:srgbClr val="002060"/>
              </a:solidFill>
              <a:latin typeface="Times New Roman" panose="02020603050405020304" pitchFamily="18" charset="0"/>
              <a:cs typeface="Times New Roman" panose="02020603050405020304" pitchFamily="18" charset="0"/>
            </a:endParaRPr>
          </a:p>
        </p:txBody>
      </p:sp>
      <p:sp>
        <p:nvSpPr>
          <p:cNvPr id="5" name="Rectangle 3"/>
          <p:cNvSpPr>
            <a:spLocks noChangeArrowheads="1"/>
          </p:cNvSpPr>
          <p:nvPr/>
        </p:nvSpPr>
        <p:spPr bwMode="auto">
          <a:xfrm>
            <a:off x="1075622" y="3430242"/>
            <a:ext cx="10811577" cy="22467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2000" smtClean="0">
                <a:solidFill>
                  <a:srgbClr val="002060"/>
                </a:solidFill>
                <a:latin typeface="Times New Roman" panose="02020603050405020304" pitchFamily="18" charset="0"/>
                <a:cs typeface="Times New Roman" panose="02020603050405020304" pitchFamily="18" charset="0"/>
              </a:rPr>
              <a:t>Artık </a:t>
            </a:r>
            <a:r>
              <a:rPr lang="tr-TR" altLang="tr-TR" sz="2000">
                <a:solidFill>
                  <a:srgbClr val="002060"/>
                </a:solidFill>
                <a:latin typeface="Times New Roman" panose="02020603050405020304" pitchFamily="18" charset="0"/>
                <a:cs typeface="Times New Roman" panose="02020603050405020304" pitchFamily="18" charset="0"/>
              </a:rPr>
              <a:t>işlemleri bitirip yardım dosyamızı oluşturalım.</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a:solidFill>
                  <a:srgbClr val="002060"/>
                </a:solidFill>
                <a:latin typeface="Times New Roman" panose="02020603050405020304" pitchFamily="18" charset="0"/>
                <a:cs typeface="Times New Roman" panose="02020603050405020304" pitchFamily="18" charset="0"/>
              </a:rPr>
              <a:t>Project kısmına geçip, change Project Options butonuna (  ) basın. Default window kısmında ayarlarını yaptığımız pencereyi seçin. </a:t>
            </a:r>
            <a:r>
              <a:rPr lang="tr-TR" altLang="tr-TR" sz="2000" smtClean="0">
                <a:solidFill>
                  <a:srgbClr val="002060"/>
                </a:solidFill>
                <a:latin typeface="Times New Roman" panose="02020603050405020304" pitchFamily="18" charset="0"/>
                <a:cs typeface="Times New Roman" panose="02020603050405020304" pitchFamily="18" charset="0"/>
              </a:rPr>
              <a:t>Örnekte </a:t>
            </a:r>
            <a:r>
              <a:rPr lang="tr-TR" altLang="tr-TR" sz="2000">
                <a:solidFill>
                  <a:srgbClr val="002060"/>
                </a:solidFill>
                <a:latin typeface="Times New Roman" panose="02020603050405020304" pitchFamily="18" charset="0"/>
                <a:cs typeface="Times New Roman" panose="02020603050405020304" pitchFamily="18" charset="0"/>
              </a:rPr>
              <a:t>doviz_window </a:t>
            </a:r>
            <a:r>
              <a:rPr lang="tr-TR" altLang="tr-TR" sz="2000" smtClean="0">
                <a:solidFill>
                  <a:srgbClr val="002060"/>
                </a:solidFill>
                <a:latin typeface="Times New Roman" panose="02020603050405020304" pitchFamily="18" charset="0"/>
                <a:cs typeface="Times New Roman" panose="02020603050405020304" pitchFamily="18" charset="0"/>
              </a:rPr>
              <a:t>seçilmiştir.</a:t>
            </a:r>
            <a:endParaRPr lang="tr-TR" altLang="tr-TR" sz="200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a:solidFill>
                  <a:srgbClr val="002060"/>
                </a:solidFill>
                <a:latin typeface="Times New Roman" panose="02020603050405020304" pitchFamily="18" charset="0"/>
                <a:cs typeface="Times New Roman" panose="02020603050405020304" pitchFamily="18" charset="0"/>
              </a:rPr>
              <a:t>Add/modify windows definitions butonuna (  ) basın. Files sekmesine geçip TOC ve Index kısımlarında hazırlamış olduğumuz dosyaları seçin.</a:t>
            </a:r>
          </a:p>
          <a:p>
            <a:pPr marL="0" marR="0" lvl="0" indent="0" algn="l" defTabSz="914400" rtl="0" eaLnBrk="0" fontAlgn="base" latinLnBrk="0" hangingPunct="0">
              <a:lnSpc>
                <a:spcPct val="100000"/>
              </a:lnSpc>
              <a:spcBef>
                <a:spcPct val="0"/>
              </a:spcBef>
              <a:spcAft>
                <a:spcPct val="0"/>
              </a:spcAft>
              <a:buClrTx/>
              <a:buSzTx/>
              <a:buFontTx/>
              <a:buChar char="•"/>
              <a:tabLst/>
            </a:pPr>
            <a:r>
              <a:rPr lang="tr-TR" altLang="tr-TR" sz="2000" smtClean="0">
                <a:solidFill>
                  <a:srgbClr val="002060"/>
                </a:solidFill>
                <a:latin typeface="Times New Roman" panose="02020603050405020304" pitchFamily="18" charset="0"/>
                <a:cs typeface="Times New Roman" panose="02020603050405020304" pitchFamily="18" charset="0"/>
              </a:rPr>
              <a:t>Son işlem </a:t>
            </a:r>
            <a:r>
              <a:rPr lang="tr-TR" altLang="tr-TR" sz="2000">
                <a:solidFill>
                  <a:srgbClr val="002060"/>
                </a:solidFill>
                <a:latin typeface="Times New Roman" panose="02020603050405020304" pitchFamily="18" charset="0"/>
                <a:cs typeface="Times New Roman" panose="02020603050405020304" pitchFamily="18" charset="0"/>
              </a:rPr>
              <a:t>olarak Compile HTML File butonuna (  </a:t>
            </a:r>
            <a:r>
              <a:rPr lang="tr-TR" altLang="tr-TR" sz="2000" smtClean="0">
                <a:solidFill>
                  <a:srgbClr val="002060"/>
                </a:solidFill>
                <a:latin typeface="Times New Roman" panose="02020603050405020304" pitchFamily="18" charset="0"/>
                <a:cs typeface="Times New Roman" panose="02020603050405020304" pitchFamily="18" charset="0"/>
              </a:rPr>
              <a:t> ) </a:t>
            </a:r>
            <a:r>
              <a:rPr lang="tr-TR" altLang="tr-TR" sz="2000">
                <a:solidFill>
                  <a:srgbClr val="002060"/>
                </a:solidFill>
                <a:latin typeface="Times New Roman" panose="02020603050405020304" pitchFamily="18" charset="0"/>
                <a:cs typeface="Times New Roman" panose="02020603050405020304" pitchFamily="18" charset="0"/>
              </a:rPr>
              <a:t>basıp HTML yardım (.chm) dosyasını oluşturun.</a:t>
            </a:r>
          </a:p>
          <a:p>
            <a:pPr marL="0" marR="0" lvl="0" indent="0" algn="l" defTabSz="914400" rtl="0" eaLnBrk="0" fontAlgn="base" latinLnBrk="0" hangingPunct="0">
              <a:lnSpc>
                <a:spcPct val="100000"/>
              </a:lnSpc>
              <a:spcBef>
                <a:spcPct val="0"/>
              </a:spcBef>
              <a:spcAft>
                <a:spcPct val="0"/>
              </a:spcAft>
              <a:buClrTx/>
              <a:buSzTx/>
              <a:buFontTx/>
              <a:buNone/>
              <a:tabLst/>
            </a:pPr>
            <a:endParaRPr lang="tr-TR" altLang="tr-TR" sz="2000">
              <a:solidFill>
                <a:srgbClr val="002060"/>
              </a:solidFill>
              <a:latin typeface="Times New Roman" panose="02020603050405020304" pitchFamily="18" charset="0"/>
              <a:cs typeface="Times New Roman" panose="02020603050405020304" pitchFamily="18" charset="0"/>
            </a:endParaRPr>
          </a:p>
        </p:txBody>
      </p:sp>
      <p:pic>
        <p:nvPicPr>
          <p:cNvPr id="8196" name="Picture 4" descr="http://www.delphiturkiye.com/dresim/chm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3823968"/>
            <a:ext cx="247650" cy="257175"/>
          </a:xfrm>
          <a:prstGeom prst="rect">
            <a:avLst/>
          </a:prstGeom>
          <a:noFill/>
          <a:extLst>
            <a:ext uri="{909E8E84-426E-40DD-AFC4-6F175D3DCCD1}">
              <a14:hiddenFill xmlns:a14="http://schemas.microsoft.com/office/drawing/2010/main">
                <a:solidFill>
                  <a:srgbClr val="FFFFFF"/>
                </a:solidFill>
              </a14:hiddenFill>
            </a:ext>
          </a:extLst>
        </p:spPr>
      </p:pic>
      <p:pic>
        <p:nvPicPr>
          <p:cNvPr id="8197" name="Picture 5" descr="http://www.delphiturkiye.com/dresim/chm6.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3575" y="4476639"/>
            <a:ext cx="190500" cy="219075"/>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http://www.delphiturkiye.com/dresim/chm13.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7925" y="5105400"/>
            <a:ext cx="219075" cy="20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7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a:t>
            </a:r>
            <a:r>
              <a:rPr lang="tr-TR" smtClean="0">
                <a:solidFill>
                  <a:schemeClr val="tx2">
                    <a:satMod val="130000"/>
                  </a:schemeClr>
                </a:solidFill>
              </a:rPr>
              <a:t>[2]</a:t>
            </a:r>
            <a:endParaRPr lang="tr-TR"/>
          </a:p>
        </p:txBody>
      </p:sp>
      <p:sp>
        <p:nvSpPr>
          <p:cNvPr id="3" name="İçerik Yer Tutucusu 2"/>
          <p:cNvSpPr>
            <a:spLocks noGrp="1"/>
          </p:cNvSpPr>
          <p:nvPr>
            <p:ph idx="1"/>
          </p:nvPr>
        </p:nvSpPr>
        <p:spPr>
          <a:xfrm>
            <a:off x="1097280" y="1845734"/>
            <a:ext cx="10058400" cy="4402666"/>
          </a:xfrm>
        </p:spPr>
        <p:txBody>
          <a:bodyPr>
            <a:normAutofit fontScale="62500" lnSpcReduction="20000"/>
          </a:bodyPr>
          <a:lstStyle/>
          <a:p>
            <a:pPr>
              <a:lnSpc>
                <a:spcPct val="120000"/>
              </a:lnSpc>
              <a:spcBef>
                <a:spcPts val="600"/>
              </a:spcBef>
              <a:spcAft>
                <a:spcPts val="600"/>
              </a:spcAft>
            </a:pPr>
            <a:r>
              <a:rPr lang="tr-TR"/>
              <a:t> Peki biz yaptığımız programda nasıl bu .chm dosyasını göstereceğiz? </a:t>
            </a:r>
            <a:r>
              <a:rPr lang="tr-TR" smtClean="0"/>
              <a:t>Bunun için .</a:t>
            </a:r>
            <a:r>
              <a:rPr lang="tr-TR"/>
              <a:t>Net kütüphanesi </a:t>
            </a:r>
            <a:r>
              <a:rPr lang="tr-TR" smtClean="0"/>
              <a:t>kullanılacaktır.</a:t>
            </a:r>
          </a:p>
          <a:p>
            <a:pPr>
              <a:lnSpc>
                <a:spcPct val="120000"/>
              </a:lnSpc>
              <a:spcBef>
                <a:spcPts val="600"/>
              </a:spcBef>
              <a:spcAft>
                <a:spcPts val="600"/>
              </a:spcAft>
            </a:pPr>
            <a:r>
              <a:rPr lang="tr-TR"/>
              <a:t>Aşağıdaki kodu yazdığınızda .chm dosyasını programda açıldığını göreceksiniz.</a:t>
            </a:r>
          </a:p>
          <a:p>
            <a:pPr>
              <a:lnSpc>
                <a:spcPct val="120000"/>
              </a:lnSpc>
              <a:spcBef>
                <a:spcPts val="600"/>
              </a:spcBef>
              <a:spcAft>
                <a:spcPts val="600"/>
              </a:spcAft>
            </a:pPr>
            <a:r>
              <a:rPr lang="tr-TR" sz="2600" smtClean="0">
                <a:latin typeface="Consolas" panose="020B0609020204030204" pitchFamily="49" charset="0"/>
              </a:rPr>
              <a:t>Help.ShowHelp(this</a:t>
            </a:r>
            <a:r>
              <a:rPr lang="tr-TR" sz="2600">
                <a:latin typeface="Consolas" panose="020B0609020204030204" pitchFamily="49" charset="0"/>
              </a:rPr>
              <a:t>, "help.chm);</a:t>
            </a:r>
          </a:p>
          <a:p>
            <a:pPr>
              <a:lnSpc>
                <a:spcPct val="120000"/>
              </a:lnSpc>
              <a:spcBef>
                <a:spcPts val="600"/>
              </a:spcBef>
              <a:spcAft>
                <a:spcPts val="600"/>
              </a:spcAft>
            </a:pPr>
            <a:r>
              <a:rPr lang="tr-TR"/>
              <a:t>Görüldüğü gibi tek satır kod ile help.chm isimli dosyamızı programımızda gösterebildik. </a:t>
            </a:r>
            <a:r>
              <a:rPr lang="tr-TR" smtClean="0"/>
              <a:t>Help </a:t>
            </a:r>
            <a:r>
              <a:rPr lang="tr-TR"/>
              <a:t>sınıfını biraz </a:t>
            </a:r>
            <a:r>
              <a:rPr lang="tr-TR" smtClean="0"/>
              <a:t>incelemek gerekirse;</a:t>
            </a:r>
            <a:endParaRPr lang="tr-TR"/>
          </a:p>
          <a:p>
            <a:pPr>
              <a:lnSpc>
                <a:spcPct val="120000"/>
              </a:lnSpc>
              <a:spcBef>
                <a:spcPts val="600"/>
              </a:spcBef>
              <a:spcAft>
                <a:spcPts val="600"/>
              </a:spcAft>
            </a:pPr>
            <a:r>
              <a:rPr lang="tr-TR" smtClean="0"/>
              <a:t>Help </a:t>
            </a:r>
            <a:r>
              <a:rPr lang="tr-TR"/>
              <a:t>statik sınıfının 4 tane “overload” edilmiş fonksiyonu var. Bunlar;</a:t>
            </a:r>
          </a:p>
          <a:p>
            <a:pPr>
              <a:lnSpc>
                <a:spcPct val="120000"/>
              </a:lnSpc>
              <a:spcBef>
                <a:spcPts val="600"/>
              </a:spcBef>
              <a:spcAft>
                <a:spcPts val="600"/>
              </a:spcAft>
            </a:pPr>
            <a:r>
              <a:rPr lang="tr-TR" b="1"/>
              <a:t>1. </a:t>
            </a:r>
            <a:r>
              <a:rPr lang="tr-TR">
                <a:latin typeface="Consolas" panose="020B0609020204030204" pitchFamily="49" charset="0"/>
              </a:rPr>
              <a:t>ShowHelp(Control, String)</a:t>
            </a:r>
          </a:p>
          <a:p>
            <a:pPr>
              <a:lnSpc>
                <a:spcPct val="120000"/>
              </a:lnSpc>
              <a:spcBef>
                <a:spcPts val="600"/>
              </a:spcBef>
              <a:spcAft>
                <a:spcPts val="600"/>
              </a:spcAft>
            </a:pPr>
            <a:r>
              <a:rPr lang="tr-TR" b="1"/>
              <a:t>2. </a:t>
            </a:r>
            <a:r>
              <a:rPr lang="tr-TR">
                <a:latin typeface="Consolas" panose="020B0609020204030204" pitchFamily="49" charset="0"/>
              </a:rPr>
              <a:t>ShowHelp(Control, String, String)</a:t>
            </a:r>
          </a:p>
          <a:p>
            <a:pPr>
              <a:lnSpc>
                <a:spcPct val="120000"/>
              </a:lnSpc>
              <a:spcBef>
                <a:spcPts val="600"/>
              </a:spcBef>
              <a:spcAft>
                <a:spcPts val="600"/>
              </a:spcAft>
            </a:pPr>
            <a:r>
              <a:rPr lang="tr-TR" b="1"/>
              <a:t>3. </a:t>
            </a:r>
            <a:r>
              <a:rPr lang="tr-TR">
                <a:latin typeface="Consolas" panose="020B0609020204030204" pitchFamily="49" charset="0"/>
              </a:rPr>
              <a:t>ShowHelp(Control, String, HelpNavigator)</a:t>
            </a:r>
          </a:p>
          <a:p>
            <a:pPr>
              <a:lnSpc>
                <a:spcPct val="120000"/>
              </a:lnSpc>
              <a:spcBef>
                <a:spcPts val="600"/>
              </a:spcBef>
              <a:spcAft>
                <a:spcPts val="600"/>
              </a:spcAft>
            </a:pPr>
            <a:r>
              <a:rPr lang="tr-TR" b="1"/>
              <a:t>4. </a:t>
            </a:r>
            <a:r>
              <a:rPr lang="tr-TR">
                <a:latin typeface="Consolas" panose="020B0609020204030204" pitchFamily="49" charset="0"/>
              </a:rPr>
              <a:t>ShowHelp(Control, String, HelpNavigator, Object)</a:t>
            </a:r>
          </a:p>
        </p:txBody>
      </p:sp>
    </p:spTree>
    <p:extLst>
      <p:ext uri="{BB962C8B-B14F-4D97-AF65-F5344CB8AC3E}">
        <p14:creationId xmlns:p14="http://schemas.microsoft.com/office/powerpoint/2010/main" val="113069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a:t>
            </a:r>
            <a:r>
              <a:rPr lang="tr-TR" smtClean="0">
                <a:solidFill>
                  <a:schemeClr val="tx2">
                    <a:satMod val="130000"/>
                  </a:schemeClr>
                </a:solidFill>
              </a:rPr>
              <a:t>[2]</a:t>
            </a:r>
            <a:endParaRPr lang="tr-TR"/>
          </a:p>
        </p:txBody>
      </p:sp>
      <p:sp>
        <p:nvSpPr>
          <p:cNvPr id="3" name="İçerik Yer Tutucusu 2"/>
          <p:cNvSpPr>
            <a:spLocks noGrp="1"/>
          </p:cNvSpPr>
          <p:nvPr>
            <p:ph idx="1"/>
          </p:nvPr>
        </p:nvSpPr>
        <p:spPr/>
        <p:txBody>
          <a:bodyPr>
            <a:normAutofit fontScale="62500" lnSpcReduction="20000"/>
          </a:bodyPr>
          <a:lstStyle/>
          <a:p>
            <a:pPr fontAlgn="base">
              <a:lnSpc>
                <a:spcPct val="120000"/>
              </a:lnSpc>
              <a:spcBef>
                <a:spcPts val="600"/>
              </a:spcBef>
              <a:spcAft>
                <a:spcPts val="600"/>
              </a:spcAft>
            </a:pPr>
            <a:r>
              <a:rPr lang="tr-TR"/>
              <a:t>1. fonksiyonu yukarıda kullandığımız şekilde sadece .chm dosyamızı göstermek için kullanabiliriz. İlk parametre yardım dosyasının hangi “parent” altında gösterileceğini söylüyor. İkinci parametre ise .chm dosyasının yolu. Bu iki parametre tüm fonksiyonlarda aynı.</a:t>
            </a:r>
          </a:p>
          <a:p>
            <a:pPr fontAlgn="base">
              <a:lnSpc>
                <a:spcPct val="120000"/>
              </a:lnSpc>
              <a:spcBef>
                <a:spcPts val="600"/>
              </a:spcBef>
              <a:spcAft>
                <a:spcPts val="600"/>
              </a:spcAft>
            </a:pPr>
            <a:r>
              <a:rPr lang="tr-TR"/>
              <a:t>2. fonksiyondaki son parametre ise sizden “anahtar kelime” istiyor. Yani siz diyelimki belli bir konu üzerinde araştırma yapacaksınız o zaman buraya hangi konuda araştırma yapacaksanız onu belirtmeniz gerekiyor.</a:t>
            </a:r>
          </a:p>
          <a:p>
            <a:pPr fontAlgn="base">
              <a:lnSpc>
                <a:spcPct val="120000"/>
              </a:lnSpc>
              <a:spcBef>
                <a:spcPts val="600"/>
              </a:spcBef>
              <a:spcAft>
                <a:spcPts val="600"/>
              </a:spcAft>
            </a:pPr>
            <a:r>
              <a:rPr lang="tr-TR"/>
              <a:t>3. fonksiyondaki son parametre ise </a:t>
            </a:r>
            <a:r>
              <a:rPr lang="tr-TR" i="1"/>
              <a:t>HelpNavigator </a:t>
            </a:r>
            <a:r>
              <a:rPr lang="tr-TR"/>
              <a:t>türünden bir </a:t>
            </a:r>
            <a:r>
              <a:rPr lang="tr-TR" i="1"/>
              <a:t>enum</a:t>
            </a:r>
            <a:r>
              <a:rPr lang="tr-TR"/>
              <a:t>. Bu enumdaki değerler ise; </a:t>
            </a:r>
            <a:r>
              <a:rPr lang="tr-TR" i="1"/>
              <a:t>TableOfContents, Find, Index, ve Topic. Örnek vermek gerekirse</a:t>
            </a:r>
            <a:r>
              <a:rPr lang="tr-TR"/>
              <a:t> </a:t>
            </a:r>
            <a:r>
              <a:rPr lang="tr-TR" i="1"/>
              <a:t>Find</a:t>
            </a:r>
            <a:r>
              <a:rPr lang="tr-TR"/>
              <a:t> kısmını parametre olarak geçerseniz “Yardım” dosyanız “Arama” modunda açılacaktır.</a:t>
            </a:r>
          </a:p>
          <a:p>
            <a:pPr fontAlgn="base">
              <a:lnSpc>
                <a:spcPct val="120000"/>
              </a:lnSpc>
              <a:spcBef>
                <a:spcPts val="600"/>
              </a:spcBef>
              <a:spcAft>
                <a:spcPts val="600"/>
              </a:spcAft>
            </a:pPr>
            <a:r>
              <a:rPr lang="tr-TR"/>
              <a:t>4. fonksiyondaki son parametre ise 2. fonksiyondaki String ile aynı anlamı taşıyor tek farkı bu parametreye geçeceğiniz değeri </a:t>
            </a:r>
            <a:r>
              <a:rPr lang="tr-TR" i="1"/>
              <a:t>HelpNavigator</a:t>
            </a:r>
            <a:r>
              <a:rPr lang="tr-TR"/>
              <a:t>‘e göre ayarlamanız. Örnek vermek gerekirse; siz </a:t>
            </a:r>
            <a:r>
              <a:rPr lang="tr-TR" i="1"/>
              <a:t>HelpNavigator.Topic</a:t>
            </a:r>
            <a:r>
              <a:rPr lang="tr-TR"/>
              <a:t> dediyseniz son parametreye aranacak başlığı geçebilirsiniz</a:t>
            </a:r>
            <a:r>
              <a:rPr lang="tr-TR" smtClean="0"/>
              <a:t>.</a:t>
            </a:r>
            <a:endParaRPr lang="tr-TR"/>
          </a:p>
        </p:txBody>
      </p:sp>
    </p:spTree>
    <p:extLst>
      <p:ext uri="{BB962C8B-B14F-4D97-AF65-F5344CB8AC3E}">
        <p14:creationId xmlns:p14="http://schemas.microsoft.com/office/powerpoint/2010/main" val="1057526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normAutofit/>
          </a:bodyPr>
          <a:lstStyle/>
          <a:p>
            <a:pPr marL="514350" indent="-514350">
              <a:buFont typeface="Calibri" panose="020F0502020204030204" pitchFamily="34" charset="0"/>
              <a:buAutoNum type="arabicPeriod"/>
            </a:pPr>
            <a:r>
              <a:rPr lang="tr-TR" sz="2000"/>
              <a:t>http://</a:t>
            </a:r>
            <a:r>
              <a:rPr lang="tr-TR" sz="2000" smtClean="0"/>
              <a:t>www.delphiturkiye.com/chmyapim.htm   Erişim </a:t>
            </a:r>
            <a:r>
              <a:rPr lang="tr-TR" sz="2000"/>
              <a:t>Tarihi: 10.12.2017</a:t>
            </a:r>
          </a:p>
          <a:p>
            <a:pPr marL="514350" indent="-514350">
              <a:buFont typeface="Calibri" panose="020F0502020204030204" pitchFamily="34" charset="0"/>
              <a:buAutoNum type="arabicPeriod"/>
            </a:pPr>
            <a:r>
              <a:rPr lang="tr-TR" sz="2000" smtClean="0"/>
              <a:t>Özkan B. 2006 Programımıza Help Dosyası Ekleme! </a:t>
            </a:r>
            <a:br>
              <a:rPr lang="tr-TR" sz="2000" smtClean="0"/>
            </a:br>
            <a:r>
              <a:rPr lang="tr-TR" sz="2000" smtClean="0"/>
              <a:t>http://www.burakozkan.net/programimiza-help-dosyasi-ekleme/   Erişim </a:t>
            </a:r>
            <a:r>
              <a:rPr lang="tr-TR" sz="2000"/>
              <a:t>Tarihi: 10.12.2017</a:t>
            </a:r>
          </a:p>
          <a:p>
            <a:pPr marL="0" indent="0">
              <a:buNone/>
            </a:pPr>
            <a:r>
              <a:rPr lang="tr-TR" sz="2000" smtClean="0"/>
              <a:t> </a:t>
            </a:r>
            <a:endParaRPr lang="tr-TR" sz="200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a:t>
            </a:r>
            <a:r>
              <a:rPr lang="tr-TR" smtClean="0">
                <a:solidFill>
                  <a:schemeClr val="tx2">
                    <a:satMod val="130000"/>
                  </a:schemeClr>
                </a:solidFill>
              </a:rPr>
              <a:t>Hazırlamak [1]</a:t>
            </a:r>
            <a:endParaRPr lang="tr-TR"/>
          </a:p>
        </p:txBody>
      </p:sp>
      <p:sp>
        <p:nvSpPr>
          <p:cNvPr id="3" name="İçerik Yer Tutucusu 2"/>
          <p:cNvSpPr>
            <a:spLocks noGrp="1"/>
          </p:cNvSpPr>
          <p:nvPr>
            <p:ph idx="1"/>
          </p:nvPr>
        </p:nvSpPr>
        <p:spPr>
          <a:xfrm>
            <a:off x="1097280" y="1845734"/>
            <a:ext cx="10058400" cy="4478866"/>
          </a:xfrm>
        </p:spPr>
        <p:txBody>
          <a:bodyPr>
            <a:normAutofit fontScale="77500" lnSpcReduction="20000"/>
          </a:bodyPr>
          <a:lstStyle/>
          <a:p>
            <a:r>
              <a:rPr lang="tr-TR" smtClean="0"/>
              <a:t>C# ile geliştirilen uygulamalara kullanıcıların sorunlara çözümler getirmek üzere Yardım dosyaları hazırlamak gerekebilmektedir. Bunun için oluşuturulacak yardım dosyası hazırlamak üzere HTML Help Workshop </a:t>
            </a:r>
            <a:r>
              <a:rPr lang="tr-TR"/>
              <a:t>isimli </a:t>
            </a:r>
            <a:r>
              <a:rPr lang="tr-TR" smtClean="0"/>
              <a:t>uygulamadan yararlanılmaktadır. </a:t>
            </a:r>
          </a:p>
          <a:p>
            <a:r>
              <a:rPr lang="tr-TR" smtClean="0"/>
              <a:t>Uygulamanın şuanki geçerli adresinden </a:t>
            </a:r>
            <a:r>
              <a:rPr lang="tr-TR"/>
              <a:t>indirebilirsiniz. : https://www.microsoft.com/en-us/download/details.aspx?id=21138 </a:t>
            </a:r>
          </a:p>
          <a:p>
            <a:pPr>
              <a:lnSpc>
                <a:spcPct val="120000"/>
              </a:lnSpc>
              <a:spcBef>
                <a:spcPts val="600"/>
              </a:spcBef>
              <a:spcAft>
                <a:spcPts val="600"/>
              </a:spcAft>
            </a:pPr>
            <a:r>
              <a:rPr lang="tr-TR" smtClean="0"/>
              <a:t>HTML </a:t>
            </a:r>
            <a:r>
              <a:rPr lang="tr-TR"/>
              <a:t>Help Workshop programını bilgisayarınıza </a:t>
            </a:r>
            <a:r>
              <a:rPr lang="tr-TR" smtClean="0"/>
              <a:t>kurun. HTML </a:t>
            </a:r>
            <a:r>
              <a:rPr lang="tr-TR"/>
              <a:t>Help Workshop programı HTML dosyalarını birleştirerek HTML Help oluşturmaktadır. Yardımın her sayfasını ayrı bir HTML dosyası olarak hazırlayın. HTML dosyalarını herhangi bir HTML editöründe hazırlayabilirsiniz. Bu iş için piyasada bir çok </a:t>
            </a:r>
            <a:r>
              <a:rPr lang="tr-TR" smtClean="0"/>
              <a:t>uygulama bulunmaktadır. Örneğin: Dreamweaver.</a:t>
            </a:r>
          </a:p>
          <a:p>
            <a:pPr>
              <a:lnSpc>
                <a:spcPct val="120000"/>
              </a:lnSpc>
              <a:spcBef>
                <a:spcPts val="600"/>
              </a:spcBef>
              <a:spcAft>
                <a:spcPts val="600"/>
              </a:spcAft>
            </a:pPr>
            <a:r>
              <a:rPr lang="tr-TR" smtClean="0"/>
              <a:t>Dosyalar </a:t>
            </a:r>
            <a:r>
              <a:rPr lang="tr-TR"/>
              <a:t>hazırlanırken normal HTML dosyalarındaki her türlü özelliği kullanabilirsiniz. Resim ekleyebilirsiniz, link verebilirsiniz, yazıtiplerini-renkleri istediğiniz gibi </a:t>
            </a:r>
            <a:r>
              <a:rPr lang="tr-TR" smtClean="0"/>
              <a:t>ayarlayabilirsiniz.</a:t>
            </a:r>
            <a:endParaRPr lang="tr-TR"/>
          </a:p>
        </p:txBody>
      </p:sp>
    </p:spTree>
    <p:extLst>
      <p:ext uri="{BB962C8B-B14F-4D97-AF65-F5344CB8AC3E}">
        <p14:creationId xmlns:p14="http://schemas.microsoft.com/office/powerpoint/2010/main" val="246690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p:txBody>
          <a:bodyPr>
            <a:normAutofit fontScale="92500" lnSpcReduction="20000"/>
          </a:bodyPr>
          <a:lstStyle/>
          <a:p>
            <a:pPr>
              <a:lnSpc>
                <a:spcPct val="120000"/>
              </a:lnSpc>
              <a:spcBef>
                <a:spcPts val="600"/>
              </a:spcBef>
              <a:spcAft>
                <a:spcPts val="600"/>
              </a:spcAft>
            </a:pPr>
            <a:r>
              <a:rPr lang="tr-TR" b="1"/>
              <a:t>Yardım Dosyasının Hazırlanması</a:t>
            </a:r>
          </a:p>
          <a:p>
            <a:pPr>
              <a:lnSpc>
                <a:spcPct val="120000"/>
              </a:lnSpc>
              <a:spcBef>
                <a:spcPts val="600"/>
              </a:spcBef>
              <a:spcAft>
                <a:spcPts val="600"/>
              </a:spcAft>
            </a:pPr>
            <a:r>
              <a:rPr lang="tr-TR"/>
              <a:t>HTML Help Workshop’u çalıştırın.</a:t>
            </a:r>
          </a:p>
          <a:p>
            <a:pPr>
              <a:lnSpc>
                <a:spcPct val="120000"/>
              </a:lnSpc>
              <a:spcBef>
                <a:spcPts val="600"/>
              </a:spcBef>
              <a:spcAft>
                <a:spcPts val="600"/>
              </a:spcAft>
            </a:pPr>
            <a:r>
              <a:rPr lang="tr-TR"/>
              <a:t>File menüsünden New komutunu verin ve Project’i seçerek OK butonuna basın. Karşınıza New Project sihirbazı gelecektir, Next butonuna basarak bir sonraki sayfaya geçin.</a:t>
            </a:r>
          </a:p>
          <a:p>
            <a:pPr>
              <a:lnSpc>
                <a:spcPct val="120000"/>
              </a:lnSpc>
              <a:spcBef>
                <a:spcPts val="600"/>
              </a:spcBef>
              <a:spcAft>
                <a:spcPts val="600"/>
              </a:spcAft>
            </a:pPr>
            <a:r>
              <a:rPr lang="tr-TR"/>
              <a:t>Browse butonuna basarak projenizin kaydedileceği yeri ve projenizin ismini belirleyin. Yardım ile ilgili tüm dosyaların bir klasörde olması iyi olacaktır. </a:t>
            </a:r>
            <a:r>
              <a:rPr lang="tr-TR" smtClean="0"/>
              <a:t> </a:t>
            </a:r>
            <a:endParaRPr lang="tr-TR"/>
          </a:p>
          <a:p>
            <a:endParaRPr lang="tr-TR"/>
          </a:p>
        </p:txBody>
      </p:sp>
    </p:spTree>
    <p:extLst>
      <p:ext uri="{BB962C8B-B14F-4D97-AF65-F5344CB8AC3E}">
        <p14:creationId xmlns:p14="http://schemas.microsoft.com/office/powerpoint/2010/main" val="3555677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pic>
        <p:nvPicPr>
          <p:cNvPr id="1026" name="Picture 2" descr="http://www.delphiturkiye.com/dresim/chm1.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2397647"/>
            <a:ext cx="2638425" cy="12763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258503" y="3774970"/>
            <a:ext cx="7162800" cy="923330"/>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Bir sonraki ekranda size hangi dosyalarınızın hazır olduğunu sorulacaktır. Bizim şu anda sadece HTML dosyalarımız hazır, onun için </a:t>
            </a:r>
            <a:r>
              <a:rPr lang="tr-TR" b="1">
                <a:solidFill>
                  <a:srgbClr val="002060"/>
                </a:solidFill>
                <a:latin typeface="Times New Roman" panose="02020603050405020304" pitchFamily="18" charset="0"/>
                <a:cs typeface="Times New Roman" panose="02020603050405020304" pitchFamily="18" charset="0"/>
              </a:rPr>
              <a:t>HTML files (.htm)</a:t>
            </a:r>
            <a:r>
              <a:rPr lang="tr-TR">
                <a:solidFill>
                  <a:srgbClr val="002060"/>
                </a:solidFill>
                <a:latin typeface="Times New Roman" panose="02020603050405020304" pitchFamily="18" charset="0"/>
                <a:cs typeface="Times New Roman" panose="02020603050405020304" pitchFamily="18" charset="0"/>
              </a:rPr>
              <a:t> seçeneğini seçip Next butonuna basın.</a:t>
            </a:r>
            <a:endParaRPr lang="tr-TR" b="0" i="0">
              <a:solidFill>
                <a:srgbClr val="002060"/>
              </a:solidFill>
              <a:effectLst/>
              <a:latin typeface="Times New Roman" panose="02020603050405020304" pitchFamily="18" charset="0"/>
              <a:cs typeface="Times New Roman" panose="02020603050405020304" pitchFamily="18" charset="0"/>
            </a:endParaRPr>
          </a:p>
        </p:txBody>
      </p:sp>
      <p:sp>
        <p:nvSpPr>
          <p:cNvPr id="5" name="Dikdörtgen 4"/>
          <p:cNvSpPr/>
          <p:nvPr/>
        </p:nvSpPr>
        <p:spPr>
          <a:xfrm>
            <a:off x="1135380" y="1884085"/>
            <a:ext cx="10370820" cy="400110"/>
          </a:xfrm>
          <a:prstGeom prst="rect">
            <a:avLst/>
          </a:prstGeom>
        </p:spPr>
        <p:txBody>
          <a:bodyPr wrap="square">
            <a:spAutoFit/>
          </a:bodyPr>
          <a:lstStyle/>
          <a:p>
            <a:r>
              <a:rPr lang="tr-TR" sz="2000" smtClean="0">
                <a:solidFill>
                  <a:srgbClr val="002060"/>
                </a:solidFill>
                <a:latin typeface="Times New Roman" panose="02020603050405020304" pitchFamily="18" charset="0"/>
                <a:cs typeface="Times New Roman" panose="02020603050405020304" pitchFamily="18" charset="0"/>
              </a:rPr>
              <a:t>Örnekte </a:t>
            </a:r>
            <a:r>
              <a:rPr lang="tr-TR" sz="2000">
                <a:solidFill>
                  <a:srgbClr val="002060"/>
                </a:solidFill>
                <a:latin typeface="Times New Roman" panose="02020603050405020304" pitchFamily="18" charset="0"/>
                <a:cs typeface="Times New Roman" panose="02020603050405020304" pitchFamily="18" charset="0"/>
              </a:rPr>
              <a:t>HTML Help isimli bir klasör altında </a:t>
            </a:r>
            <a:r>
              <a:rPr lang="tr-TR" sz="2000" smtClean="0">
                <a:solidFill>
                  <a:srgbClr val="002060"/>
                </a:solidFill>
                <a:latin typeface="Times New Roman" panose="02020603050405020304" pitchFamily="18" charset="0"/>
                <a:cs typeface="Times New Roman" panose="02020603050405020304" pitchFamily="18" charset="0"/>
              </a:rPr>
              <a:t>toplanan yardım dosyalarına doviz ismi verilmiştir.</a:t>
            </a:r>
            <a:endParaRPr lang="tr-TR" sz="2000">
              <a:solidFill>
                <a:srgbClr val="002060"/>
              </a:solidFill>
              <a:latin typeface="Times New Roman" panose="02020603050405020304" pitchFamily="18" charset="0"/>
              <a:cs typeface="Times New Roman" panose="02020603050405020304" pitchFamily="18" charset="0"/>
            </a:endParaRPr>
          </a:p>
        </p:txBody>
      </p:sp>
      <p:pic>
        <p:nvPicPr>
          <p:cNvPr id="1028" name="Picture 4" descr="http://www.delphiturkiye.com/dresim/chm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902898"/>
            <a:ext cx="2333625" cy="1257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001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990600" y="1828800"/>
            <a:ext cx="10058400" cy="2209800"/>
          </a:xfrm>
        </p:spPr>
        <p:txBody>
          <a:bodyPr>
            <a:normAutofit fontScale="92500" lnSpcReduction="20000"/>
          </a:bodyPr>
          <a:lstStyle/>
          <a:p>
            <a:pPr>
              <a:lnSpc>
                <a:spcPct val="120000"/>
              </a:lnSpc>
              <a:spcBef>
                <a:spcPts val="600"/>
              </a:spcBef>
              <a:spcAft>
                <a:spcPts val="600"/>
              </a:spcAft>
            </a:pPr>
            <a:r>
              <a:rPr lang="tr-TR"/>
              <a:t>Bir sonraki ekranda Add... butonuna basarak help dosyası için hazırladığınız HTML dosyalarını ekleyin. Örnekte yardım dosyası için 3 tane HTML dosyası hazırlanarak eklendi. Next butonuna basarak bir sonraki sayfaya geçin. Finish butonuna basarak işlemi bitirin. </a:t>
            </a:r>
            <a:r>
              <a:rPr lang="tr-TR" smtClean="0"/>
              <a:t>Bu aşamada projemizin </a:t>
            </a:r>
            <a:r>
              <a:rPr lang="tr-TR"/>
              <a:t>ana yapısı </a:t>
            </a:r>
            <a:r>
              <a:rPr lang="tr-TR" smtClean="0"/>
              <a:t>tamamlanmış bir durumda olması gerekmektedir.</a:t>
            </a:r>
            <a:endParaRPr lang="tr-TR"/>
          </a:p>
          <a:p>
            <a:pPr>
              <a:lnSpc>
                <a:spcPct val="120000"/>
              </a:lnSpc>
              <a:spcBef>
                <a:spcPts val="600"/>
              </a:spcBef>
              <a:spcAft>
                <a:spcPts val="600"/>
              </a:spcAft>
            </a:pPr>
            <a:endParaRPr lang="tr-TR"/>
          </a:p>
        </p:txBody>
      </p:sp>
      <p:pic>
        <p:nvPicPr>
          <p:cNvPr id="2050" name="Picture 2" descr="http://www.delphiturkiye.com/dresim/chm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038600"/>
            <a:ext cx="2686050"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49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30675482"/>
              </p:ext>
            </p:extLst>
          </p:nvPr>
        </p:nvGraphicFramePr>
        <p:xfrm>
          <a:off x="1097280" y="3581400"/>
          <a:ext cx="10561320" cy="2022665"/>
        </p:xfrm>
        <a:graphic>
          <a:graphicData uri="http://schemas.openxmlformats.org/drawingml/2006/table">
            <a:tbl>
              <a:tblPr/>
              <a:tblGrid>
                <a:gridCol w="1597237">
                  <a:extLst>
                    <a:ext uri="{9D8B030D-6E8A-4147-A177-3AD203B41FA5}">
                      <a16:colId xmlns:a16="http://schemas.microsoft.com/office/drawing/2014/main" val="44259544"/>
                    </a:ext>
                  </a:extLst>
                </a:gridCol>
                <a:gridCol w="8964083">
                  <a:extLst>
                    <a:ext uri="{9D8B030D-6E8A-4147-A177-3AD203B41FA5}">
                      <a16:colId xmlns:a16="http://schemas.microsoft.com/office/drawing/2014/main" val="4059717945"/>
                    </a:ext>
                  </a:extLst>
                </a:gridCol>
              </a:tblGrid>
              <a:tr h="197295">
                <a:tc>
                  <a:txBody>
                    <a:bodyPr/>
                    <a:lstStyle/>
                    <a:p>
                      <a:r>
                        <a:rPr lang="tr-TR" sz="2000">
                          <a:solidFill>
                            <a:srgbClr val="002060"/>
                          </a:solidFill>
                          <a:latin typeface="Times New Roman" panose="02020603050405020304" pitchFamily="18" charset="0"/>
                          <a:cs typeface="Times New Roman" panose="02020603050405020304" pitchFamily="18" charset="0"/>
                        </a:rPr>
                        <a:t>Title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Yardım dosyasının başlığı</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136553925"/>
                  </a:ext>
                </a:extLst>
              </a:tr>
              <a:tr h="424639">
                <a:tc>
                  <a:txBody>
                    <a:bodyPr/>
                    <a:lstStyle/>
                    <a:p>
                      <a:r>
                        <a:rPr lang="tr-TR" sz="2000">
                          <a:solidFill>
                            <a:srgbClr val="002060"/>
                          </a:solidFill>
                          <a:latin typeface="Times New Roman" panose="02020603050405020304" pitchFamily="18" charset="0"/>
                          <a:cs typeface="Times New Roman" panose="02020603050405020304" pitchFamily="18" charset="0"/>
                        </a:rPr>
                        <a:t>Default File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Yardım dosyası ilk açıldığında görüntülenmesini istediğiniz HTML dosyasını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742667232"/>
                  </a:ext>
                </a:extLst>
              </a:tr>
              <a:tr h="424639">
                <a:tc>
                  <a:txBody>
                    <a:bodyPr/>
                    <a:lstStyle/>
                    <a:p>
                      <a:r>
                        <a:rPr lang="tr-TR" sz="2000">
                          <a:solidFill>
                            <a:srgbClr val="002060"/>
                          </a:solidFill>
                          <a:latin typeface="Times New Roman" panose="02020603050405020304" pitchFamily="18" charset="0"/>
                          <a:cs typeface="Times New Roman" panose="02020603050405020304" pitchFamily="18" charset="0"/>
                        </a:rPr>
                        <a:t>Language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Bu kısımdan turkish seçili olarak gelecektir eğer seçili değilse turkish olarak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749603437"/>
                  </a:ext>
                </a:extLst>
              </a:tr>
              <a:tr h="830487">
                <a:tc>
                  <a:txBody>
                    <a:bodyPr/>
                    <a:lstStyle/>
                    <a:p>
                      <a:r>
                        <a:rPr lang="tr-TR" sz="2000">
                          <a:solidFill>
                            <a:srgbClr val="002060"/>
                          </a:solidFill>
                          <a:latin typeface="Times New Roman" panose="02020603050405020304" pitchFamily="18" charset="0"/>
                          <a:cs typeface="Times New Roman" panose="02020603050405020304" pitchFamily="18" charset="0"/>
                        </a:rPr>
                        <a:t>Font :</a:t>
                      </a:r>
                    </a:p>
                  </a:txBody>
                  <a:tcPr marL="19050" marR="19050" marT="19050" marB="19050" anchor="ctr">
                    <a:lnL>
                      <a:noFill/>
                    </a:lnL>
                    <a:lnR>
                      <a:noFill/>
                    </a:lnR>
                    <a:lnT>
                      <a:noFill/>
                    </a:lnT>
                    <a:lnB>
                      <a:noFill/>
                    </a:lnB>
                  </a:tcPr>
                </a:tc>
                <a:tc>
                  <a:txBody>
                    <a:bodyPr/>
                    <a:lstStyle/>
                    <a:p>
                      <a:r>
                        <a:rPr lang="tr-TR" sz="2000" smtClean="0">
                          <a:solidFill>
                            <a:srgbClr val="002060"/>
                          </a:solidFill>
                          <a:latin typeface="Times New Roman" panose="02020603050405020304" pitchFamily="18" charset="0"/>
                          <a:cs typeface="Times New Roman" panose="02020603050405020304" pitchFamily="18" charset="0"/>
                        </a:rPr>
                        <a:t>Varsayılan fontlar yerine tercih ettiğiniz bir font varsa onu seçin. Character seti turkish olarak seçin.</a:t>
                      </a:r>
                      <a:endParaRPr lang="tr-TR" sz="2000">
                        <a:solidFill>
                          <a:srgbClr val="002060"/>
                        </a:solidFill>
                        <a:latin typeface="Times New Roman" panose="02020603050405020304" pitchFamily="18" charset="0"/>
                        <a:cs typeface="Times New Roman" panose="02020603050405020304" pitchFamily="18" charset="0"/>
                      </a:endParaRPr>
                    </a:p>
                  </a:txBody>
                  <a:tcPr marL="19050" marR="19050" marT="19050" marB="19050" anchor="ctr">
                    <a:lnL>
                      <a:noFill/>
                    </a:lnL>
                    <a:lnR>
                      <a:noFill/>
                    </a:lnR>
                    <a:lnT>
                      <a:noFill/>
                    </a:lnT>
                    <a:lnB>
                      <a:noFill/>
                    </a:lnB>
                  </a:tcPr>
                </a:tc>
                <a:extLst>
                  <a:ext uri="{0D108BD9-81ED-4DB2-BD59-A6C34878D82A}">
                    <a16:rowId xmlns:a16="http://schemas.microsoft.com/office/drawing/2014/main" val="3359551916"/>
                  </a:ext>
                </a:extLst>
              </a:tr>
            </a:tbl>
          </a:graphicData>
        </a:graphic>
      </p:graphicFrame>
      <p:sp>
        <p:nvSpPr>
          <p:cNvPr id="5" name="Rectangle 1"/>
          <p:cNvSpPr>
            <a:spLocks noChangeArrowheads="1"/>
          </p:cNvSpPr>
          <p:nvPr/>
        </p:nvSpPr>
        <p:spPr bwMode="auto">
          <a:xfrm>
            <a:off x="1060836" y="1664636"/>
            <a:ext cx="102167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2400">
                <a:solidFill>
                  <a:srgbClr val="002060"/>
                </a:solidFill>
                <a:latin typeface="Times New Roman" panose="02020603050405020304" pitchFamily="18" charset="0"/>
                <a:cs typeface="Times New Roman" panose="02020603050405020304" pitchFamily="18" charset="0"/>
              </a:rPr>
              <a:t>Seçenekler</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400">
                <a:solidFill>
                  <a:srgbClr val="002060"/>
                </a:solidFill>
                <a:latin typeface="Times New Roman" panose="02020603050405020304" pitchFamily="18" charset="0"/>
                <a:cs typeface="Times New Roman" panose="02020603050405020304" pitchFamily="18" charset="0"/>
              </a:rPr>
              <a:t>Şimdi yardım dosyamız için gerekl ayarları tamamlayacağız. Bunun için Change Project Options butonuna (  </a:t>
            </a:r>
            <a:r>
              <a:rPr lang="tr-TR" altLang="tr-TR" sz="2400" smtClean="0">
                <a:solidFill>
                  <a:srgbClr val="002060"/>
                </a:solidFill>
                <a:latin typeface="Times New Roman" panose="02020603050405020304" pitchFamily="18" charset="0"/>
                <a:cs typeface="Times New Roman" panose="02020603050405020304" pitchFamily="18" charset="0"/>
              </a:rPr>
              <a:t>  ) </a:t>
            </a:r>
            <a:r>
              <a:rPr lang="tr-TR" altLang="tr-TR" sz="2400">
                <a:solidFill>
                  <a:srgbClr val="002060"/>
                </a:solidFill>
                <a:latin typeface="Times New Roman" panose="02020603050405020304" pitchFamily="18" charset="0"/>
                <a:cs typeface="Times New Roman" panose="02020603050405020304" pitchFamily="18" charset="0"/>
              </a:rPr>
              <a:t>tıklatın ve Options ekranını açın. Burda yapacağımız ayarlar şöyle :</a:t>
            </a:r>
          </a:p>
        </p:txBody>
      </p:sp>
      <p:pic>
        <p:nvPicPr>
          <p:cNvPr id="3074" name="Picture 2" descr="http://www.delphiturkiye.com/dresim/chm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2423746"/>
            <a:ext cx="381000" cy="395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21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pic>
        <p:nvPicPr>
          <p:cNvPr id="4098" name="Picture 2" descr="http://www.delphiturkiye.com/dresim/chm5.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905000"/>
            <a:ext cx="3061542" cy="4022725"/>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4419600" y="2057400"/>
            <a:ext cx="6096000" cy="646331"/>
          </a:xfrm>
          <a:prstGeom prst="rect">
            <a:avLst/>
          </a:prstGeom>
        </p:spPr>
        <p:txBody>
          <a:bodyPr>
            <a:spAutoFit/>
          </a:bodyPr>
          <a:lstStyle/>
          <a:p>
            <a:r>
              <a:rPr lang="tr-TR">
                <a:solidFill>
                  <a:srgbClr val="002060"/>
                </a:solidFill>
                <a:latin typeface="Times New Roman" panose="02020603050405020304" pitchFamily="18" charset="0"/>
                <a:cs typeface="Times New Roman" panose="02020603050405020304" pitchFamily="18" charset="0"/>
              </a:rPr>
              <a:t>Diğer sekmelerde şimdilik bir ayar yapmaya gerek yok, OK ile pencereyi </a:t>
            </a:r>
            <a:r>
              <a:rPr lang="tr-TR" smtClean="0">
                <a:solidFill>
                  <a:srgbClr val="002060"/>
                </a:solidFill>
                <a:latin typeface="Times New Roman" panose="02020603050405020304" pitchFamily="18" charset="0"/>
                <a:cs typeface="Times New Roman" panose="02020603050405020304" pitchFamily="18" charset="0"/>
              </a:rPr>
              <a:t>kapatın.</a:t>
            </a:r>
            <a:endParaRPr lang="tr-TR">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54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a:xfrm>
            <a:off x="1097280" y="1845734"/>
            <a:ext cx="10058400" cy="2497666"/>
          </a:xfrm>
        </p:spPr>
        <p:txBody>
          <a:bodyPr/>
          <a:lstStyle/>
          <a:p>
            <a:r>
              <a:rPr lang="tr-TR"/>
              <a:t>Pencere Ayarları</a:t>
            </a:r>
          </a:p>
          <a:p>
            <a:r>
              <a:rPr lang="tr-TR"/>
              <a:t>Yardım dosyasının görüntüleneceği pencerenin ayarlarını yapmak için Add/modify windows definitions butonuna (    ) tıklatın.</a:t>
            </a:r>
          </a:p>
          <a:p>
            <a:endParaRPr lang="tr-TR"/>
          </a:p>
        </p:txBody>
      </p:sp>
      <p:pic>
        <p:nvPicPr>
          <p:cNvPr id="5122" name="Picture 2" descr="http://www.delphiturkiye.com/dresim/chm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2840356"/>
            <a:ext cx="304800" cy="35052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delphiturkiye.com/dresim/chm7.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429000"/>
            <a:ext cx="3019425" cy="130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43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solidFill>
                  <a:schemeClr val="tx2">
                    <a:satMod val="130000"/>
                  </a:schemeClr>
                </a:solidFill>
              </a:rPr>
              <a:t>Yardım Dosyaları Hazırlamak [1]</a:t>
            </a:r>
            <a:endParaRPr lang="tr-TR"/>
          </a:p>
        </p:txBody>
      </p:sp>
      <p:sp>
        <p:nvSpPr>
          <p:cNvPr id="3" name="İçerik Yer Tutucusu 2"/>
          <p:cNvSpPr>
            <a:spLocks noGrp="1"/>
          </p:cNvSpPr>
          <p:nvPr>
            <p:ph idx="1"/>
          </p:nvPr>
        </p:nvSpPr>
        <p:spPr/>
        <p:txBody>
          <a:bodyPr>
            <a:normAutofit fontScale="70000" lnSpcReduction="20000"/>
          </a:bodyPr>
          <a:lstStyle/>
          <a:p>
            <a:r>
              <a:rPr lang="tr-TR"/>
              <a:t>Burda pencere ile çok detaylı ayarlar </a:t>
            </a:r>
            <a:r>
              <a:rPr lang="tr-TR" smtClean="0"/>
              <a:t>bulunmaktadır. Örnekte butonlar </a:t>
            </a:r>
            <a:r>
              <a:rPr lang="tr-TR"/>
              <a:t>ile Title Bar Text </a:t>
            </a:r>
            <a:r>
              <a:rPr lang="tr-TR" smtClean="0"/>
              <a:t>ayarları yapılmıştır. </a:t>
            </a:r>
          </a:p>
          <a:p>
            <a:r>
              <a:rPr lang="tr-TR" smtClean="0"/>
              <a:t>Title </a:t>
            </a:r>
            <a:r>
              <a:rPr lang="tr-TR"/>
              <a:t>Bar Text kısmına pencerede görünecek başlığı girin.</a:t>
            </a:r>
          </a:p>
          <a:p>
            <a:r>
              <a:rPr lang="tr-TR" smtClean="0"/>
              <a:t>Buttons </a:t>
            </a:r>
            <a:r>
              <a:rPr lang="tr-TR"/>
              <a:t>sekmesindeki Buttons Type kısmından pencerede gözükecek butonları ayarlabilirsiniz. Standart butonların yanında 2 tane ekstra buton vardır. Bunları istediğiniz gibi ayarlayabilirsiniz. </a:t>
            </a:r>
            <a:r>
              <a:rPr lang="tr-TR" smtClean="0"/>
              <a:t>Bunlardan </a:t>
            </a:r>
            <a:r>
              <a:rPr lang="tr-TR"/>
              <a:t>bir tanesine basınca web </a:t>
            </a:r>
            <a:r>
              <a:rPr lang="tr-TR" smtClean="0"/>
              <a:t>sayfasının açılması isteniyorsa; </a:t>
            </a:r>
          </a:p>
          <a:p>
            <a:r>
              <a:rPr lang="tr-TR" smtClean="0"/>
              <a:t>Button </a:t>
            </a:r>
            <a:r>
              <a:rPr lang="tr-TR"/>
              <a:t>Types kısmından Jump1 i </a:t>
            </a:r>
            <a:r>
              <a:rPr lang="tr-TR" smtClean="0"/>
              <a:t>işaretlenir, Jump1 </a:t>
            </a:r>
            <a:r>
              <a:rPr lang="tr-TR"/>
              <a:t>Text kısmına </a:t>
            </a:r>
            <a:r>
              <a:rPr lang="tr-TR" smtClean="0"/>
              <a:t>buton adı yazılır. </a:t>
            </a:r>
            <a:r>
              <a:rPr lang="tr-TR"/>
              <a:t>Bu butonun ekranda gözüken etiketidir.</a:t>
            </a:r>
          </a:p>
          <a:p>
            <a:r>
              <a:rPr lang="tr-TR" smtClean="0"/>
              <a:t>Files </a:t>
            </a:r>
            <a:r>
              <a:rPr lang="tr-TR"/>
              <a:t>sekmesine geçip Jump1 kısmına açılmasını </a:t>
            </a:r>
            <a:r>
              <a:rPr lang="tr-TR" smtClean="0"/>
              <a:t>istenilen sayfanın </a:t>
            </a:r>
            <a:r>
              <a:rPr lang="tr-TR"/>
              <a:t>adresini </a:t>
            </a:r>
            <a:r>
              <a:rPr lang="tr-TR" smtClean="0"/>
              <a:t>yazılır.</a:t>
            </a:r>
            <a:endParaRPr lang="tr-TR"/>
          </a:p>
          <a:p>
            <a:r>
              <a:rPr lang="tr-TR" smtClean="0"/>
              <a:t>Navigation </a:t>
            </a:r>
            <a:r>
              <a:rPr lang="tr-TR"/>
              <a:t>Pane kısmındaki Windows with ... kısmını işaretleyin. Yardım dosyasında arama seçeneği olması için sayfanın altındaki Search Tab kısmını da </a:t>
            </a:r>
            <a:r>
              <a:rPr lang="tr-TR" smtClean="0"/>
              <a:t>işaretlenmesi gerekmektedir.</a:t>
            </a:r>
            <a:endParaRPr lang="tr-TR"/>
          </a:p>
          <a:p>
            <a:r>
              <a:rPr lang="tr-TR" smtClean="0"/>
              <a:t>OK </a:t>
            </a:r>
            <a:r>
              <a:rPr lang="tr-TR"/>
              <a:t>butonuna basarak pencere ayarlarını bitirin.</a:t>
            </a:r>
          </a:p>
        </p:txBody>
      </p:sp>
    </p:spTree>
    <p:extLst>
      <p:ext uri="{BB962C8B-B14F-4D97-AF65-F5344CB8AC3E}">
        <p14:creationId xmlns:p14="http://schemas.microsoft.com/office/powerpoint/2010/main" val="1555115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1359</TotalTime>
  <Words>1198</Words>
  <Application>Microsoft Office PowerPoint</Application>
  <PresentationFormat>Geniş ekran</PresentationFormat>
  <Paragraphs>77</Paragraphs>
  <Slides>15</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Consolas</vt:lpstr>
      <vt:lpstr>Times New Roman</vt:lpstr>
      <vt:lpstr>AnkaraÜniversitesiDersNotları</vt:lpstr>
      <vt:lpstr>Yardım Dosyaları Hazırlamak</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[1]</vt:lpstr>
      <vt:lpstr>Yardım Dosyaları Hazırlamak [2]</vt:lpstr>
      <vt:lpstr>Yardım Dosyaları Hazırlamak [2]</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130</cp:revision>
  <cp:lastPrinted>1601-01-01T00:00:00Z</cp:lastPrinted>
  <dcterms:created xsi:type="dcterms:W3CDTF">2012-02-07T21:22:49Z</dcterms:created>
  <dcterms:modified xsi:type="dcterms:W3CDTF">2020-01-29T08:19:53Z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