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3394" y="840689"/>
            <a:ext cx="4617211" cy="268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30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352" y="48944"/>
            <a:ext cx="8629294" cy="134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6542" y="1575257"/>
            <a:ext cx="7231380" cy="140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8158" y="2846070"/>
            <a:ext cx="165684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8.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292962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6814" y="281431"/>
            <a:ext cx="636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Kar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782828"/>
            <a:ext cx="81432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Times New Roman"/>
                <a:cs typeface="Times New Roman"/>
              </a:rPr>
              <a:t>Buz kristallerinden </a:t>
            </a:r>
            <a:r>
              <a:rPr sz="2400" b="0" spc="-5" dirty="0">
                <a:latin typeface="Times New Roman"/>
                <a:cs typeface="Times New Roman"/>
              </a:rPr>
              <a:t>oluşan yağışa </a:t>
            </a:r>
            <a:r>
              <a:rPr sz="2400" spc="-5" dirty="0"/>
              <a:t>kar </a:t>
            </a:r>
            <a:r>
              <a:rPr sz="2400" b="0" spc="-25" dirty="0">
                <a:latin typeface="Times New Roman"/>
                <a:cs typeface="Times New Roman"/>
              </a:rPr>
              <a:t>denir. </a:t>
            </a:r>
            <a:r>
              <a:rPr sz="2400" b="0" spc="-30" dirty="0">
                <a:latin typeface="Times New Roman"/>
                <a:cs typeface="Times New Roman"/>
              </a:rPr>
              <a:t>Yoğunlaşan </a:t>
            </a:r>
            <a:r>
              <a:rPr sz="2400" b="0" spc="-5" dirty="0">
                <a:latin typeface="Times New Roman"/>
                <a:cs typeface="Times New Roman"/>
              </a:rPr>
              <a:t>damlalar  </a:t>
            </a:r>
            <a:r>
              <a:rPr sz="2400" b="0" dirty="0">
                <a:latin typeface="Times New Roman"/>
                <a:cs typeface="Times New Roman"/>
              </a:rPr>
              <a:t>daha </a:t>
            </a:r>
            <a:r>
              <a:rPr sz="2400" b="0" spc="-5" dirty="0">
                <a:latin typeface="Times New Roman"/>
                <a:cs typeface="Times New Roman"/>
              </a:rPr>
              <a:t>da soğuyup </a:t>
            </a:r>
            <a:r>
              <a:rPr sz="2400" b="0" dirty="0">
                <a:latin typeface="Times New Roman"/>
                <a:cs typeface="Times New Roman"/>
              </a:rPr>
              <a:t>sıfırın </a:t>
            </a:r>
            <a:r>
              <a:rPr sz="2400" b="0" spc="-5" dirty="0">
                <a:latin typeface="Times New Roman"/>
                <a:cs typeface="Times New Roman"/>
              </a:rPr>
              <a:t>altına </a:t>
            </a:r>
            <a:r>
              <a:rPr sz="2400" b="0" dirty="0">
                <a:latin typeface="Times New Roman"/>
                <a:cs typeface="Times New Roman"/>
              </a:rPr>
              <a:t>düşerse </a:t>
            </a:r>
            <a:r>
              <a:rPr sz="2400" b="0" spc="-10" dirty="0">
                <a:latin typeface="Times New Roman"/>
                <a:cs typeface="Times New Roman"/>
              </a:rPr>
              <a:t>katı </a:t>
            </a:r>
            <a:r>
              <a:rPr sz="2400" b="0" spc="-5" dirty="0">
                <a:latin typeface="Times New Roman"/>
                <a:cs typeface="Times New Roman"/>
              </a:rPr>
              <a:t>halde yoğunlaşmış  damlacıklar </a:t>
            </a:r>
            <a:r>
              <a:rPr sz="2400" b="0" spc="-20" dirty="0">
                <a:latin typeface="Times New Roman"/>
                <a:cs typeface="Times New Roman"/>
              </a:rPr>
              <a:t>oluşur. </a:t>
            </a:r>
            <a:r>
              <a:rPr sz="2400" b="0" spc="-5" dirty="0">
                <a:latin typeface="Times New Roman"/>
                <a:cs typeface="Times New Roman"/>
              </a:rPr>
              <a:t>Bu altıgen </a:t>
            </a:r>
            <a:r>
              <a:rPr sz="2400" b="0" dirty="0">
                <a:latin typeface="Times New Roman"/>
                <a:cs typeface="Times New Roman"/>
              </a:rPr>
              <a:t>ve </a:t>
            </a:r>
            <a:r>
              <a:rPr sz="2400" b="0" spc="-5" dirty="0">
                <a:latin typeface="Times New Roman"/>
                <a:cs typeface="Times New Roman"/>
              </a:rPr>
              <a:t>sekizgen </a:t>
            </a:r>
            <a:r>
              <a:rPr sz="2400" b="0" dirty="0">
                <a:latin typeface="Times New Roman"/>
                <a:cs typeface="Times New Roman"/>
              </a:rPr>
              <a:t>buz </a:t>
            </a:r>
            <a:r>
              <a:rPr sz="2400" b="0" spc="-5" dirty="0">
                <a:latin typeface="Times New Roman"/>
                <a:cs typeface="Times New Roman"/>
              </a:rPr>
              <a:t>kristalleri  </a:t>
            </a:r>
            <a:r>
              <a:rPr sz="2400" b="0" dirty="0">
                <a:latin typeface="Times New Roman"/>
                <a:cs typeface="Times New Roman"/>
              </a:rPr>
              <a:t>birleşerek </a:t>
            </a:r>
            <a:r>
              <a:rPr sz="2400" dirty="0"/>
              <a:t>kar lapası </a:t>
            </a:r>
            <a:r>
              <a:rPr sz="2400" b="0" dirty="0">
                <a:latin typeface="Times New Roman"/>
                <a:cs typeface="Times New Roman"/>
              </a:rPr>
              <a:t>nı</a:t>
            </a:r>
            <a:r>
              <a:rPr sz="2400" b="0" spc="-100" dirty="0">
                <a:latin typeface="Times New Roman"/>
                <a:cs typeface="Times New Roman"/>
              </a:rPr>
              <a:t> </a:t>
            </a:r>
            <a:r>
              <a:rPr sz="2400" b="0" spc="-15" dirty="0">
                <a:latin typeface="Times New Roman"/>
                <a:cs typeface="Times New Roman"/>
              </a:rPr>
              <a:t>oluşturur.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700" y="5652922"/>
            <a:ext cx="480504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Kar </a:t>
            </a:r>
            <a:r>
              <a:rPr sz="2400" spc="-15" dirty="0">
                <a:latin typeface="Times New Roman"/>
                <a:cs typeface="Times New Roman"/>
              </a:rPr>
              <a:t>yalıtkandır. </a:t>
            </a:r>
            <a:r>
              <a:rPr sz="2400" dirty="0">
                <a:latin typeface="Times New Roman"/>
                <a:cs typeface="Times New Roman"/>
              </a:rPr>
              <a:t>Bitkileri dondan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korur.  </a:t>
            </a:r>
            <a:r>
              <a:rPr sz="2400" spc="-50" dirty="0">
                <a:latin typeface="Times New Roman"/>
                <a:cs typeface="Times New Roman"/>
              </a:rPr>
              <a:t>Yavaş </a:t>
            </a:r>
            <a:r>
              <a:rPr sz="2400" dirty="0">
                <a:latin typeface="Times New Roman"/>
                <a:cs typeface="Times New Roman"/>
              </a:rPr>
              <a:t>eriyerek toprağa </a:t>
            </a:r>
            <a:r>
              <a:rPr sz="2400" spc="-5" dirty="0">
                <a:latin typeface="Times New Roman"/>
                <a:cs typeface="Times New Roman"/>
              </a:rPr>
              <a:t>su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depolar.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5904" y="2564892"/>
            <a:ext cx="7957184" cy="3049905"/>
            <a:chOff x="755904" y="2564892"/>
            <a:chExt cx="7957184" cy="3049905"/>
          </a:xfrm>
        </p:grpSpPr>
        <p:sp>
          <p:nvSpPr>
            <p:cNvPr id="6" name="object 6"/>
            <p:cNvSpPr/>
            <p:nvPr/>
          </p:nvSpPr>
          <p:spPr>
            <a:xfrm>
              <a:off x="4140707" y="2564892"/>
              <a:ext cx="457199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4" y="2636520"/>
              <a:ext cx="3384804" cy="2977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508" y="134873"/>
            <a:ext cx="755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Dolu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563117"/>
            <a:ext cx="8737600" cy="278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0.5 - 5 </a:t>
            </a:r>
            <a:r>
              <a:rPr sz="2400" spc="5" dirty="0">
                <a:latin typeface="Times New Roman"/>
                <a:cs typeface="Times New Roman"/>
              </a:rPr>
              <a:t>cm </a:t>
            </a:r>
            <a:r>
              <a:rPr sz="2400" spc="-5" dirty="0">
                <a:latin typeface="Times New Roman"/>
                <a:cs typeface="Times New Roman"/>
              </a:rPr>
              <a:t>çaplı, </a:t>
            </a:r>
            <a:r>
              <a:rPr sz="2400" dirty="0">
                <a:latin typeface="Times New Roman"/>
                <a:cs typeface="Times New Roman"/>
              </a:rPr>
              <a:t>yağan buz </a:t>
            </a:r>
            <a:r>
              <a:rPr sz="2400" spc="-5" dirty="0">
                <a:latin typeface="Times New Roman"/>
                <a:cs typeface="Times New Roman"/>
              </a:rPr>
              <a:t>parçalarına </a:t>
            </a:r>
            <a:r>
              <a:rPr sz="2400" b="1" spc="-5" dirty="0">
                <a:latin typeface="Times New Roman"/>
                <a:cs typeface="Times New Roman"/>
              </a:rPr>
              <a:t>dolu </a:t>
            </a:r>
            <a:r>
              <a:rPr sz="2400" spc="-25" dirty="0">
                <a:latin typeface="Times New Roman"/>
                <a:cs typeface="Times New Roman"/>
              </a:rPr>
              <a:t>denir. </a:t>
            </a:r>
            <a:r>
              <a:rPr sz="2400" spc="-60" dirty="0">
                <a:latin typeface="Times New Roman"/>
                <a:cs typeface="Times New Roman"/>
              </a:rPr>
              <a:t>Tek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buluttan  </a:t>
            </a:r>
            <a:r>
              <a:rPr sz="2400" dirty="0">
                <a:latin typeface="Times New Roman"/>
                <a:cs typeface="Times New Roman"/>
              </a:rPr>
              <a:t>düştüğü için </a:t>
            </a:r>
            <a:r>
              <a:rPr sz="2400" spc="-5" dirty="0">
                <a:latin typeface="Times New Roman"/>
                <a:cs typeface="Times New Roman"/>
              </a:rPr>
              <a:t>lokal bölgelerde </a:t>
            </a:r>
            <a:r>
              <a:rPr sz="2400" spc="-20" dirty="0">
                <a:latin typeface="Times New Roman"/>
                <a:cs typeface="Times New Roman"/>
              </a:rPr>
              <a:t>görülür. </a:t>
            </a:r>
            <a:r>
              <a:rPr sz="2400" spc="-5" dirty="0">
                <a:latin typeface="Times New Roman"/>
                <a:cs typeface="Times New Roman"/>
              </a:rPr>
              <a:t>Ülkemizde 10 </a:t>
            </a:r>
            <a:r>
              <a:rPr sz="2400" dirty="0">
                <a:latin typeface="Times New Roman"/>
                <a:cs typeface="Times New Roman"/>
              </a:rPr>
              <a:t>sn </a:t>
            </a:r>
            <a:r>
              <a:rPr sz="2400" spc="-5" dirty="0">
                <a:latin typeface="Times New Roman"/>
                <a:cs typeface="Times New Roman"/>
              </a:rPr>
              <a:t>ile 40 dakika  arasında </a:t>
            </a:r>
            <a:r>
              <a:rPr sz="2400" dirty="0">
                <a:latin typeface="Times New Roman"/>
                <a:cs typeface="Times New Roman"/>
              </a:rPr>
              <a:t>değişen </a:t>
            </a:r>
            <a:r>
              <a:rPr sz="2400" spc="-5" dirty="0">
                <a:latin typeface="Times New Roman"/>
                <a:cs typeface="Times New Roman"/>
              </a:rPr>
              <a:t>sürelerde </a:t>
            </a:r>
            <a:r>
              <a:rPr sz="2400" dirty="0">
                <a:latin typeface="Times New Roman"/>
                <a:cs typeface="Times New Roman"/>
              </a:rPr>
              <a:t>dolu yağışları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görülmüştür.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Times New Roman"/>
              <a:cs typeface="Times New Roman"/>
            </a:endParaRPr>
          </a:p>
          <a:p>
            <a:pPr marL="5198110" marR="107632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23.5.1969 günü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saat  17:15'de Ankara'ya  düşen </a:t>
            </a:r>
            <a:r>
              <a:rPr sz="2400" dirty="0">
                <a:latin typeface="Times New Roman"/>
                <a:cs typeface="Times New Roman"/>
              </a:rPr>
              <a:t>dolu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taneleri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1076" y="4559045"/>
            <a:ext cx="2434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0770" algn="l"/>
                <a:tab pos="1338580" algn="l"/>
              </a:tabLst>
            </a:pPr>
            <a:r>
              <a:rPr sz="2400" dirty="0">
                <a:latin typeface="Times New Roman"/>
                <a:cs typeface="Times New Roman"/>
              </a:rPr>
              <a:t>2.7.2005		tari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inde  dakika	</a:t>
            </a:r>
            <a:r>
              <a:rPr sz="2400" spc="-5" dirty="0">
                <a:latin typeface="Times New Roman"/>
                <a:cs typeface="Times New Roman"/>
              </a:rPr>
              <a:t>boyunca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7433" y="4924805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4410" algn="l"/>
              </a:tabLst>
            </a:pPr>
            <a:r>
              <a:rPr sz="2400" spc="-1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ağan	dolu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0234" y="4559045"/>
            <a:ext cx="19996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0"/>
              </a:spcBef>
              <a:tabLst>
                <a:tab pos="1663700" algn="l"/>
              </a:tabLst>
            </a:pP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rz</a:t>
            </a:r>
            <a:r>
              <a:rPr sz="2400" dirty="0">
                <a:latin typeface="Times New Roman"/>
                <a:cs typeface="Times New Roman"/>
              </a:rPr>
              <a:t>urum</a:t>
            </a:r>
            <a:r>
              <a:rPr sz="2400" spc="-15" dirty="0">
                <a:latin typeface="Times New Roman"/>
                <a:cs typeface="Times New Roman"/>
              </a:rPr>
              <a:t>'</a:t>
            </a:r>
            <a:r>
              <a:rPr sz="2400" dirty="0">
                <a:latin typeface="Times New Roman"/>
                <a:cs typeface="Times New Roman"/>
              </a:rPr>
              <a:t>da	20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araç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1076" y="5290210"/>
            <a:ext cx="46672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trafiğini </a:t>
            </a:r>
            <a:r>
              <a:rPr sz="2400" spc="-10" dirty="0">
                <a:latin typeface="Times New Roman"/>
                <a:cs typeface="Times New Roman"/>
              </a:rPr>
              <a:t>olumsuz </a:t>
            </a:r>
            <a:r>
              <a:rPr sz="2400" spc="-5" dirty="0">
                <a:latin typeface="Times New Roman"/>
                <a:cs typeface="Times New Roman"/>
              </a:rPr>
              <a:t>etkilerken, dolunun  kalınlığı </a:t>
            </a:r>
            <a:r>
              <a:rPr sz="2400" spc="-15" dirty="0">
                <a:latin typeface="Times New Roman"/>
                <a:cs typeface="Times New Roman"/>
              </a:rPr>
              <a:t>kimi </a:t>
            </a:r>
            <a:r>
              <a:rPr sz="2400" spc="-5" dirty="0">
                <a:latin typeface="Times New Roman"/>
                <a:cs typeface="Times New Roman"/>
              </a:rPr>
              <a:t>yerlerde </a:t>
            </a:r>
            <a:r>
              <a:rPr sz="2400" dirty="0">
                <a:latin typeface="Times New Roman"/>
                <a:cs typeface="Times New Roman"/>
              </a:rPr>
              <a:t>2 </a:t>
            </a:r>
            <a:r>
              <a:rPr sz="2400" spc="-5" dirty="0">
                <a:latin typeface="Times New Roman"/>
                <a:cs typeface="Times New Roman"/>
              </a:rPr>
              <a:t>cm’ye  </a:t>
            </a:r>
            <a:r>
              <a:rPr sz="2400" spc="-15" dirty="0">
                <a:latin typeface="Times New Roman"/>
                <a:cs typeface="Times New Roman"/>
              </a:rPr>
              <a:t>ulaşmıştır.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495" y="1773935"/>
            <a:ext cx="4536948" cy="2313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532" y="4221479"/>
            <a:ext cx="3168396" cy="23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817" y="714883"/>
            <a:ext cx="606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May 12, 2004 Giant Hail in </a:t>
            </a:r>
            <a:r>
              <a:rPr sz="2400" b="0" dirty="0">
                <a:latin typeface="Times New Roman"/>
                <a:cs typeface="Times New Roman"/>
              </a:rPr>
              <a:t>Attica, </a:t>
            </a:r>
            <a:r>
              <a:rPr sz="2400" b="0" spc="-5" dirty="0">
                <a:latin typeface="Times New Roman"/>
                <a:cs typeface="Times New Roman"/>
              </a:rPr>
              <a:t>Kansas,</a:t>
            </a:r>
            <a:r>
              <a:rPr sz="2400" b="0" spc="-10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USA.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311" y="1216151"/>
            <a:ext cx="6984492" cy="4703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4748021"/>
            <a:ext cx="85763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En </a:t>
            </a:r>
            <a:r>
              <a:rPr sz="2400" dirty="0">
                <a:latin typeface="Times New Roman"/>
                <a:cs typeface="Times New Roman"/>
              </a:rPr>
              <a:t>büyük dolu </a:t>
            </a:r>
            <a:r>
              <a:rPr sz="2400" spc="-5" dirty="0">
                <a:latin typeface="Times New Roman"/>
                <a:cs typeface="Times New Roman"/>
              </a:rPr>
              <a:t>faciası 1888 yılında Hindistan’da </a:t>
            </a:r>
            <a:r>
              <a:rPr sz="2400" spc="-15" dirty="0">
                <a:latin typeface="Times New Roman"/>
                <a:cs typeface="Times New Roman"/>
              </a:rPr>
              <a:t>yaşanmıştır. </a:t>
            </a:r>
            <a:r>
              <a:rPr sz="2400" spc="-5" dirty="0">
                <a:latin typeface="Times New Roman"/>
                <a:cs typeface="Times New Roman"/>
              </a:rPr>
              <a:t>Düşen  </a:t>
            </a:r>
            <a:r>
              <a:rPr sz="2400" dirty="0">
                <a:latin typeface="Times New Roman"/>
                <a:cs typeface="Times New Roman"/>
              </a:rPr>
              <a:t>dolu </a:t>
            </a:r>
            <a:r>
              <a:rPr sz="2400" spc="-5" dirty="0">
                <a:latin typeface="Times New Roman"/>
                <a:cs typeface="Times New Roman"/>
              </a:rPr>
              <a:t>taneleri sonucunda bir </a:t>
            </a:r>
            <a:r>
              <a:rPr sz="2400" spc="-10" dirty="0">
                <a:latin typeface="Times New Roman"/>
                <a:cs typeface="Times New Roman"/>
              </a:rPr>
              <a:t>kısmı </a:t>
            </a:r>
            <a:r>
              <a:rPr sz="2400" spc="-5" dirty="0">
                <a:latin typeface="Times New Roman"/>
                <a:cs typeface="Times New Roman"/>
              </a:rPr>
              <a:t>hemen, bir kısmı </a:t>
            </a:r>
            <a:r>
              <a:rPr sz="2400" dirty="0">
                <a:latin typeface="Times New Roman"/>
                <a:cs typeface="Times New Roman"/>
              </a:rPr>
              <a:t>da </a:t>
            </a:r>
            <a:r>
              <a:rPr sz="2400" spc="-5" dirty="0">
                <a:latin typeface="Times New Roman"/>
                <a:cs typeface="Times New Roman"/>
              </a:rPr>
              <a:t>aldıkları  yaralar sonucunda sonradan </a:t>
            </a:r>
            <a:r>
              <a:rPr sz="2400" spc="-10" dirty="0">
                <a:latin typeface="Times New Roman"/>
                <a:cs typeface="Times New Roman"/>
              </a:rPr>
              <a:t>olmak </a:t>
            </a:r>
            <a:r>
              <a:rPr sz="2400" dirty="0">
                <a:latin typeface="Times New Roman"/>
                <a:cs typeface="Times New Roman"/>
              </a:rPr>
              <a:t>üzere </a:t>
            </a:r>
            <a:r>
              <a:rPr sz="2400" spc="-5" dirty="0">
                <a:latin typeface="Times New Roman"/>
                <a:cs typeface="Times New Roman"/>
              </a:rPr>
              <a:t>toplam 250 </a:t>
            </a:r>
            <a:r>
              <a:rPr sz="2400" dirty="0">
                <a:latin typeface="Times New Roman"/>
                <a:cs typeface="Times New Roman"/>
              </a:rPr>
              <a:t>kişi </a:t>
            </a:r>
            <a:r>
              <a:rPr sz="2400" spc="-5" dirty="0">
                <a:latin typeface="Times New Roman"/>
                <a:cs typeface="Times New Roman"/>
              </a:rPr>
              <a:t>hayatını  </a:t>
            </a:r>
            <a:r>
              <a:rPr sz="2400" spc="-10" dirty="0">
                <a:latin typeface="Times New Roman"/>
                <a:cs typeface="Times New Roman"/>
              </a:rPr>
              <a:t>kaybetmiştir.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4895" y="260604"/>
            <a:ext cx="5690615" cy="4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39" y="209804"/>
            <a:ext cx="8701405" cy="23666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Times New Roman"/>
                <a:cs typeface="Times New Roman"/>
              </a:rPr>
              <a:t>Çiğ</a:t>
            </a:r>
            <a:endParaRPr sz="24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Özellikle </a:t>
            </a:r>
            <a:r>
              <a:rPr sz="2400" dirty="0">
                <a:latin typeface="Times New Roman"/>
                <a:cs typeface="Times New Roman"/>
              </a:rPr>
              <a:t>ilk ve </a:t>
            </a:r>
            <a:r>
              <a:rPr sz="2400" spc="-5" dirty="0">
                <a:latin typeface="Times New Roman"/>
                <a:cs typeface="Times New Roman"/>
              </a:rPr>
              <a:t>sonbahar aylarında meydana gelen bir yağış </a:t>
            </a:r>
            <a:r>
              <a:rPr sz="2400" spc="-15" dirty="0">
                <a:latin typeface="Times New Roman"/>
                <a:cs typeface="Times New Roman"/>
              </a:rPr>
              <a:t>şeklidir.  </a:t>
            </a:r>
            <a:r>
              <a:rPr sz="2400" spc="-5" dirty="0">
                <a:latin typeface="Times New Roman"/>
                <a:cs typeface="Times New Roman"/>
              </a:rPr>
              <a:t>Soğuk, </a:t>
            </a:r>
            <a:r>
              <a:rPr sz="2400" dirty="0">
                <a:latin typeface="Times New Roman"/>
                <a:cs typeface="Times New Roman"/>
              </a:rPr>
              <a:t>açık ve </a:t>
            </a:r>
            <a:r>
              <a:rPr sz="2400" spc="-5" dirty="0">
                <a:latin typeface="Times New Roman"/>
                <a:cs typeface="Times New Roman"/>
              </a:rPr>
              <a:t>rüzgarsız gecelerde, </a:t>
            </a:r>
            <a:r>
              <a:rPr sz="2400" dirty="0">
                <a:latin typeface="Times New Roman"/>
                <a:cs typeface="Times New Roman"/>
              </a:rPr>
              <a:t>toprak </a:t>
            </a:r>
            <a:r>
              <a:rPr sz="2400" spc="-5" dirty="0">
                <a:latin typeface="Times New Roman"/>
                <a:cs typeface="Times New Roman"/>
              </a:rPr>
              <a:t>veya </a:t>
            </a:r>
            <a:r>
              <a:rPr sz="2400" dirty="0">
                <a:latin typeface="Times New Roman"/>
                <a:cs typeface="Times New Roman"/>
              </a:rPr>
              <a:t>yere </a:t>
            </a:r>
            <a:r>
              <a:rPr sz="2400" spc="-5" dirty="0">
                <a:latin typeface="Times New Roman"/>
                <a:cs typeface="Times New Roman"/>
              </a:rPr>
              <a:t>yakın </a:t>
            </a:r>
            <a:r>
              <a:rPr sz="2400" dirty="0">
                <a:latin typeface="Times New Roman"/>
                <a:cs typeface="Times New Roman"/>
              </a:rPr>
              <a:t>bitki </a:t>
            </a:r>
            <a:r>
              <a:rPr sz="2400" spc="-15" dirty="0">
                <a:latin typeface="Times New Roman"/>
                <a:cs typeface="Times New Roman"/>
              </a:rPr>
              <a:t>ve  </a:t>
            </a:r>
            <a:r>
              <a:rPr sz="2400" spc="-5" dirty="0">
                <a:latin typeface="Times New Roman"/>
                <a:cs typeface="Times New Roman"/>
              </a:rPr>
              <a:t>cisimlerin sıcaklığının çevredeki havadan daha soğuk, ancak </a:t>
            </a:r>
            <a:r>
              <a:rPr sz="2400" dirty="0">
                <a:latin typeface="Times New Roman"/>
                <a:cs typeface="Times New Roman"/>
              </a:rPr>
              <a:t>0 </a:t>
            </a:r>
            <a:r>
              <a:rPr sz="2400" spc="-7" baseline="2430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C’nin  üzerinde olması </a:t>
            </a:r>
            <a:r>
              <a:rPr sz="2400" dirty="0">
                <a:latin typeface="Times New Roman"/>
                <a:cs typeface="Times New Roman"/>
              </a:rPr>
              <a:t>durumunda </a:t>
            </a:r>
            <a:r>
              <a:rPr sz="2400" spc="-5" dirty="0">
                <a:latin typeface="Times New Roman"/>
                <a:cs typeface="Times New Roman"/>
              </a:rPr>
              <a:t>su </a:t>
            </a:r>
            <a:r>
              <a:rPr sz="2400" dirty="0">
                <a:latin typeface="Times New Roman"/>
                <a:cs typeface="Times New Roman"/>
              </a:rPr>
              <a:t>buharının toprak, </a:t>
            </a:r>
            <a:r>
              <a:rPr sz="2400" spc="-5" dirty="0">
                <a:latin typeface="Times New Roman"/>
                <a:cs typeface="Times New Roman"/>
              </a:rPr>
              <a:t>bitki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cisimler  </a:t>
            </a:r>
            <a:r>
              <a:rPr sz="2400" dirty="0">
                <a:latin typeface="Times New Roman"/>
                <a:cs typeface="Times New Roman"/>
              </a:rPr>
              <a:t>üzerinde </a:t>
            </a:r>
            <a:r>
              <a:rPr sz="2400" spc="-5" dirty="0">
                <a:latin typeface="Times New Roman"/>
                <a:cs typeface="Times New Roman"/>
              </a:rPr>
              <a:t>yoğunlaşması </a:t>
            </a:r>
            <a:r>
              <a:rPr sz="2400" dirty="0">
                <a:latin typeface="Times New Roman"/>
                <a:cs typeface="Times New Roman"/>
              </a:rPr>
              <a:t>sonucu </a:t>
            </a:r>
            <a:r>
              <a:rPr sz="2400" b="1" dirty="0">
                <a:latin typeface="Times New Roman"/>
                <a:cs typeface="Times New Roman"/>
              </a:rPr>
              <a:t>çiğ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oluşur.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0371" y="2773678"/>
            <a:ext cx="4463796" cy="396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1" y="2781298"/>
            <a:ext cx="4247388" cy="398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821436"/>
            <a:ext cx="8426196" cy="5260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9702" y="282955"/>
            <a:ext cx="48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Çiğ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67" y="63373"/>
            <a:ext cx="8700770" cy="20015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latin typeface="Times New Roman"/>
                <a:cs typeface="Times New Roman"/>
              </a:rPr>
              <a:t>Kırağı</a:t>
            </a:r>
            <a:endParaRPr sz="24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Kırağı, oluş şekli bakımından çiğe </a:t>
            </a:r>
            <a:r>
              <a:rPr sz="2400" spc="-25" dirty="0">
                <a:latin typeface="Times New Roman"/>
                <a:cs typeface="Times New Roman"/>
              </a:rPr>
              <a:t>benzer. </a:t>
            </a:r>
            <a:r>
              <a:rPr sz="2400" spc="-5" dirty="0">
                <a:latin typeface="Times New Roman"/>
                <a:cs typeface="Times New Roman"/>
              </a:rPr>
              <a:t>Çiğden </a:t>
            </a:r>
            <a:r>
              <a:rPr sz="2400" dirty="0">
                <a:latin typeface="Times New Roman"/>
                <a:cs typeface="Times New Roman"/>
              </a:rPr>
              <a:t>farkı, </a:t>
            </a:r>
            <a:r>
              <a:rPr sz="2400" spc="-5" dirty="0">
                <a:latin typeface="Times New Roman"/>
                <a:cs typeface="Times New Roman"/>
              </a:rPr>
              <a:t>sıcaklığın </a:t>
            </a:r>
            <a:r>
              <a:rPr sz="2400" dirty="0">
                <a:latin typeface="Times New Roman"/>
                <a:cs typeface="Times New Roman"/>
              </a:rPr>
              <a:t>0  </a:t>
            </a:r>
            <a:r>
              <a:rPr sz="2400" spc="-7" baseline="2430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C’ </a:t>
            </a:r>
            <a:r>
              <a:rPr sz="2400" dirty="0">
                <a:latin typeface="Times New Roman"/>
                <a:cs typeface="Times New Roman"/>
              </a:rPr>
              <a:t>nin </a:t>
            </a:r>
            <a:r>
              <a:rPr sz="2400" spc="-5" dirty="0">
                <a:latin typeface="Times New Roman"/>
                <a:cs typeface="Times New Roman"/>
              </a:rPr>
              <a:t>altında olması durumunda cisimler üzerinde yoğunlaşan </a:t>
            </a:r>
            <a:r>
              <a:rPr sz="2400" dirty="0">
                <a:latin typeface="Times New Roman"/>
                <a:cs typeface="Times New Roman"/>
              </a:rPr>
              <a:t>suyun  </a:t>
            </a:r>
            <a:r>
              <a:rPr sz="2400" spc="-5" dirty="0">
                <a:latin typeface="Times New Roman"/>
                <a:cs typeface="Times New Roman"/>
              </a:rPr>
              <a:t>donması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15" dirty="0">
                <a:latin typeface="Times New Roman"/>
                <a:cs typeface="Times New Roman"/>
              </a:rPr>
              <a:t>oluşmasıdır. </a:t>
            </a:r>
            <a:r>
              <a:rPr sz="2400" dirty="0">
                <a:latin typeface="Times New Roman"/>
                <a:cs typeface="Times New Roman"/>
              </a:rPr>
              <a:t>Bitki </a:t>
            </a:r>
            <a:r>
              <a:rPr sz="2400" spc="-5" dirty="0">
                <a:latin typeface="Times New Roman"/>
                <a:cs typeface="Times New Roman"/>
              </a:rPr>
              <a:t>açısından kırağıdan </a:t>
            </a:r>
            <a:r>
              <a:rPr sz="2400" dirty="0">
                <a:latin typeface="Times New Roman"/>
                <a:cs typeface="Times New Roman"/>
              </a:rPr>
              <a:t>çok </a:t>
            </a:r>
            <a:r>
              <a:rPr sz="2400" spc="-5" dirty="0">
                <a:latin typeface="Times New Roman"/>
                <a:cs typeface="Times New Roman"/>
              </a:rPr>
              <a:t>sıcaklığın </a:t>
            </a:r>
            <a:r>
              <a:rPr sz="2400" dirty="0">
                <a:latin typeface="Times New Roman"/>
                <a:cs typeface="Times New Roman"/>
              </a:rPr>
              <a:t>0 </a:t>
            </a:r>
            <a:r>
              <a:rPr sz="2400" spc="-7" baseline="2430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C’  </a:t>
            </a:r>
            <a:r>
              <a:rPr sz="2400" dirty="0">
                <a:latin typeface="Times New Roman"/>
                <a:cs typeface="Times New Roman"/>
              </a:rPr>
              <a:t>nin altına </a:t>
            </a:r>
            <a:r>
              <a:rPr sz="2400" spc="-5" dirty="0">
                <a:latin typeface="Times New Roman"/>
                <a:cs typeface="Times New Roman"/>
              </a:rPr>
              <a:t>düşmesi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önemlidir.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8383" y="2164078"/>
            <a:ext cx="6408420" cy="4579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65277"/>
            <a:ext cx="8067675" cy="27330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408679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latin typeface="Times New Roman"/>
                <a:cs typeface="Times New Roman"/>
              </a:rPr>
              <a:t>Kırç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(Jivr)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Havadaki su </a:t>
            </a:r>
            <a:r>
              <a:rPr sz="2400" dirty="0">
                <a:latin typeface="Times New Roman"/>
                <a:cs typeface="Times New Roman"/>
              </a:rPr>
              <a:t>buharının çok </a:t>
            </a:r>
            <a:r>
              <a:rPr sz="2400" spc="-5" dirty="0">
                <a:latin typeface="Times New Roman"/>
                <a:cs typeface="Times New Roman"/>
              </a:rPr>
              <a:t>soğumuş </a:t>
            </a:r>
            <a:r>
              <a:rPr sz="2400" dirty="0">
                <a:latin typeface="Times New Roman"/>
                <a:cs typeface="Times New Roman"/>
              </a:rPr>
              <a:t>ağaç dalları, tel, </a:t>
            </a:r>
            <a:r>
              <a:rPr sz="2400" spc="-5" dirty="0">
                <a:latin typeface="Times New Roman"/>
                <a:cs typeface="Times New Roman"/>
              </a:rPr>
              <a:t>saçak, </a:t>
            </a:r>
            <a:r>
              <a:rPr sz="2400" dirty="0">
                <a:latin typeface="Times New Roman"/>
                <a:cs typeface="Times New Roman"/>
              </a:rPr>
              <a:t>vb.  </a:t>
            </a:r>
            <a:r>
              <a:rPr sz="2400" spc="-5" dirty="0">
                <a:latin typeface="Times New Roman"/>
                <a:cs typeface="Times New Roman"/>
              </a:rPr>
              <a:t>cisimler </a:t>
            </a:r>
            <a:r>
              <a:rPr sz="2400" dirty="0">
                <a:latin typeface="Times New Roman"/>
                <a:cs typeface="Times New Roman"/>
              </a:rPr>
              <a:t>üzerinde </a:t>
            </a:r>
            <a:r>
              <a:rPr sz="2400" spc="-5" dirty="0">
                <a:latin typeface="Times New Roman"/>
                <a:cs typeface="Times New Roman"/>
              </a:rPr>
              <a:t>yoğunlaşarak </a:t>
            </a:r>
            <a:r>
              <a:rPr sz="2400" dirty="0">
                <a:latin typeface="Times New Roman"/>
                <a:cs typeface="Times New Roman"/>
              </a:rPr>
              <a:t>buz tabakası haline </a:t>
            </a:r>
            <a:r>
              <a:rPr sz="2400" spc="-15" dirty="0">
                <a:latin typeface="Times New Roman"/>
                <a:cs typeface="Times New Roman"/>
              </a:rPr>
              <a:t>gelmesidir.  </a:t>
            </a:r>
            <a:r>
              <a:rPr sz="2400" spc="-5" dirty="0">
                <a:latin typeface="Times New Roman"/>
                <a:cs typeface="Times New Roman"/>
              </a:rPr>
              <a:t>Kırağıdan </a:t>
            </a:r>
            <a:r>
              <a:rPr sz="2400" dirty="0">
                <a:latin typeface="Times New Roman"/>
                <a:cs typeface="Times New Roman"/>
              </a:rPr>
              <a:t>ayrılan yönü, kristallerin üst üste yığılarak buz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tabakası  haline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gelmesidir.</a:t>
            </a:r>
            <a:endParaRPr sz="2400">
              <a:latin typeface="Times New Roman"/>
              <a:cs typeface="Times New Roman"/>
            </a:endParaRPr>
          </a:p>
          <a:p>
            <a:pPr marL="12700" marR="33401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Çiğ en çok ilkbaharda görülürken, kırağı ve kırç ise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çoğunlukla  </a:t>
            </a:r>
            <a:r>
              <a:rPr sz="2400" spc="-5" dirty="0">
                <a:latin typeface="Times New Roman"/>
                <a:cs typeface="Times New Roman"/>
              </a:rPr>
              <a:t>sonbaharda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görülmektedir.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3069335"/>
            <a:ext cx="3960876" cy="3599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6779" y="3069335"/>
            <a:ext cx="4032504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665" y="122096"/>
            <a:ext cx="8248015" cy="13462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758565">
              <a:lnSpc>
                <a:spcPct val="100000"/>
              </a:lnSpc>
              <a:spcBef>
                <a:spcPts val="785"/>
              </a:spcBef>
            </a:pPr>
            <a:r>
              <a:rPr spc="-50" dirty="0"/>
              <a:t>Vergla</a:t>
            </a:r>
          </a:p>
          <a:p>
            <a:pPr marL="38100" marR="30480" indent="266700">
              <a:lnSpc>
                <a:spcPct val="100000"/>
              </a:lnSpc>
              <a:spcBef>
                <a:spcPts val="590"/>
              </a:spcBef>
            </a:pPr>
            <a:r>
              <a:rPr sz="2400" b="0" spc="-35" dirty="0">
                <a:latin typeface="Times New Roman"/>
                <a:cs typeface="Times New Roman"/>
              </a:rPr>
              <a:t>Yağmurun </a:t>
            </a:r>
            <a:r>
              <a:rPr sz="2400" b="0" dirty="0">
                <a:latin typeface="Times New Roman"/>
                <a:cs typeface="Times New Roman"/>
              </a:rPr>
              <a:t>0 </a:t>
            </a:r>
            <a:r>
              <a:rPr sz="2400" b="0" baseline="24305" dirty="0">
                <a:latin typeface="Times New Roman"/>
                <a:cs typeface="Times New Roman"/>
              </a:rPr>
              <a:t>o</a:t>
            </a:r>
            <a:r>
              <a:rPr sz="2400" b="0" dirty="0">
                <a:latin typeface="Times New Roman"/>
                <a:cs typeface="Times New Roman"/>
              </a:rPr>
              <a:t>C nin </a:t>
            </a:r>
            <a:r>
              <a:rPr sz="2400" b="0" spc="-5" dirty="0">
                <a:latin typeface="Times New Roman"/>
                <a:cs typeface="Times New Roman"/>
              </a:rPr>
              <a:t>altındaki cisimler üzerine düşmesi </a:t>
            </a:r>
            <a:r>
              <a:rPr sz="2400" b="0" dirty="0">
                <a:latin typeface="Times New Roman"/>
                <a:cs typeface="Times New Roman"/>
              </a:rPr>
              <a:t>ve bunlar  üzerinde </a:t>
            </a:r>
            <a:r>
              <a:rPr sz="2400" b="0" spc="-5" dirty="0">
                <a:latin typeface="Times New Roman"/>
                <a:cs typeface="Times New Roman"/>
              </a:rPr>
              <a:t>donmasıyla</a:t>
            </a:r>
            <a:r>
              <a:rPr sz="2400" b="0" spc="-30" dirty="0">
                <a:latin typeface="Times New Roman"/>
                <a:cs typeface="Times New Roman"/>
              </a:rPr>
              <a:t> </a:t>
            </a:r>
            <a:r>
              <a:rPr sz="2400" b="0" spc="-20" dirty="0">
                <a:latin typeface="Times New Roman"/>
                <a:cs typeface="Times New Roman"/>
              </a:rPr>
              <a:t>oluşur.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904" y="1673351"/>
            <a:ext cx="7632192" cy="504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780184"/>
            <a:ext cx="8629015" cy="31838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755900" algn="just">
              <a:lnSpc>
                <a:spcPct val="100000"/>
              </a:lnSpc>
              <a:spcBef>
                <a:spcPts val="770"/>
              </a:spcBef>
            </a:pPr>
            <a:r>
              <a:rPr sz="2800" b="1" spc="-20" dirty="0">
                <a:latin typeface="Times New Roman"/>
                <a:cs typeface="Times New Roman"/>
              </a:rPr>
              <a:t>Grezil </a:t>
            </a:r>
            <a:r>
              <a:rPr sz="2800" b="1" spc="-5" dirty="0">
                <a:latin typeface="Times New Roman"/>
                <a:cs typeface="Times New Roman"/>
              </a:rPr>
              <a:t>= Buz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paletleri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Özellikle İlkbaharda yağmurla </a:t>
            </a:r>
            <a:r>
              <a:rPr sz="2800" dirty="0">
                <a:latin typeface="Times New Roman"/>
                <a:cs typeface="Times New Roman"/>
              </a:rPr>
              <a:t>birlikte, </a:t>
            </a:r>
            <a:r>
              <a:rPr sz="2800" spc="-5" dirty="0">
                <a:latin typeface="Times New Roman"/>
                <a:cs typeface="Times New Roman"/>
              </a:rPr>
              <a:t>özellikle kışın  kardan önce düşen yuvarlak kar halinde bir çekirdek ve  çevresinde çok ince </a:t>
            </a:r>
            <a:r>
              <a:rPr sz="2800" dirty="0">
                <a:latin typeface="Times New Roman"/>
                <a:cs typeface="Times New Roman"/>
              </a:rPr>
              <a:t>buz </a:t>
            </a:r>
            <a:r>
              <a:rPr sz="2800" spc="-5" dirty="0">
                <a:latin typeface="Times New Roman"/>
                <a:cs typeface="Times New Roman"/>
              </a:rPr>
              <a:t>tabakası ile kaplı tanelerden oluşan 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5" dirty="0">
                <a:latin typeface="Times New Roman"/>
                <a:cs typeface="Times New Roman"/>
              </a:rPr>
              <a:t>yağış </a:t>
            </a:r>
            <a:r>
              <a:rPr sz="2800" spc="-25" dirty="0">
                <a:latin typeface="Times New Roman"/>
                <a:cs typeface="Times New Roman"/>
              </a:rPr>
              <a:t>şeklidir. </a:t>
            </a:r>
            <a:r>
              <a:rPr sz="2800" spc="-5" dirty="0">
                <a:latin typeface="Times New Roman"/>
                <a:cs typeface="Times New Roman"/>
              </a:rPr>
              <a:t>Çapları 5 </a:t>
            </a:r>
            <a:r>
              <a:rPr sz="2800" spc="-10" dirty="0">
                <a:latin typeface="Times New Roman"/>
                <a:cs typeface="Times New Roman"/>
              </a:rPr>
              <a:t>mm </a:t>
            </a:r>
            <a:r>
              <a:rPr sz="2800" spc="-5" dirty="0">
                <a:latin typeface="Times New Roman"/>
                <a:cs typeface="Times New Roman"/>
              </a:rPr>
              <a:t>veya </a:t>
            </a:r>
            <a:r>
              <a:rPr sz="2800" dirty="0">
                <a:latin typeface="Times New Roman"/>
                <a:cs typeface="Times New Roman"/>
              </a:rPr>
              <a:t>daha </a:t>
            </a:r>
            <a:r>
              <a:rPr sz="2800" spc="-5" dirty="0">
                <a:latin typeface="Times New Roman"/>
                <a:cs typeface="Times New Roman"/>
              </a:rPr>
              <a:t>azdır </a:t>
            </a:r>
            <a:r>
              <a:rPr sz="2800" spc="5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doludan  daha yumuşak </a:t>
            </a:r>
            <a:r>
              <a:rPr sz="2800" dirty="0">
                <a:latin typeface="Times New Roman"/>
                <a:cs typeface="Times New Roman"/>
              </a:rPr>
              <a:t>olup </a:t>
            </a:r>
            <a:r>
              <a:rPr sz="2800" spc="-5" dirty="0">
                <a:latin typeface="Times New Roman"/>
                <a:cs typeface="Times New Roman"/>
              </a:rPr>
              <a:t>sert bir yüzeye düştüklerinde  </a:t>
            </a:r>
            <a:r>
              <a:rPr sz="2800" spc="-20" dirty="0">
                <a:latin typeface="Times New Roman"/>
                <a:cs typeface="Times New Roman"/>
              </a:rPr>
              <a:t>sıçramazlar.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52501"/>
            <a:ext cx="83356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Times New Roman"/>
                <a:cs typeface="Times New Roman"/>
              </a:rPr>
              <a:t>Atmosferden </a:t>
            </a:r>
            <a:r>
              <a:rPr sz="3200" b="0" dirty="0">
                <a:latin typeface="Times New Roman"/>
                <a:cs typeface="Times New Roman"/>
              </a:rPr>
              <a:t>yeryüzüne düşen </a:t>
            </a:r>
            <a:r>
              <a:rPr sz="3200" b="0" spc="-5" dirty="0">
                <a:latin typeface="Times New Roman"/>
                <a:cs typeface="Times New Roman"/>
              </a:rPr>
              <a:t>sıvı </a:t>
            </a:r>
            <a:r>
              <a:rPr sz="3200" b="0" dirty="0">
                <a:latin typeface="Times New Roman"/>
                <a:cs typeface="Times New Roman"/>
              </a:rPr>
              <a:t>veya katı</a:t>
            </a:r>
            <a:r>
              <a:rPr sz="3200" b="0" spc="-65" dirty="0">
                <a:latin typeface="Times New Roman"/>
                <a:cs typeface="Times New Roman"/>
              </a:rPr>
              <a:t> </a:t>
            </a:r>
            <a:r>
              <a:rPr sz="3200" b="0" spc="-5" dirty="0">
                <a:latin typeface="Times New Roman"/>
                <a:cs typeface="Times New Roman"/>
              </a:rPr>
              <a:t>sulara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60" dirty="0"/>
              <a:t>YAĞIŞ</a:t>
            </a:r>
            <a:r>
              <a:rPr sz="3200" spc="-25" dirty="0"/>
              <a:t> </a:t>
            </a:r>
            <a:r>
              <a:rPr sz="3200" b="0" spc="-30" dirty="0">
                <a:latin typeface="Times New Roman"/>
                <a:cs typeface="Times New Roman"/>
              </a:rPr>
              <a:t>denir.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795017"/>
            <a:ext cx="7549515" cy="3905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Times New Roman"/>
                <a:cs typeface="Times New Roman"/>
              </a:rPr>
              <a:t>Yağışların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Oluşumu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750"/>
              </a:spcBef>
            </a:pPr>
            <a:r>
              <a:rPr sz="2400" spc="-35" dirty="0">
                <a:latin typeface="Times New Roman"/>
                <a:cs typeface="Times New Roman"/>
              </a:rPr>
              <a:t>Yağışın </a:t>
            </a:r>
            <a:r>
              <a:rPr sz="2400" spc="-10" dirty="0">
                <a:latin typeface="Times New Roman"/>
                <a:cs typeface="Times New Roman"/>
              </a:rPr>
              <a:t>olabilmesi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10" dirty="0">
                <a:latin typeface="Times New Roman"/>
                <a:cs typeface="Times New Roman"/>
              </a:rPr>
              <a:t>ön </a:t>
            </a:r>
            <a:r>
              <a:rPr sz="2400" spc="-5" dirty="0">
                <a:latin typeface="Times New Roman"/>
                <a:cs typeface="Times New Roman"/>
              </a:rPr>
              <a:t>şart su buharıdır (nem). </a:t>
            </a:r>
            <a:r>
              <a:rPr sz="2400" dirty="0">
                <a:latin typeface="Times New Roman"/>
                <a:cs typeface="Times New Roman"/>
              </a:rPr>
              <a:t>Ancak bu  </a:t>
            </a:r>
            <a:r>
              <a:rPr sz="2400" spc="-5" dirty="0">
                <a:latin typeface="Times New Roman"/>
                <a:cs typeface="Times New Roman"/>
              </a:rPr>
              <a:t>yeterli </a:t>
            </a:r>
            <a:r>
              <a:rPr sz="2400" spc="-20" dirty="0">
                <a:latin typeface="Times New Roman"/>
                <a:cs typeface="Times New Roman"/>
              </a:rPr>
              <a:t>değildir. </a:t>
            </a:r>
            <a:r>
              <a:rPr sz="2400" spc="-5" dirty="0">
                <a:latin typeface="Times New Roman"/>
                <a:cs typeface="Times New Roman"/>
              </a:rPr>
              <a:t>Bununla beraber artarda </a:t>
            </a:r>
            <a:r>
              <a:rPr sz="2400" dirty="0">
                <a:latin typeface="Times New Roman"/>
                <a:cs typeface="Times New Roman"/>
              </a:rPr>
              <a:t>4 ayrı </a:t>
            </a:r>
            <a:r>
              <a:rPr sz="2400" spc="-5" dirty="0">
                <a:latin typeface="Times New Roman"/>
                <a:cs typeface="Times New Roman"/>
              </a:rPr>
              <a:t>olay daha  </a:t>
            </a:r>
            <a:r>
              <a:rPr sz="2400" spc="-15" dirty="0">
                <a:latin typeface="Times New Roman"/>
                <a:cs typeface="Times New Roman"/>
              </a:rPr>
              <a:t>gereklidir.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1385"/>
              </a:spcBef>
              <a:buAutoNum type="arabicPeriod"/>
              <a:tabLst>
                <a:tab pos="3181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Soğuma,</a:t>
            </a:r>
            <a:endParaRPr sz="24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30734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Yoğunlaşma,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3175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Damlaların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büyümesi,</a:t>
            </a:r>
            <a:endParaRPr sz="24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307340" algn="l"/>
              </a:tabLst>
            </a:pPr>
            <a:r>
              <a:rPr sz="2400" b="1" spc="-55" dirty="0">
                <a:latin typeface="Times New Roman"/>
                <a:cs typeface="Times New Roman"/>
              </a:rPr>
              <a:t>Yağış </a:t>
            </a:r>
            <a:r>
              <a:rPr sz="2400" b="1" dirty="0">
                <a:latin typeface="Times New Roman"/>
                <a:cs typeface="Times New Roman"/>
              </a:rPr>
              <a:t>alanına yeni </a:t>
            </a:r>
            <a:r>
              <a:rPr sz="2400" b="1" spc="-5" dirty="0">
                <a:latin typeface="Times New Roman"/>
                <a:cs typeface="Times New Roman"/>
              </a:rPr>
              <a:t>bulutların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gelmesi.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434162"/>
            <a:ext cx="2240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0" dirty="0"/>
              <a:t>Yağış</a:t>
            </a:r>
            <a:r>
              <a:rPr sz="3200" spc="-125" dirty="0"/>
              <a:t> </a:t>
            </a:r>
            <a:r>
              <a:rPr sz="3200" spc="-10" dirty="0"/>
              <a:t>Tipleri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742" y="998601"/>
            <a:ext cx="8341995" cy="445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 algn="just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Yağış </a:t>
            </a:r>
            <a:r>
              <a:rPr sz="2400" spc="-5" dirty="0">
                <a:latin typeface="Times New Roman"/>
                <a:cs typeface="Times New Roman"/>
              </a:rPr>
              <a:t>olabilmesi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çiğlenme noktasının altında </a:t>
            </a:r>
            <a:r>
              <a:rPr sz="2400" spc="-10" dirty="0">
                <a:latin typeface="Times New Roman"/>
                <a:cs typeface="Times New Roman"/>
              </a:rPr>
              <a:t>soğuma </a:t>
            </a:r>
            <a:r>
              <a:rPr sz="2400" spc="-20" dirty="0">
                <a:latin typeface="Times New Roman"/>
                <a:cs typeface="Times New Roman"/>
              </a:rPr>
              <a:t>gerekir.  </a:t>
            </a:r>
            <a:r>
              <a:rPr sz="2400" spc="-5" dirty="0">
                <a:latin typeface="Times New Roman"/>
                <a:cs typeface="Times New Roman"/>
              </a:rPr>
              <a:t>Bu soğumanın tipine </a:t>
            </a:r>
            <a:r>
              <a:rPr sz="2400" dirty="0">
                <a:latin typeface="Times New Roman"/>
                <a:cs typeface="Times New Roman"/>
              </a:rPr>
              <a:t>göre </a:t>
            </a:r>
            <a:r>
              <a:rPr sz="2400" spc="-5" dirty="0">
                <a:latin typeface="Times New Roman"/>
                <a:cs typeface="Times New Roman"/>
              </a:rPr>
              <a:t>yağışlar </a:t>
            </a:r>
            <a:r>
              <a:rPr sz="2400" b="1" spc="-5" dirty="0">
                <a:latin typeface="Times New Roman"/>
                <a:cs typeface="Times New Roman"/>
              </a:rPr>
              <a:t>Depresyonik, </a:t>
            </a:r>
            <a:r>
              <a:rPr sz="2400" b="1" spc="-10" dirty="0">
                <a:latin typeface="Times New Roman"/>
                <a:cs typeface="Times New Roman"/>
              </a:rPr>
              <a:t>Orografik,  </a:t>
            </a:r>
            <a:r>
              <a:rPr sz="2400" b="1" dirty="0">
                <a:latin typeface="Times New Roman"/>
                <a:cs typeface="Times New Roman"/>
              </a:rPr>
              <a:t>Konvektif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olabilir.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sz="2800" b="1" spc="-10" dirty="0">
                <a:latin typeface="Times New Roman"/>
                <a:cs typeface="Times New Roman"/>
              </a:rPr>
              <a:t>Depresyonik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Yağışlar</a:t>
            </a:r>
            <a:endParaRPr sz="28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95"/>
              </a:spcBef>
            </a:pPr>
            <a:r>
              <a:rPr sz="2400" b="1" spc="-10" dirty="0">
                <a:latin typeface="Times New Roman"/>
                <a:cs typeface="Times New Roman"/>
              </a:rPr>
              <a:t>Depresyonik </a:t>
            </a:r>
            <a:r>
              <a:rPr sz="2400" b="1" dirty="0">
                <a:latin typeface="Times New Roman"/>
                <a:cs typeface="Times New Roman"/>
              </a:rPr>
              <a:t>yağış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b="1" dirty="0">
                <a:latin typeface="Times New Roman"/>
                <a:cs typeface="Times New Roman"/>
              </a:rPr>
              <a:t>Siklonik yağış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b="1" spc="-5" dirty="0">
                <a:latin typeface="Times New Roman"/>
                <a:cs typeface="Times New Roman"/>
              </a:rPr>
              <a:t>Cephesel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yağış</a:t>
            </a:r>
            <a:endParaRPr sz="24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575"/>
              </a:spcBef>
            </a:pPr>
            <a:r>
              <a:rPr sz="2400" spc="-30" dirty="0">
                <a:latin typeface="Times New Roman"/>
                <a:cs typeface="Times New Roman"/>
              </a:rPr>
              <a:t>Yoğunluğu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sıcaklığı </a:t>
            </a:r>
            <a:r>
              <a:rPr sz="2400" dirty="0">
                <a:latin typeface="Times New Roman"/>
                <a:cs typeface="Times New Roman"/>
              </a:rPr>
              <a:t>farklı iki hava kütlesi </a:t>
            </a:r>
            <a:r>
              <a:rPr sz="2400" spc="-5" dirty="0">
                <a:latin typeface="Times New Roman"/>
                <a:cs typeface="Times New Roman"/>
              </a:rPr>
              <a:t>karşılaşınca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oluşur.</a:t>
            </a:r>
            <a:endParaRPr sz="2400">
              <a:latin typeface="Times New Roman"/>
              <a:cs typeface="Times New Roman"/>
            </a:endParaRPr>
          </a:p>
          <a:p>
            <a:pPr marL="83820" marR="204470" algn="just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Ilık </a:t>
            </a:r>
            <a:r>
              <a:rPr sz="2400" spc="-5" dirty="0">
                <a:latin typeface="Times New Roman"/>
                <a:cs typeface="Times New Roman"/>
              </a:rPr>
              <a:t>hava </a:t>
            </a:r>
            <a:r>
              <a:rPr sz="2400" dirty="0">
                <a:latin typeface="Times New Roman"/>
                <a:cs typeface="Times New Roman"/>
              </a:rPr>
              <a:t>hem </a:t>
            </a:r>
            <a:r>
              <a:rPr sz="2400" spc="-5" dirty="0">
                <a:latin typeface="Times New Roman"/>
                <a:cs typeface="Times New Roman"/>
              </a:rPr>
              <a:t>karışımdan </a:t>
            </a:r>
            <a:r>
              <a:rPr sz="2400" dirty="0">
                <a:latin typeface="Times New Roman"/>
                <a:cs typeface="Times New Roman"/>
              </a:rPr>
              <a:t>hem </a:t>
            </a:r>
            <a:r>
              <a:rPr sz="2400" spc="-5" dirty="0">
                <a:latin typeface="Times New Roman"/>
                <a:cs typeface="Times New Roman"/>
              </a:rPr>
              <a:t>yükselmeden dolayı </a:t>
            </a:r>
            <a:r>
              <a:rPr sz="2400" spc="-25" dirty="0">
                <a:latin typeface="Times New Roman"/>
                <a:cs typeface="Times New Roman"/>
              </a:rPr>
              <a:t>soğur.  </a:t>
            </a:r>
            <a:r>
              <a:rPr sz="2400" spc="-10" dirty="0">
                <a:latin typeface="Times New Roman"/>
                <a:cs typeface="Times New Roman"/>
              </a:rPr>
              <a:t>Soğuma </a:t>
            </a:r>
            <a:r>
              <a:rPr sz="2400" dirty="0">
                <a:latin typeface="Times New Roman"/>
                <a:cs typeface="Times New Roman"/>
              </a:rPr>
              <a:t>yavaş </a:t>
            </a:r>
            <a:r>
              <a:rPr sz="2400" spc="-30" dirty="0">
                <a:latin typeface="Times New Roman"/>
                <a:cs typeface="Times New Roman"/>
              </a:rPr>
              <a:t>olur. </a:t>
            </a:r>
            <a:r>
              <a:rPr sz="2400" spc="-5" dirty="0">
                <a:latin typeface="Times New Roman"/>
                <a:cs typeface="Times New Roman"/>
              </a:rPr>
              <a:t>Geniş alanlarda </a:t>
            </a:r>
            <a:r>
              <a:rPr sz="2400" dirty="0">
                <a:latin typeface="Times New Roman"/>
                <a:cs typeface="Times New Roman"/>
              </a:rPr>
              <a:t>uzun </a:t>
            </a:r>
            <a:r>
              <a:rPr sz="2400" spc="-5" dirty="0">
                <a:latin typeface="Times New Roman"/>
                <a:cs typeface="Times New Roman"/>
              </a:rPr>
              <a:t>süreli ve </a:t>
            </a:r>
            <a:r>
              <a:rPr sz="2400" dirty="0">
                <a:latin typeface="Times New Roman"/>
                <a:cs typeface="Times New Roman"/>
              </a:rPr>
              <a:t>düşük </a:t>
            </a:r>
            <a:r>
              <a:rPr sz="2400" spc="-5" dirty="0">
                <a:latin typeface="Times New Roman"/>
                <a:cs typeface="Times New Roman"/>
              </a:rPr>
              <a:t>şiddetli  </a:t>
            </a:r>
            <a:r>
              <a:rPr sz="2400" dirty="0">
                <a:latin typeface="Times New Roman"/>
                <a:cs typeface="Times New Roman"/>
              </a:rPr>
              <a:t>yağış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bırakır.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9522" y="303656"/>
            <a:ext cx="3255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Depresyonik</a:t>
            </a:r>
            <a:r>
              <a:rPr spc="-140" dirty="0"/>
              <a:t> </a:t>
            </a:r>
            <a:r>
              <a:rPr spc="-45" dirty="0"/>
              <a:t>Yağışlar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30167" y="903732"/>
            <a:ext cx="658495" cy="658495"/>
            <a:chOff x="3630167" y="903732"/>
            <a:chExt cx="658495" cy="658495"/>
          </a:xfrm>
        </p:grpSpPr>
        <p:sp>
          <p:nvSpPr>
            <p:cNvPr id="4" name="object 4"/>
            <p:cNvSpPr/>
            <p:nvPr/>
          </p:nvSpPr>
          <p:spPr>
            <a:xfrm>
              <a:off x="3634739" y="908304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518287" y="278003"/>
                  </a:moveTo>
                  <a:lnTo>
                    <a:pt x="518287" y="371221"/>
                  </a:lnTo>
                  <a:lnTo>
                    <a:pt x="649224" y="324612"/>
                  </a:lnTo>
                  <a:lnTo>
                    <a:pt x="518287" y="278003"/>
                  </a:lnTo>
                  <a:close/>
                </a:path>
                <a:path w="649604" h="649605">
                  <a:moveTo>
                    <a:pt x="371221" y="518287"/>
                  </a:moveTo>
                  <a:lnTo>
                    <a:pt x="278002" y="518287"/>
                  </a:lnTo>
                  <a:lnTo>
                    <a:pt x="324612" y="649224"/>
                  </a:lnTo>
                  <a:lnTo>
                    <a:pt x="371221" y="518287"/>
                  </a:lnTo>
                  <a:close/>
                </a:path>
                <a:path w="649604" h="649605">
                  <a:moveTo>
                    <a:pt x="154812" y="428625"/>
                  </a:moveTo>
                  <a:lnTo>
                    <a:pt x="95123" y="554101"/>
                  </a:lnTo>
                  <a:lnTo>
                    <a:pt x="220599" y="494411"/>
                  </a:lnTo>
                  <a:lnTo>
                    <a:pt x="154812" y="428625"/>
                  </a:lnTo>
                  <a:close/>
                </a:path>
                <a:path w="649604" h="649605">
                  <a:moveTo>
                    <a:pt x="494411" y="428625"/>
                  </a:moveTo>
                  <a:lnTo>
                    <a:pt x="428625" y="494411"/>
                  </a:lnTo>
                  <a:lnTo>
                    <a:pt x="554101" y="554101"/>
                  </a:lnTo>
                  <a:lnTo>
                    <a:pt x="494411" y="428625"/>
                  </a:lnTo>
                  <a:close/>
                </a:path>
                <a:path w="649604" h="649605">
                  <a:moveTo>
                    <a:pt x="324612" y="162306"/>
                  </a:moveTo>
                  <a:lnTo>
                    <a:pt x="281456" y="168102"/>
                  </a:lnTo>
                  <a:lnTo>
                    <a:pt x="242682" y="184460"/>
                  </a:lnTo>
                  <a:lnTo>
                    <a:pt x="209835" y="209835"/>
                  </a:lnTo>
                  <a:lnTo>
                    <a:pt x="184460" y="242682"/>
                  </a:lnTo>
                  <a:lnTo>
                    <a:pt x="168102" y="281456"/>
                  </a:lnTo>
                  <a:lnTo>
                    <a:pt x="162306" y="324612"/>
                  </a:lnTo>
                  <a:lnTo>
                    <a:pt x="168102" y="367767"/>
                  </a:lnTo>
                  <a:lnTo>
                    <a:pt x="184460" y="406541"/>
                  </a:lnTo>
                  <a:lnTo>
                    <a:pt x="209835" y="439388"/>
                  </a:lnTo>
                  <a:lnTo>
                    <a:pt x="242682" y="464763"/>
                  </a:lnTo>
                  <a:lnTo>
                    <a:pt x="281456" y="481121"/>
                  </a:lnTo>
                  <a:lnTo>
                    <a:pt x="324612" y="486918"/>
                  </a:lnTo>
                  <a:lnTo>
                    <a:pt x="367767" y="481121"/>
                  </a:lnTo>
                  <a:lnTo>
                    <a:pt x="406541" y="464763"/>
                  </a:lnTo>
                  <a:lnTo>
                    <a:pt x="439388" y="439388"/>
                  </a:lnTo>
                  <a:lnTo>
                    <a:pt x="464763" y="406541"/>
                  </a:lnTo>
                  <a:lnTo>
                    <a:pt x="481121" y="367767"/>
                  </a:lnTo>
                  <a:lnTo>
                    <a:pt x="486918" y="324612"/>
                  </a:lnTo>
                  <a:lnTo>
                    <a:pt x="481121" y="281456"/>
                  </a:lnTo>
                  <a:lnTo>
                    <a:pt x="464763" y="242682"/>
                  </a:lnTo>
                  <a:lnTo>
                    <a:pt x="439388" y="209835"/>
                  </a:lnTo>
                  <a:lnTo>
                    <a:pt x="406541" y="184460"/>
                  </a:lnTo>
                  <a:lnTo>
                    <a:pt x="367767" y="168102"/>
                  </a:lnTo>
                  <a:lnTo>
                    <a:pt x="324612" y="162306"/>
                  </a:lnTo>
                  <a:close/>
                </a:path>
                <a:path w="649604" h="649605">
                  <a:moveTo>
                    <a:pt x="130937" y="278003"/>
                  </a:moveTo>
                  <a:lnTo>
                    <a:pt x="0" y="324612"/>
                  </a:lnTo>
                  <a:lnTo>
                    <a:pt x="130937" y="371221"/>
                  </a:lnTo>
                  <a:lnTo>
                    <a:pt x="130937" y="278003"/>
                  </a:lnTo>
                  <a:close/>
                </a:path>
                <a:path w="649604" h="649605">
                  <a:moveTo>
                    <a:pt x="95123" y="95123"/>
                  </a:moveTo>
                  <a:lnTo>
                    <a:pt x="154812" y="220599"/>
                  </a:lnTo>
                  <a:lnTo>
                    <a:pt x="220599" y="154812"/>
                  </a:lnTo>
                  <a:lnTo>
                    <a:pt x="95123" y="95123"/>
                  </a:lnTo>
                  <a:close/>
                </a:path>
                <a:path w="649604" h="649605">
                  <a:moveTo>
                    <a:pt x="554101" y="95123"/>
                  </a:moveTo>
                  <a:lnTo>
                    <a:pt x="428625" y="154812"/>
                  </a:lnTo>
                  <a:lnTo>
                    <a:pt x="494411" y="220599"/>
                  </a:lnTo>
                  <a:lnTo>
                    <a:pt x="554101" y="95123"/>
                  </a:lnTo>
                  <a:close/>
                </a:path>
                <a:path w="649604" h="649605">
                  <a:moveTo>
                    <a:pt x="324612" y="0"/>
                  </a:moveTo>
                  <a:lnTo>
                    <a:pt x="278002" y="130937"/>
                  </a:lnTo>
                  <a:lnTo>
                    <a:pt x="371221" y="130937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F8F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4739" y="908304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649224" y="324612"/>
                  </a:moveTo>
                  <a:lnTo>
                    <a:pt x="518287" y="371221"/>
                  </a:lnTo>
                  <a:lnTo>
                    <a:pt x="518287" y="278003"/>
                  </a:lnTo>
                  <a:lnTo>
                    <a:pt x="649224" y="324612"/>
                  </a:lnTo>
                  <a:close/>
                </a:path>
                <a:path w="649604" h="649605">
                  <a:moveTo>
                    <a:pt x="554101" y="95123"/>
                  </a:moveTo>
                  <a:lnTo>
                    <a:pt x="494411" y="220599"/>
                  </a:lnTo>
                  <a:lnTo>
                    <a:pt x="428625" y="154812"/>
                  </a:lnTo>
                  <a:lnTo>
                    <a:pt x="554101" y="95123"/>
                  </a:lnTo>
                  <a:close/>
                </a:path>
                <a:path w="649604" h="649605">
                  <a:moveTo>
                    <a:pt x="324612" y="0"/>
                  </a:moveTo>
                  <a:lnTo>
                    <a:pt x="371221" y="130937"/>
                  </a:lnTo>
                  <a:lnTo>
                    <a:pt x="278002" y="130937"/>
                  </a:lnTo>
                  <a:lnTo>
                    <a:pt x="324612" y="0"/>
                  </a:lnTo>
                  <a:close/>
                </a:path>
                <a:path w="649604" h="649605">
                  <a:moveTo>
                    <a:pt x="95123" y="95123"/>
                  </a:moveTo>
                  <a:lnTo>
                    <a:pt x="220599" y="154812"/>
                  </a:lnTo>
                  <a:lnTo>
                    <a:pt x="154812" y="220599"/>
                  </a:lnTo>
                  <a:lnTo>
                    <a:pt x="95123" y="95123"/>
                  </a:lnTo>
                  <a:close/>
                </a:path>
                <a:path w="649604" h="649605">
                  <a:moveTo>
                    <a:pt x="0" y="324612"/>
                  </a:moveTo>
                  <a:lnTo>
                    <a:pt x="130937" y="278003"/>
                  </a:lnTo>
                  <a:lnTo>
                    <a:pt x="130937" y="371221"/>
                  </a:lnTo>
                  <a:lnTo>
                    <a:pt x="0" y="324612"/>
                  </a:lnTo>
                  <a:close/>
                </a:path>
                <a:path w="649604" h="649605">
                  <a:moveTo>
                    <a:pt x="95123" y="554101"/>
                  </a:moveTo>
                  <a:lnTo>
                    <a:pt x="154812" y="428625"/>
                  </a:lnTo>
                  <a:lnTo>
                    <a:pt x="220599" y="494411"/>
                  </a:lnTo>
                  <a:lnTo>
                    <a:pt x="95123" y="554101"/>
                  </a:lnTo>
                  <a:close/>
                </a:path>
                <a:path w="649604" h="649605">
                  <a:moveTo>
                    <a:pt x="324612" y="649224"/>
                  </a:moveTo>
                  <a:lnTo>
                    <a:pt x="278002" y="518287"/>
                  </a:lnTo>
                  <a:lnTo>
                    <a:pt x="371221" y="518287"/>
                  </a:lnTo>
                  <a:lnTo>
                    <a:pt x="324612" y="649224"/>
                  </a:lnTo>
                  <a:close/>
                </a:path>
                <a:path w="649604" h="649605">
                  <a:moveTo>
                    <a:pt x="554101" y="554101"/>
                  </a:moveTo>
                  <a:lnTo>
                    <a:pt x="428625" y="494411"/>
                  </a:lnTo>
                  <a:lnTo>
                    <a:pt x="494411" y="428625"/>
                  </a:lnTo>
                  <a:lnTo>
                    <a:pt x="554101" y="554101"/>
                  </a:lnTo>
                  <a:close/>
                </a:path>
                <a:path w="649604" h="649605">
                  <a:moveTo>
                    <a:pt x="162306" y="324612"/>
                  </a:moveTo>
                  <a:lnTo>
                    <a:pt x="168102" y="281456"/>
                  </a:lnTo>
                  <a:lnTo>
                    <a:pt x="184460" y="242682"/>
                  </a:lnTo>
                  <a:lnTo>
                    <a:pt x="209835" y="209835"/>
                  </a:lnTo>
                  <a:lnTo>
                    <a:pt x="242682" y="184460"/>
                  </a:lnTo>
                  <a:lnTo>
                    <a:pt x="281456" y="168102"/>
                  </a:lnTo>
                  <a:lnTo>
                    <a:pt x="324612" y="162306"/>
                  </a:lnTo>
                  <a:lnTo>
                    <a:pt x="367767" y="168102"/>
                  </a:lnTo>
                  <a:lnTo>
                    <a:pt x="406541" y="184460"/>
                  </a:lnTo>
                  <a:lnTo>
                    <a:pt x="439388" y="209835"/>
                  </a:lnTo>
                  <a:lnTo>
                    <a:pt x="464763" y="242682"/>
                  </a:lnTo>
                  <a:lnTo>
                    <a:pt x="481121" y="281456"/>
                  </a:lnTo>
                  <a:lnTo>
                    <a:pt x="486918" y="324612"/>
                  </a:lnTo>
                  <a:lnTo>
                    <a:pt x="481121" y="367767"/>
                  </a:lnTo>
                  <a:lnTo>
                    <a:pt x="464763" y="406541"/>
                  </a:lnTo>
                  <a:lnTo>
                    <a:pt x="439388" y="439388"/>
                  </a:lnTo>
                  <a:lnTo>
                    <a:pt x="406541" y="464763"/>
                  </a:lnTo>
                  <a:lnTo>
                    <a:pt x="367767" y="481121"/>
                  </a:lnTo>
                  <a:lnTo>
                    <a:pt x="324612" y="486918"/>
                  </a:lnTo>
                  <a:lnTo>
                    <a:pt x="281456" y="481121"/>
                  </a:lnTo>
                  <a:lnTo>
                    <a:pt x="242682" y="464763"/>
                  </a:lnTo>
                  <a:lnTo>
                    <a:pt x="209835" y="439388"/>
                  </a:lnTo>
                  <a:lnTo>
                    <a:pt x="184460" y="406541"/>
                  </a:lnTo>
                  <a:lnTo>
                    <a:pt x="168102" y="367767"/>
                  </a:lnTo>
                  <a:lnTo>
                    <a:pt x="162306" y="32461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34923" y="3279647"/>
            <a:ext cx="1809114" cy="802005"/>
            <a:chOff x="534923" y="3279647"/>
            <a:chExt cx="1809114" cy="802005"/>
          </a:xfrm>
        </p:grpSpPr>
        <p:sp>
          <p:nvSpPr>
            <p:cNvPr id="7" name="object 7"/>
            <p:cNvSpPr/>
            <p:nvPr/>
          </p:nvSpPr>
          <p:spPr>
            <a:xfrm>
              <a:off x="539495" y="3284219"/>
              <a:ext cx="1800225" cy="792480"/>
            </a:xfrm>
            <a:custGeom>
              <a:avLst/>
              <a:gdLst/>
              <a:ahLst/>
              <a:cxnLst/>
              <a:rect l="l" t="t" r="r" b="b"/>
              <a:pathLst>
                <a:path w="1800225" h="792479">
                  <a:moveTo>
                    <a:pt x="1232408" y="0"/>
                  </a:moveTo>
                  <a:lnTo>
                    <a:pt x="955040" y="159257"/>
                  </a:lnTo>
                  <a:lnTo>
                    <a:pt x="810133" y="69214"/>
                  </a:lnTo>
                  <a:lnTo>
                    <a:pt x="712431" y="234187"/>
                  </a:lnTo>
                  <a:lnTo>
                    <a:pt x="375132" y="132968"/>
                  </a:lnTo>
                  <a:lnTo>
                    <a:pt x="447624" y="286765"/>
                  </a:lnTo>
                  <a:lnTo>
                    <a:pt x="97663" y="303402"/>
                  </a:lnTo>
                  <a:lnTo>
                    <a:pt x="327888" y="425322"/>
                  </a:lnTo>
                  <a:lnTo>
                    <a:pt x="0" y="472439"/>
                  </a:lnTo>
                  <a:lnTo>
                    <a:pt x="277469" y="563879"/>
                  </a:lnTo>
                  <a:lnTo>
                    <a:pt x="107073" y="653922"/>
                  </a:lnTo>
                  <a:lnTo>
                    <a:pt x="400380" y="669162"/>
                  </a:lnTo>
                  <a:lnTo>
                    <a:pt x="409714" y="792479"/>
                  </a:lnTo>
                  <a:lnTo>
                    <a:pt x="627189" y="664971"/>
                  </a:lnTo>
                  <a:lnTo>
                    <a:pt x="724941" y="723264"/>
                  </a:lnTo>
                  <a:lnTo>
                    <a:pt x="822579" y="637285"/>
                  </a:lnTo>
                  <a:lnTo>
                    <a:pt x="967613" y="691260"/>
                  </a:lnTo>
                  <a:lnTo>
                    <a:pt x="1014857" y="584580"/>
                  </a:lnTo>
                  <a:lnTo>
                    <a:pt x="1245108" y="637285"/>
                  </a:lnTo>
                  <a:lnTo>
                    <a:pt x="1219835" y="526541"/>
                  </a:lnTo>
                  <a:lnTo>
                    <a:pt x="1572895" y="573531"/>
                  </a:lnTo>
                  <a:lnTo>
                    <a:pt x="1364869" y="451611"/>
                  </a:lnTo>
                  <a:lnTo>
                    <a:pt x="1522349" y="414273"/>
                  </a:lnTo>
                  <a:lnTo>
                    <a:pt x="1415288" y="344931"/>
                  </a:lnTo>
                  <a:lnTo>
                    <a:pt x="1799844" y="243839"/>
                  </a:lnTo>
                  <a:lnTo>
                    <a:pt x="1364869" y="239649"/>
                  </a:lnTo>
                  <a:lnTo>
                    <a:pt x="1500505" y="116331"/>
                  </a:lnTo>
                  <a:lnTo>
                    <a:pt x="1210310" y="211962"/>
                  </a:lnTo>
                  <a:lnTo>
                    <a:pt x="1232408" y="0"/>
                  </a:lnTo>
                  <a:close/>
                </a:path>
              </a:pathLst>
            </a:custGeom>
            <a:solidFill>
              <a:srgbClr val="F04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5" y="3284219"/>
              <a:ext cx="1800225" cy="792480"/>
            </a:xfrm>
            <a:custGeom>
              <a:avLst/>
              <a:gdLst/>
              <a:ahLst/>
              <a:cxnLst/>
              <a:rect l="l" t="t" r="r" b="b"/>
              <a:pathLst>
                <a:path w="1800225" h="792479">
                  <a:moveTo>
                    <a:pt x="955040" y="159257"/>
                  </a:moveTo>
                  <a:lnTo>
                    <a:pt x="1232408" y="0"/>
                  </a:lnTo>
                  <a:lnTo>
                    <a:pt x="1210310" y="211962"/>
                  </a:lnTo>
                  <a:lnTo>
                    <a:pt x="1500505" y="116331"/>
                  </a:lnTo>
                  <a:lnTo>
                    <a:pt x="1364869" y="239649"/>
                  </a:lnTo>
                  <a:lnTo>
                    <a:pt x="1799844" y="243839"/>
                  </a:lnTo>
                  <a:lnTo>
                    <a:pt x="1415288" y="344931"/>
                  </a:lnTo>
                  <a:lnTo>
                    <a:pt x="1522349" y="414273"/>
                  </a:lnTo>
                  <a:lnTo>
                    <a:pt x="1364869" y="451611"/>
                  </a:lnTo>
                  <a:lnTo>
                    <a:pt x="1572895" y="573531"/>
                  </a:lnTo>
                  <a:lnTo>
                    <a:pt x="1219835" y="526541"/>
                  </a:lnTo>
                  <a:lnTo>
                    <a:pt x="1245108" y="637285"/>
                  </a:lnTo>
                  <a:lnTo>
                    <a:pt x="1014857" y="584580"/>
                  </a:lnTo>
                  <a:lnTo>
                    <a:pt x="967613" y="691260"/>
                  </a:lnTo>
                  <a:lnTo>
                    <a:pt x="822579" y="637285"/>
                  </a:lnTo>
                  <a:lnTo>
                    <a:pt x="724941" y="723264"/>
                  </a:lnTo>
                  <a:lnTo>
                    <a:pt x="627189" y="664971"/>
                  </a:lnTo>
                  <a:lnTo>
                    <a:pt x="409714" y="792479"/>
                  </a:lnTo>
                  <a:lnTo>
                    <a:pt x="400380" y="669162"/>
                  </a:lnTo>
                  <a:lnTo>
                    <a:pt x="107073" y="653922"/>
                  </a:lnTo>
                  <a:lnTo>
                    <a:pt x="277469" y="563879"/>
                  </a:lnTo>
                  <a:lnTo>
                    <a:pt x="0" y="472439"/>
                  </a:lnTo>
                  <a:lnTo>
                    <a:pt x="327888" y="425322"/>
                  </a:lnTo>
                  <a:lnTo>
                    <a:pt x="97663" y="303402"/>
                  </a:lnTo>
                  <a:lnTo>
                    <a:pt x="447624" y="286765"/>
                  </a:lnTo>
                  <a:lnTo>
                    <a:pt x="375132" y="132968"/>
                  </a:lnTo>
                  <a:lnTo>
                    <a:pt x="712431" y="234187"/>
                  </a:lnTo>
                  <a:lnTo>
                    <a:pt x="810133" y="69214"/>
                  </a:lnTo>
                  <a:lnTo>
                    <a:pt x="955040" y="15925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839211" y="1767839"/>
            <a:ext cx="5553710" cy="3251200"/>
            <a:chOff x="2839211" y="1767839"/>
            <a:chExt cx="5553710" cy="3251200"/>
          </a:xfrm>
        </p:grpSpPr>
        <p:sp>
          <p:nvSpPr>
            <p:cNvPr id="10" name="object 10"/>
            <p:cNvSpPr/>
            <p:nvPr/>
          </p:nvSpPr>
          <p:spPr>
            <a:xfrm>
              <a:off x="6443471" y="3140963"/>
              <a:ext cx="1945005" cy="1009015"/>
            </a:xfrm>
            <a:custGeom>
              <a:avLst/>
              <a:gdLst/>
              <a:ahLst/>
              <a:cxnLst/>
              <a:rect l="l" t="t" r="r" b="b"/>
              <a:pathLst>
                <a:path w="1945004" h="1009014">
                  <a:moveTo>
                    <a:pt x="1331468" y="0"/>
                  </a:moveTo>
                  <a:lnTo>
                    <a:pt x="1031875" y="202819"/>
                  </a:lnTo>
                  <a:lnTo>
                    <a:pt x="875283" y="88137"/>
                  </a:lnTo>
                  <a:lnTo>
                    <a:pt x="769747" y="298069"/>
                  </a:lnTo>
                  <a:lnTo>
                    <a:pt x="405256" y="169290"/>
                  </a:lnTo>
                  <a:lnTo>
                    <a:pt x="483616" y="365125"/>
                  </a:lnTo>
                  <a:lnTo>
                    <a:pt x="105536" y="386334"/>
                  </a:lnTo>
                  <a:lnTo>
                    <a:pt x="354202" y="541401"/>
                  </a:lnTo>
                  <a:lnTo>
                    <a:pt x="0" y="601472"/>
                  </a:lnTo>
                  <a:lnTo>
                    <a:pt x="299847" y="717931"/>
                  </a:lnTo>
                  <a:lnTo>
                    <a:pt x="115697" y="832612"/>
                  </a:lnTo>
                  <a:lnTo>
                    <a:pt x="432561" y="851916"/>
                  </a:lnTo>
                  <a:lnTo>
                    <a:pt x="442722" y="1008888"/>
                  </a:lnTo>
                  <a:lnTo>
                    <a:pt x="677672" y="846582"/>
                  </a:lnTo>
                  <a:lnTo>
                    <a:pt x="783208" y="920750"/>
                  </a:lnTo>
                  <a:lnTo>
                    <a:pt x="888746" y="811276"/>
                  </a:lnTo>
                  <a:lnTo>
                    <a:pt x="1045463" y="880110"/>
                  </a:lnTo>
                  <a:lnTo>
                    <a:pt x="1096518" y="744347"/>
                  </a:lnTo>
                  <a:lnTo>
                    <a:pt x="1345183" y="811276"/>
                  </a:lnTo>
                  <a:lnTo>
                    <a:pt x="1318005" y="670306"/>
                  </a:lnTo>
                  <a:lnTo>
                    <a:pt x="1699513" y="730123"/>
                  </a:lnTo>
                  <a:lnTo>
                    <a:pt x="1474724" y="574929"/>
                  </a:lnTo>
                  <a:lnTo>
                    <a:pt x="1644777" y="527304"/>
                  </a:lnTo>
                  <a:lnTo>
                    <a:pt x="1529079" y="439165"/>
                  </a:lnTo>
                  <a:lnTo>
                    <a:pt x="1944624" y="310388"/>
                  </a:lnTo>
                  <a:lnTo>
                    <a:pt x="1474724" y="305053"/>
                  </a:lnTo>
                  <a:lnTo>
                    <a:pt x="1621154" y="148209"/>
                  </a:lnTo>
                  <a:lnTo>
                    <a:pt x="1307719" y="269875"/>
                  </a:lnTo>
                  <a:lnTo>
                    <a:pt x="13314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43471" y="3140963"/>
              <a:ext cx="1945005" cy="1009015"/>
            </a:xfrm>
            <a:custGeom>
              <a:avLst/>
              <a:gdLst/>
              <a:ahLst/>
              <a:cxnLst/>
              <a:rect l="l" t="t" r="r" b="b"/>
              <a:pathLst>
                <a:path w="1945004" h="1009014">
                  <a:moveTo>
                    <a:pt x="1031875" y="202819"/>
                  </a:moveTo>
                  <a:lnTo>
                    <a:pt x="1331468" y="0"/>
                  </a:lnTo>
                  <a:lnTo>
                    <a:pt x="1307719" y="269875"/>
                  </a:lnTo>
                  <a:lnTo>
                    <a:pt x="1621154" y="148209"/>
                  </a:lnTo>
                  <a:lnTo>
                    <a:pt x="1474724" y="305053"/>
                  </a:lnTo>
                  <a:lnTo>
                    <a:pt x="1944624" y="310388"/>
                  </a:lnTo>
                  <a:lnTo>
                    <a:pt x="1529079" y="439165"/>
                  </a:lnTo>
                  <a:lnTo>
                    <a:pt x="1644777" y="527304"/>
                  </a:lnTo>
                  <a:lnTo>
                    <a:pt x="1474724" y="574929"/>
                  </a:lnTo>
                  <a:lnTo>
                    <a:pt x="1699513" y="730123"/>
                  </a:lnTo>
                  <a:lnTo>
                    <a:pt x="1318005" y="670306"/>
                  </a:lnTo>
                  <a:lnTo>
                    <a:pt x="1345183" y="811276"/>
                  </a:lnTo>
                  <a:lnTo>
                    <a:pt x="1096518" y="744347"/>
                  </a:lnTo>
                  <a:lnTo>
                    <a:pt x="1045463" y="880110"/>
                  </a:lnTo>
                  <a:lnTo>
                    <a:pt x="888746" y="811276"/>
                  </a:lnTo>
                  <a:lnTo>
                    <a:pt x="783208" y="920750"/>
                  </a:lnTo>
                  <a:lnTo>
                    <a:pt x="677672" y="846582"/>
                  </a:lnTo>
                  <a:lnTo>
                    <a:pt x="442722" y="1008888"/>
                  </a:lnTo>
                  <a:lnTo>
                    <a:pt x="432561" y="851916"/>
                  </a:lnTo>
                  <a:lnTo>
                    <a:pt x="115697" y="832612"/>
                  </a:lnTo>
                  <a:lnTo>
                    <a:pt x="299847" y="717931"/>
                  </a:lnTo>
                  <a:lnTo>
                    <a:pt x="0" y="601472"/>
                  </a:lnTo>
                  <a:lnTo>
                    <a:pt x="354202" y="541401"/>
                  </a:lnTo>
                  <a:lnTo>
                    <a:pt x="105536" y="386334"/>
                  </a:lnTo>
                  <a:lnTo>
                    <a:pt x="483616" y="365125"/>
                  </a:lnTo>
                  <a:lnTo>
                    <a:pt x="405256" y="169290"/>
                  </a:lnTo>
                  <a:lnTo>
                    <a:pt x="769747" y="298069"/>
                  </a:lnTo>
                  <a:lnTo>
                    <a:pt x="875283" y="88137"/>
                  </a:lnTo>
                  <a:lnTo>
                    <a:pt x="1031875" y="2028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43783" y="1772411"/>
              <a:ext cx="3601720" cy="3241675"/>
            </a:xfrm>
            <a:custGeom>
              <a:avLst/>
              <a:gdLst/>
              <a:ahLst/>
              <a:cxnLst/>
              <a:rect l="l" t="t" r="r" b="b"/>
              <a:pathLst>
                <a:path w="3601720" h="3241675">
                  <a:moveTo>
                    <a:pt x="2465832" y="0"/>
                  </a:moveTo>
                  <a:lnTo>
                    <a:pt x="1910969" y="651637"/>
                  </a:lnTo>
                  <a:lnTo>
                    <a:pt x="1620901" y="283210"/>
                  </a:lnTo>
                  <a:lnTo>
                    <a:pt x="1425448" y="957707"/>
                  </a:lnTo>
                  <a:lnTo>
                    <a:pt x="750569" y="544067"/>
                  </a:lnTo>
                  <a:lnTo>
                    <a:pt x="895604" y="1173099"/>
                  </a:lnTo>
                  <a:lnTo>
                    <a:pt x="195453" y="1241043"/>
                  </a:lnTo>
                  <a:lnTo>
                    <a:pt x="656082" y="1739646"/>
                  </a:lnTo>
                  <a:lnTo>
                    <a:pt x="0" y="1932432"/>
                  </a:lnTo>
                  <a:lnTo>
                    <a:pt x="555244" y="2306574"/>
                  </a:lnTo>
                  <a:lnTo>
                    <a:pt x="214249" y="2675001"/>
                  </a:lnTo>
                  <a:lnTo>
                    <a:pt x="801116" y="2737358"/>
                  </a:lnTo>
                  <a:lnTo>
                    <a:pt x="819785" y="3241548"/>
                  </a:lnTo>
                  <a:lnTo>
                    <a:pt x="1254887" y="2720086"/>
                  </a:lnTo>
                  <a:lnTo>
                    <a:pt x="1450467" y="2958211"/>
                  </a:lnTo>
                  <a:lnTo>
                    <a:pt x="1645920" y="2606802"/>
                  </a:lnTo>
                  <a:lnTo>
                    <a:pt x="1935988" y="2827655"/>
                  </a:lnTo>
                  <a:lnTo>
                    <a:pt x="2030730" y="2391410"/>
                  </a:lnTo>
                  <a:lnTo>
                    <a:pt x="2491232" y="2606802"/>
                  </a:lnTo>
                  <a:lnTo>
                    <a:pt x="2440813" y="2153539"/>
                  </a:lnTo>
                  <a:lnTo>
                    <a:pt x="3147187" y="2345944"/>
                  </a:lnTo>
                  <a:lnTo>
                    <a:pt x="2730881" y="1847342"/>
                  </a:lnTo>
                  <a:lnTo>
                    <a:pt x="3045968" y="1694307"/>
                  </a:lnTo>
                  <a:lnTo>
                    <a:pt x="2831846" y="1410970"/>
                  </a:lnTo>
                  <a:lnTo>
                    <a:pt x="3601212" y="997203"/>
                  </a:lnTo>
                  <a:lnTo>
                    <a:pt x="2730881" y="980313"/>
                  </a:lnTo>
                  <a:lnTo>
                    <a:pt x="3002153" y="475996"/>
                  </a:lnTo>
                  <a:lnTo>
                    <a:pt x="2421636" y="866901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AFC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3783" y="1772411"/>
              <a:ext cx="3601720" cy="3241675"/>
            </a:xfrm>
            <a:custGeom>
              <a:avLst/>
              <a:gdLst/>
              <a:ahLst/>
              <a:cxnLst/>
              <a:rect l="l" t="t" r="r" b="b"/>
              <a:pathLst>
                <a:path w="3601720" h="3241675">
                  <a:moveTo>
                    <a:pt x="1910969" y="651637"/>
                  </a:moveTo>
                  <a:lnTo>
                    <a:pt x="2465832" y="0"/>
                  </a:lnTo>
                  <a:lnTo>
                    <a:pt x="2421636" y="866901"/>
                  </a:lnTo>
                  <a:lnTo>
                    <a:pt x="3002153" y="475996"/>
                  </a:lnTo>
                  <a:lnTo>
                    <a:pt x="2730881" y="980313"/>
                  </a:lnTo>
                  <a:lnTo>
                    <a:pt x="3601212" y="997203"/>
                  </a:lnTo>
                  <a:lnTo>
                    <a:pt x="2831846" y="1410970"/>
                  </a:lnTo>
                  <a:lnTo>
                    <a:pt x="3045968" y="1694307"/>
                  </a:lnTo>
                  <a:lnTo>
                    <a:pt x="2730881" y="1847342"/>
                  </a:lnTo>
                  <a:lnTo>
                    <a:pt x="3147187" y="2345944"/>
                  </a:lnTo>
                  <a:lnTo>
                    <a:pt x="2440813" y="2153539"/>
                  </a:lnTo>
                  <a:lnTo>
                    <a:pt x="2491232" y="2606802"/>
                  </a:lnTo>
                  <a:lnTo>
                    <a:pt x="2030730" y="2391410"/>
                  </a:lnTo>
                  <a:lnTo>
                    <a:pt x="1935988" y="2827655"/>
                  </a:lnTo>
                  <a:lnTo>
                    <a:pt x="1645920" y="2606802"/>
                  </a:lnTo>
                  <a:lnTo>
                    <a:pt x="1450467" y="2958211"/>
                  </a:lnTo>
                  <a:lnTo>
                    <a:pt x="1254887" y="2720086"/>
                  </a:lnTo>
                  <a:lnTo>
                    <a:pt x="819785" y="3241548"/>
                  </a:lnTo>
                  <a:lnTo>
                    <a:pt x="801116" y="2737358"/>
                  </a:lnTo>
                  <a:lnTo>
                    <a:pt x="214249" y="2675001"/>
                  </a:lnTo>
                  <a:lnTo>
                    <a:pt x="555244" y="2306574"/>
                  </a:lnTo>
                  <a:lnTo>
                    <a:pt x="0" y="1932432"/>
                  </a:lnTo>
                  <a:lnTo>
                    <a:pt x="656082" y="1739646"/>
                  </a:lnTo>
                  <a:lnTo>
                    <a:pt x="195453" y="1241043"/>
                  </a:lnTo>
                  <a:lnTo>
                    <a:pt x="895604" y="1173099"/>
                  </a:lnTo>
                  <a:lnTo>
                    <a:pt x="750569" y="544067"/>
                  </a:lnTo>
                  <a:lnTo>
                    <a:pt x="1425448" y="957707"/>
                  </a:lnTo>
                  <a:lnTo>
                    <a:pt x="1620901" y="283210"/>
                  </a:lnTo>
                  <a:lnTo>
                    <a:pt x="1910969" y="65163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7814" y="2464689"/>
            <a:ext cx="1355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Sıcak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9807" y="2443988"/>
            <a:ext cx="1456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Soğuk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7221" y="1723135"/>
            <a:ext cx="100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Karışım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9522" y="303656"/>
            <a:ext cx="3255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Depresyonik</a:t>
            </a:r>
            <a:r>
              <a:rPr spc="-140" dirty="0"/>
              <a:t> </a:t>
            </a:r>
            <a:r>
              <a:rPr spc="-45" dirty="0"/>
              <a:t>Yağışlar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74913" y="1767649"/>
            <a:ext cx="5482590" cy="3251200"/>
            <a:chOff x="1974913" y="1767649"/>
            <a:chExt cx="5482590" cy="3251200"/>
          </a:xfrm>
        </p:grpSpPr>
        <p:sp>
          <p:nvSpPr>
            <p:cNvPr id="4" name="object 4"/>
            <p:cNvSpPr/>
            <p:nvPr/>
          </p:nvSpPr>
          <p:spPr>
            <a:xfrm>
              <a:off x="1979676" y="1772411"/>
              <a:ext cx="5473065" cy="3241675"/>
            </a:xfrm>
            <a:custGeom>
              <a:avLst/>
              <a:gdLst/>
              <a:ahLst/>
              <a:cxnLst/>
              <a:rect l="l" t="t" r="r" b="b"/>
              <a:pathLst>
                <a:path w="5473065" h="3241675">
                  <a:moveTo>
                    <a:pt x="3747262" y="0"/>
                  </a:moveTo>
                  <a:lnTo>
                    <a:pt x="2904109" y="651637"/>
                  </a:lnTo>
                  <a:lnTo>
                    <a:pt x="2463165" y="283210"/>
                  </a:lnTo>
                  <a:lnTo>
                    <a:pt x="2166239" y="957707"/>
                  </a:lnTo>
                  <a:lnTo>
                    <a:pt x="1140587" y="544067"/>
                  </a:lnTo>
                  <a:lnTo>
                    <a:pt x="1361059" y="1173099"/>
                  </a:lnTo>
                  <a:lnTo>
                    <a:pt x="296925" y="1241043"/>
                  </a:lnTo>
                  <a:lnTo>
                    <a:pt x="996950" y="1739646"/>
                  </a:lnTo>
                  <a:lnTo>
                    <a:pt x="0" y="1932432"/>
                  </a:lnTo>
                  <a:lnTo>
                    <a:pt x="843661" y="2306574"/>
                  </a:lnTo>
                  <a:lnTo>
                    <a:pt x="325628" y="2675001"/>
                  </a:lnTo>
                  <a:lnTo>
                    <a:pt x="1217422" y="2737358"/>
                  </a:lnTo>
                  <a:lnTo>
                    <a:pt x="1245743" y="3241548"/>
                  </a:lnTo>
                  <a:lnTo>
                    <a:pt x="1907032" y="2720086"/>
                  </a:lnTo>
                  <a:lnTo>
                    <a:pt x="2204212" y="2958211"/>
                  </a:lnTo>
                  <a:lnTo>
                    <a:pt x="2501265" y="2606802"/>
                  </a:lnTo>
                  <a:lnTo>
                    <a:pt x="2942082" y="2827655"/>
                  </a:lnTo>
                  <a:lnTo>
                    <a:pt x="3085973" y="2391410"/>
                  </a:lnTo>
                  <a:lnTo>
                    <a:pt x="3785743" y="2606802"/>
                  </a:lnTo>
                  <a:lnTo>
                    <a:pt x="3709289" y="2153539"/>
                  </a:lnTo>
                  <a:lnTo>
                    <a:pt x="4782820" y="2345944"/>
                  </a:lnTo>
                  <a:lnTo>
                    <a:pt x="4150106" y="1847342"/>
                  </a:lnTo>
                  <a:lnTo>
                    <a:pt x="4629023" y="1694307"/>
                  </a:lnTo>
                  <a:lnTo>
                    <a:pt x="4303395" y="1410970"/>
                  </a:lnTo>
                  <a:lnTo>
                    <a:pt x="5472683" y="997203"/>
                  </a:lnTo>
                  <a:lnTo>
                    <a:pt x="4150106" y="980313"/>
                  </a:lnTo>
                  <a:lnTo>
                    <a:pt x="4562348" y="475996"/>
                  </a:lnTo>
                  <a:lnTo>
                    <a:pt x="3680079" y="866901"/>
                  </a:lnTo>
                  <a:lnTo>
                    <a:pt x="3747262" y="0"/>
                  </a:lnTo>
                  <a:close/>
                </a:path>
              </a:pathLst>
            </a:custGeom>
            <a:solidFill>
              <a:srgbClr val="AFC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79676" y="1772411"/>
              <a:ext cx="5473065" cy="3241675"/>
            </a:xfrm>
            <a:custGeom>
              <a:avLst/>
              <a:gdLst/>
              <a:ahLst/>
              <a:cxnLst/>
              <a:rect l="l" t="t" r="r" b="b"/>
              <a:pathLst>
                <a:path w="5473065" h="3241675">
                  <a:moveTo>
                    <a:pt x="2904109" y="651637"/>
                  </a:moveTo>
                  <a:lnTo>
                    <a:pt x="3747262" y="0"/>
                  </a:lnTo>
                  <a:lnTo>
                    <a:pt x="3680079" y="866901"/>
                  </a:lnTo>
                  <a:lnTo>
                    <a:pt x="4562348" y="475996"/>
                  </a:lnTo>
                  <a:lnTo>
                    <a:pt x="4150106" y="980313"/>
                  </a:lnTo>
                  <a:lnTo>
                    <a:pt x="5472683" y="997203"/>
                  </a:lnTo>
                  <a:lnTo>
                    <a:pt x="4303395" y="1410970"/>
                  </a:lnTo>
                  <a:lnTo>
                    <a:pt x="4629023" y="1694307"/>
                  </a:lnTo>
                  <a:lnTo>
                    <a:pt x="4150106" y="1847342"/>
                  </a:lnTo>
                  <a:lnTo>
                    <a:pt x="4782820" y="2345944"/>
                  </a:lnTo>
                  <a:lnTo>
                    <a:pt x="3709289" y="2153539"/>
                  </a:lnTo>
                  <a:lnTo>
                    <a:pt x="3785743" y="2606802"/>
                  </a:lnTo>
                  <a:lnTo>
                    <a:pt x="3085973" y="2391410"/>
                  </a:lnTo>
                  <a:lnTo>
                    <a:pt x="2942082" y="2827655"/>
                  </a:lnTo>
                  <a:lnTo>
                    <a:pt x="2501265" y="2606802"/>
                  </a:lnTo>
                  <a:lnTo>
                    <a:pt x="2204212" y="2958211"/>
                  </a:lnTo>
                  <a:lnTo>
                    <a:pt x="1907032" y="2720086"/>
                  </a:lnTo>
                  <a:lnTo>
                    <a:pt x="1245743" y="3241548"/>
                  </a:lnTo>
                  <a:lnTo>
                    <a:pt x="1217422" y="2737358"/>
                  </a:lnTo>
                  <a:lnTo>
                    <a:pt x="325628" y="2675001"/>
                  </a:lnTo>
                  <a:lnTo>
                    <a:pt x="843661" y="2306574"/>
                  </a:lnTo>
                  <a:lnTo>
                    <a:pt x="0" y="1932432"/>
                  </a:lnTo>
                  <a:lnTo>
                    <a:pt x="996950" y="1739646"/>
                  </a:lnTo>
                  <a:lnTo>
                    <a:pt x="296925" y="1241043"/>
                  </a:lnTo>
                  <a:lnTo>
                    <a:pt x="1361059" y="1173099"/>
                  </a:lnTo>
                  <a:lnTo>
                    <a:pt x="1140587" y="544067"/>
                  </a:lnTo>
                  <a:lnTo>
                    <a:pt x="2166239" y="957707"/>
                  </a:lnTo>
                  <a:lnTo>
                    <a:pt x="2463165" y="283210"/>
                  </a:lnTo>
                  <a:lnTo>
                    <a:pt x="2904109" y="65163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11448" y="1363802"/>
            <a:ext cx="1009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Karışım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2092" y="4581144"/>
            <a:ext cx="2740660" cy="1009015"/>
          </a:xfrm>
          <a:custGeom>
            <a:avLst/>
            <a:gdLst/>
            <a:ahLst/>
            <a:cxnLst/>
            <a:rect l="l" t="t" r="r" b="b"/>
            <a:pathLst>
              <a:path w="2740660" h="1009014">
                <a:moveTo>
                  <a:pt x="76200" y="499872"/>
                </a:moveTo>
                <a:lnTo>
                  <a:pt x="44450" y="499872"/>
                </a:lnTo>
                <a:lnTo>
                  <a:pt x="44450" y="0"/>
                </a:lnTo>
                <a:lnTo>
                  <a:pt x="31750" y="0"/>
                </a:lnTo>
                <a:lnTo>
                  <a:pt x="31750" y="499872"/>
                </a:lnTo>
                <a:lnTo>
                  <a:pt x="0" y="499872"/>
                </a:lnTo>
                <a:lnTo>
                  <a:pt x="38100" y="576072"/>
                </a:lnTo>
                <a:lnTo>
                  <a:pt x="69850" y="512572"/>
                </a:lnTo>
                <a:lnTo>
                  <a:pt x="76200" y="499872"/>
                </a:lnTo>
                <a:close/>
              </a:path>
              <a:path w="2740660" h="1009014">
                <a:moveTo>
                  <a:pt x="292608" y="716280"/>
                </a:moveTo>
                <a:lnTo>
                  <a:pt x="260858" y="716280"/>
                </a:lnTo>
                <a:lnTo>
                  <a:pt x="260858" y="216408"/>
                </a:lnTo>
                <a:lnTo>
                  <a:pt x="248158" y="216408"/>
                </a:lnTo>
                <a:lnTo>
                  <a:pt x="248158" y="716280"/>
                </a:lnTo>
                <a:lnTo>
                  <a:pt x="216408" y="716280"/>
                </a:lnTo>
                <a:lnTo>
                  <a:pt x="254508" y="792480"/>
                </a:lnTo>
                <a:lnTo>
                  <a:pt x="286258" y="728980"/>
                </a:lnTo>
                <a:lnTo>
                  <a:pt x="292608" y="716280"/>
                </a:lnTo>
                <a:close/>
              </a:path>
              <a:path w="2740660" h="1009014">
                <a:moveTo>
                  <a:pt x="509016" y="932688"/>
                </a:moveTo>
                <a:lnTo>
                  <a:pt x="477266" y="932688"/>
                </a:lnTo>
                <a:lnTo>
                  <a:pt x="477266" y="432816"/>
                </a:lnTo>
                <a:lnTo>
                  <a:pt x="464566" y="432816"/>
                </a:lnTo>
                <a:lnTo>
                  <a:pt x="464566" y="932688"/>
                </a:lnTo>
                <a:lnTo>
                  <a:pt x="432816" y="932688"/>
                </a:lnTo>
                <a:lnTo>
                  <a:pt x="470916" y="1008888"/>
                </a:lnTo>
                <a:lnTo>
                  <a:pt x="502666" y="945388"/>
                </a:lnTo>
                <a:lnTo>
                  <a:pt x="509016" y="932688"/>
                </a:lnTo>
                <a:close/>
              </a:path>
              <a:path w="2740660" h="1009014">
                <a:moveTo>
                  <a:pt x="868680" y="644652"/>
                </a:moveTo>
                <a:lnTo>
                  <a:pt x="836930" y="644652"/>
                </a:lnTo>
                <a:lnTo>
                  <a:pt x="836930" y="144780"/>
                </a:lnTo>
                <a:lnTo>
                  <a:pt x="824230" y="144780"/>
                </a:lnTo>
                <a:lnTo>
                  <a:pt x="824230" y="644652"/>
                </a:lnTo>
                <a:lnTo>
                  <a:pt x="792480" y="644652"/>
                </a:lnTo>
                <a:lnTo>
                  <a:pt x="830580" y="720852"/>
                </a:lnTo>
                <a:lnTo>
                  <a:pt x="862330" y="657352"/>
                </a:lnTo>
                <a:lnTo>
                  <a:pt x="868680" y="644652"/>
                </a:lnTo>
                <a:close/>
              </a:path>
              <a:path w="2740660" h="1009014">
                <a:moveTo>
                  <a:pt x="1085088" y="716280"/>
                </a:moveTo>
                <a:lnTo>
                  <a:pt x="1053338" y="716280"/>
                </a:lnTo>
                <a:lnTo>
                  <a:pt x="1053338" y="216408"/>
                </a:lnTo>
                <a:lnTo>
                  <a:pt x="1040638" y="216408"/>
                </a:lnTo>
                <a:lnTo>
                  <a:pt x="1040638" y="716280"/>
                </a:lnTo>
                <a:lnTo>
                  <a:pt x="1008888" y="716280"/>
                </a:lnTo>
                <a:lnTo>
                  <a:pt x="1046988" y="792480"/>
                </a:lnTo>
                <a:lnTo>
                  <a:pt x="1078738" y="728980"/>
                </a:lnTo>
                <a:lnTo>
                  <a:pt x="1085088" y="716280"/>
                </a:lnTo>
                <a:close/>
              </a:path>
              <a:path w="2740660" h="1009014">
                <a:moveTo>
                  <a:pt x="1299972" y="861060"/>
                </a:moveTo>
                <a:lnTo>
                  <a:pt x="1268222" y="861060"/>
                </a:lnTo>
                <a:lnTo>
                  <a:pt x="1268222" y="361188"/>
                </a:lnTo>
                <a:lnTo>
                  <a:pt x="1255522" y="361188"/>
                </a:lnTo>
                <a:lnTo>
                  <a:pt x="1255522" y="861060"/>
                </a:lnTo>
                <a:lnTo>
                  <a:pt x="1223772" y="861060"/>
                </a:lnTo>
                <a:lnTo>
                  <a:pt x="1261872" y="937260"/>
                </a:lnTo>
                <a:lnTo>
                  <a:pt x="1293622" y="873760"/>
                </a:lnTo>
                <a:lnTo>
                  <a:pt x="1299972" y="861060"/>
                </a:lnTo>
                <a:close/>
              </a:path>
              <a:path w="2740660" h="1009014">
                <a:moveTo>
                  <a:pt x="1589532" y="644652"/>
                </a:moveTo>
                <a:lnTo>
                  <a:pt x="1557782" y="644652"/>
                </a:lnTo>
                <a:lnTo>
                  <a:pt x="1557782" y="144780"/>
                </a:lnTo>
                <a:lnTo>
                  <a:pt x="1545082" y="144780"/>
                </a:lnTo>
                <a:lnTo>
                  <a:pt x="1545082" y="644652"/>
                </a:lnTo>
                <a:lnTo>
                  <a:pt x="1513332" y="644652"/>
                </a:lnTo>
                <a:lnTo>
                  <a:pt x="1551432" y="720852"/>
                </a:lnTo>
                <a:lnTo>
                  <a:pt x="1583182" y="657352"/>
                </a:lnTo>
                <a:lnTo>
                  <a:pt x="1589532" y="644652"/>
                </a:lnTo>
                <a:close/>
              </a:path>
              <a:path w="2740660" h="1009014">
                <a:moveTo>
                  <a:pt x="1805940" y="716280"/>
                </a:moveTo>
                <a:lnTo>
                  <a:pt x="1774190" y="716280"/>
                </a:lnTo>
                <a:lnTo>
                  <a:pt x="1774190" y="216408"/>
                </a:lnTo>
                <a:lnTo>
                  <a:pt x="1761490" y="216408"/>
                </a:lnTo>
                <a:lnTo>
                  <a:pt x="1761490" y="716280"/>
                </a:lnTo>
                <a:lnTo>
                  <a:pt x="1729740" y="716280"/>
                </a:lnTo>
                <a:lnTo>
                  <a:pt x="1767840" y="792480"/>
                </a:lnTo>
                <a:lnTo>
                  <a:pt x="1799590" y="728980"/>
                </a:lnTo>
                <a:lnTo>
                  <a:pt x="1805940" y="716280"/>
                </a:lnTo>
                <a:close/>
              </a:path>
              <a:path w="2740660" h="1009014">
                <a:moveTo>
                  <a:pt x="2020824" y="861060"/>
                </a:moveTo>
                <a:lnTo>
                  <a:pt x="1989074" y="861060"/>
                </a:lnTo>
                <a:lnTo>
                  <a:pt x="1989074" y="361188"/>
                </a:lnTo>
                <a:lnTo>
                  <a:pt x="1976374" y="361188"/>
                </a:lnTo>
                <a:lnTo>
                  <a:pt x="1976374" y="861060"/>
                </a:lnTo>
                <a:lnTo>
                  <a:pt x="1944624" y="861060"/>
                </a:lnTo>
                <a:lnTo>
                  <a:pt x="1982724" y="937260"/>
                </a:lnTo>
                <a:lnTo>
                  <a:pt x="2014474" y="873760"/>
                </a:lnTo>
                <a:lnTo>
                  <a:pt x="2020824" y="861060"/>
                </a:lnTo>
                <a:close/>
              </a:path>
              <a:path w="2740660" h="1009014">
                <a:moveTo>
                  <a:pt x="2308860" y="644652"/>
                </a:moveTo>
                <a:lnTo>
                  <a:pt x="2277110" y="644652"/>
                </a:lnTo>
                <a:lnTo>
                  <a:pt x="2277110" y="144780"/>
                </a:lnTo>
                <a:lnTo>
                  <a:pt x="2264410" y="144780"/>
                </a:lnTo>
                <a:lnTo>
                  <a:pt x="2264410" y="644652"/>
                </a:lnTo>
                <a:lnTo>
                  <a:pt x="2232660" y="644652"/>
                </a:lnTo>
                <a:lnTo>
                  <a:pt x="2270760" y="720852"/>
                </a:lnTo>
                <a:lnTo>
                  <a:pt x="2302510" y="657352"/>
                </a:lnTo>
                <a:lnTo>
                  <a:pt x="2308860" y="644652"/>
                </a:lnTo>
                <a:close/>
              </a:path>
              <a:path w="2740660" h="1009014">
                <a:moveTo>
                  <a:pt x="2525268" y="716280"/>
                </a:moveTo>
                <a:lnTo>
                  <a:pt x="2493518" y="716280"/>
                </a:lnTo>
                <a:lnTo>
                  <a:pt x="2493518" y="216408"/>
                </a:lnTo>
                <a:lnTo>
                  <a:pt x="2480818" y="216408"/>
                </a:lnTo>
                <a:lnTo>
                  <a:pt x="2480818" y="716280"/>
                </a:lnTo>
                <a:lnTo>
                  <a:pt x="2449068" y="716280"/>
                </a:lnTo>
                <a:lnTo>
                  <a:pt x="2487168" y="792480"/>
                </a:lnTo>
                <a:lnTo>
                  <a:pt x="2518918" y="728980"/>
                </a:lnTo>
                <a:lnTo>
                  <a:pt x="2525268" y="716280"/>
                </a:lnTo>
                <a:close/>
              </a:path>
              <a:path w="2740660" h="1009014">
                <a:moveTo>
                  <a:pt x="2740152" y="861060"/>
                </a:moveTo>
                <a:lnTo>
                  <a:pt x="2708402" y="861060"/>
                </a:lnTo>
                <a:lnTo>
                  <a:pt x="2708402" y="361188"/>
                </a:lnTo>
                <a:lnTo>
                  <a:pt x="2695702" y="361188"/>
                </a:lnTo>
                <a:lnTo>
                  <a:pt x="2695702" y="861060"/>
                </a:lnTo>
                <a:lnTo>
                  <a:pt x="2663952" y="861060"/>
                </a:lnTo>
                <a:lnTo>
                  <a:pt x="2702052" y="937260"/>
                </a:lnTo>
                <a:lnTo>
                  <a:pt x="2733802" y="873760"/>
                </a:lnTo>
                <a:lnTo>
                  <a:pt x="2740152" y="861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86075">
              <a:lnSpc>
                <a:spcPct val="100000"/>
              </a:lnSpc>
              <a:spcBef>
                <a:spcPts val="785"/>
              </a:spcBef>
            </a:pPr>
            <a:r>
              <a:rPr spc="-10" dirty="0"/>
              <a:t>Orografik</a:t>
            </a:r>
            <a:r>
              <a:rPr spc="-105" dirty="0"/>
              <a:t> </a:t>
            </a:r>
            <a:r>
              <a:rPr spc="-45" dirty="0"/>
              <a:t>Yağışlar</a:t>
            </a:r>
          </a:p>
          <a:p>
            <a:pPr marL="13335" marR="5080">
              <a:lnSpc>
                <a:spcPct val="100000"/>
              </a:lnSpc>
              <a:spcBef>
                <a:spcPts val="590"/>
              </a:spcBef>
            </a:pPr>
            <a:r>
              <a:rPr sz="2400" b="0" spc="-5" dirty="0">
                <a:latin typeface="Times New Roman"/>
                <a:cs typeface="Times New Roman"/>
              </a:rPr>
              <a:t>Şiddetli yağış </a:t>
            </a:r>
            <a:r>
              <a:rPr sz="2400" b="0" spc="-15" dirty="0">
                <a:latin typeface="Times New Roman"/>
                <a:cs typeface="Times New Roman"/>
              </a:rPr>
              <a:t>bırakabilir. </a:t>
            </a:r>
            <a:r>
              <a:rPr sz="2400" b="0" dirty="0">
                <a:latin typeface="Times New Roman"/>
                <a:cs typeface="Times New Roman"/>
              </a:rPr>
              <a:t>Denize </a:t>
            </a:r>
            <a:r>
              <a:rPr sz="2400" b="0" spc="-5" dirty="0">
                <a:latin typeface="Times New Roman"/>
                <a:cs typeface="Times New Roman"/>
              </a:rPr>
              <a:t>paralel </a:t>
            </a:r>
            <a:r>
              <a:rPr sz="2400" b="0" dirty="0">
                <a:latin typeface="Times New Roman"/>
                <a:cs typeface="Times New Roman"/>
              </a:rPr>
              <a:t>yüksek </a:t>
            </a:r>
            <a:r>
              <a:rPr sz="2400" b="0" spc="-5" dirty="0">
                <a:latin typeface="Times New Roman"/>
                <a:cs typeface="Times New Roman"/>
              </a:rPr>
              <a:t>dağlarda </a:t>
            </a:r>
            <a:r>
              <a:rPr sz="2400" b="0" dirty="0">
                <a:latin typeface="Times New Roman"/>
                <a:cs typeface="Times New Roman"/>
              </a:rPr>
              <a:t>çok </a:t>
            </a:r>
            <a:r>
              <a:rPr sz="2400" b="0" spc="-20" dirty="0">
                <a:latin typeface="Times New Roman"/>
                <a:cs typeface="Times New Roman"/>
              </a:rPr>
              <a:t>görünür.  </a:t>
            </a:r>
            <a:r>
              <a:rPr sz="2400" b="0" dirty="0">
                <a:latin typeface="Times New Roman"/>
                <a:cs typeface="Times New Roman"/>
              </a:rPr>
              <a:t>Deniz tarafı yağış </a:t>
            </a:r>
            <a:r>
              <a:rPr sz="2400" b="0" spc="-15" dirty="0">
                <a:latin typeface="Times New Roman"/>
                <a:cs typeface="Times New Roman"/>
              </a:rPr>
              <a:t>alır.(Fön </a:t>
            </a:r>
            <a:r>
              <a:rPr sz="2400" b="0" dirty="0">
                <a:latin typeface="Times New Roman"/>
                <a:cs typeface="Times New Roman"/>
              </a:rPr>
              <a:t>rüzgarında </a:t>
            </a:r>
            <a:r>
              <a:rPr sz="2400" b="0" spc="-5" dirty="0">
                <a:latin typeface="Times New Roman"/>
                <a:cs typeface="Times New Roman"/>
              </a:rPr>
              <a:t>da</a:t>
            </a:r>
            <a:r>
              <a:rPr sz="2400" b="0" spc="-114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anlatıldı).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123" y="1700783"/>
            <a:ext cx="7922259" cy="5019040"/>
            <a:chOff x="611123" y="1700783"/>
            <a:chExt cx="7922259" cy="5019040"/>
          </a:xfrm>
        </p:grpSpPr>
        <p:sp>
          <p:nvSpPr>
            <p:cNvPr id="4" name="object 4"/>
            <p:cNvSpPr/>
            <p:nvPr/>
          </p:nvSpPr>
          <p:spPr>
            <a:xfrm>
              <a:off x="611123" y="1700783"/>
              <a:ext cx="7921752" cy="5018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6084" y="5070348"/>
              <a:ext cx="360045" cy="173990"/>
            </a:xfrm>
            <a:custGeom>
              <a:avLst/>
              <a:gdLst/>
              <a:ahLst/>
              <a:cxnLst/>
              <a:rect l="l" t="t" r="r" b="b"/>
              <a:pathLst>
                <a:path w="360044" h="173989">
                  <a:moveTo>
                    <a:pt x="185928" y="0"/>
                  </a:moveTo>
                  <a:lnTo>
                    <a:pt x="185928" y="173735"/>
                  </a:lnTo>
                  <a:lnTo>
                    <a:pt x="301752" y="115824"/>
                  </a:lnTo>
                  <a:lnTo>
                    <a:pt x="214884" y="115824"/>
                  </a:lnTo>
                  <a:lnTo>
                    <a:pt x="214884" y="57912"/>
                  </a:lnTo>
                  <a:lnTo>
                    <a:pt x="301752" y="57912"/>
                  </a:lnTo>
                  <a:lnTo>
                    <a:pt x="185928" y="0"/>
                  </a:lnTo>
                  <a:close/>
                </a:path>
                <a:path w="360044" h="173989">
                  <a:moveTo>
                    <a:pt x="185928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185928" y="115824"/>
                  </a:lnTo>
                  <a:lnTo>
                    <a:pt x="185928" y="57912"/>
                  </a:lnTo>
                  <a:close/>
                </a:path>
                <a:path w="360044" h="173989">
                  <a:moveTo>
                    <a:pt x="301752" y="57912"/>
                  </a:moveTo>
                  <a:lnTo>
                    <a:pt x="214884" y="57912"/>
                  </a:lnTo>
                  <a:lnTo>
                    <a:pt x="214884" y="115824"/>
                  </a:lnTo>
                  <a:lnTo>
                    <a:pt x="301752" y="115824"/>
                  </a:lnTo>
                  <a:lnTo>
                    <a:pt x="359664" y="86868"/>
                  </a:lnTo>
                  <a:lnTo>
                    <a:pt x="301752" y="57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892"/>
            <a:ext cx="6644005" cy="14204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057525">
              <a:lnSpc>
                <a:spcPct val="118900"/>
              </a:lnSpc>
              <a:spcBef>
                <a:spcPts val="155"/>
              </a:spcBef>
              <a:tabLst>
                <a:tab pos="1890395" algn="l"/>
                <a:tab pos="3464560" algn="l"/>
                <a:tab pos="5121910" algn="l"/>
              </a:tabLst>
            </a:pPr>
            <a:r>
              <a:rPr spc="-5" dirty="0"/>
              <a:t>Konvektif </a:t>
            </a:r>
            <a:r>
              <a:rPr spc="-40" dirty="0"/>
              <a:t>Yağışlar  </a:t>
            </a:r>
            <a:r>
              <a:rPr sz="2400" b="0" spc="-25" dirty="0">
                <a:latin typeface="Times New Roman"/>
                <a:cs typeface="Times New Roman"/>
              </a:rPr>
              <a:t>Yeryüzünün </a:t>
            </a:r>
            <a:r>
              <a:rPr sz="2400" b="0" spc="-5" dirty="0">
                <a:latin typeface="Times New Roman"/>
                <a:cs typeface="Times New Roman"/>
              </a:rPr>
              <a:t>sıcak kesimleri </a:t>
            </a:r>
            <a:r>
              <a:rPr sz="2400" b="0" dirty="0">
                <a:latin typeface="Times New Roman"/>
                <a:cs typeface="Times New Roman"/>
              </a:rPr>
              <a:t>ile </a:t>
            </a:r>
            <a:r>
              <a:rPr sz="2400" b="0" spc="-5" dirty="0">
                <a:latin typeface="Times New Roman"/>
                <a:cs typeface="Times New Roman"/>
              </a:rPr>
              <a:t>temas </a:t>
            </a:r>
            <a:r>
              <a:rPr sz="2400" b="0" dirty="0">
                <a:latin typeface="Times New Roman"/>
                <a:cs typeface="Times New Roman"/>
              </a:rPr>
              <a:t>eden hava </a:t>
            </a:r>
            <a:r>
              <a:rPr sz="2400" b="0" spc="-20" dirty="0">
                <a:latin typeface="Times New Roman"/>
                <a:cs typeface="Times New Roman"/>
              </a:rPr>
              <a:t>ısınır.  </a:t>
            </a:r>
            <a:r>
              <a:rPr sz="2400" b="0" dirty="0">
                <a:latin typeface="Times New Roman"/>
                <a:cs typeface="Times New Roman"/>
              </a:rPr>
              <a:t>Hava ısınır	</a:t>
            </a:r>
            <a:r>
              <a:rPr sz="2400" b="0" spc="-5" dirty="0">
                <a:latin typeface="Times New Roman"/>
                <a:cs typeface="Times New Roman"/>
              </a:rPr>
              <a:t>genleşir	hafifler	</a:t>
            </a:r>
            <a:r>
              <a:rPr sz="2400" b="0" dirty="0">
                <a:latin typeface="Times New Roman"/>
                <a:cs typeface="Times New Roman"/>
              </a:rPr>
              <a:t>yükselir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5714" y="1098041"/>
            <a:ext cx="2059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3980" algn="l"/>
              </a:tabLst>
            </a:pPr>
            <a:r>
              <a:rPr sz="2400" spc="-5" dirty="0">
                <a:latin typeface="Times New Roman"/>
                <a:cs typeface="Times New Roman"/>
              </a:rPr>
              <a:t>soğu</a:t>
            </a:r>
            <a:r>
              <a:rPr sz="2400" dirty="0">
                <a:latin typeface="Times New Roman"/>
                <a:cs typeface="Times New Roman"/>
              </a:rPr>
              <a:t>r	</a:t>
            </a:r>
            <a:r>
              <a:rPr sz="2400" spc="-24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ağ</a:t>
            </a:r>
            <a:r>
              <a:rPr sz="2400" spc="10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ş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536649"/>
            <a:ext cx="8985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1394" algn="l"/>
                <a:tab pos="2025650" algn="l"/>
                <a:tab pos="3032125" algn="l"/>
                <a:tab pos="3615690" algn="l"/>
                <a:tab pos="4705350" algn="l"/>
                <a:tab pos="5761990" algn="l"/>
                <a:tab pos="6565265" algn="l"/>
                <a:tab pos="7601584" algn="l"/>
              </a:tabLst>
            </a:pPr>
            <a:r>
              <a:rPr sz="2400" spc="-5" dirty="0">
                <a:latin typeface="Times New Roman"/>
                <a:cs typeface="Times New Roman"/>
              </a:rPr>
              <a:t>Nemin	</a:t>
            </a:r>
            <a:r>
              <a:rPr sz="2400" dirty="0">
                <a:latin typeface="Times New Roman"/>
                <a:cs typeface="Times New Roman"/>
              </a:rPr>
              <a:t>yüksek	olduğu	yaz	</a:t>
            </a:r>
            <a:r>
              <a:rPr sz="2400" spc="-5" dirty="0">
                <a:latin typeface="Times New Roman"/>
                <a:cs typeface="Times New Roman"/>
              </a:rPr>
              <a:t>başında	</a:t>
            </a:r>
            <a:r>
              <a:rPr sz="2400" spc="-10" dirty="0">
                <a:latin typeface="Times New Roman"/>
                <a:cs typeface="Times New Roman"/>
              </a:rPr>
              <a:t>şiddetli	</a:t>
            </a:r>
            <a:r>
              <a:rPr sz="2400" spc="-5" dirty="0">
                <a:latin typeface="Times New Roman"/>
                <a:cs typeface="Times New Roman"/>
              </a:rPr>
              <a:t>yağış	olabilir	(Kırkikindi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yağmurları </a:t>
            </a:r>
            <a:r>
              <a:rPr sz="2400" dirty="0">
                <a:latin typeface="Times New Roman"/>
                <a:cs typeface="Times New Roman"/>
              </a:rPr>
              <a:t>bu </a:t>
            </a:r>
            <a:r>
              <a:rPr sz="2400" spc="-5" dirty="0">
                <a:latin typeface="Times New Roman"/>
                <a:cs typeface="Times New Roman"/>
              </a:rPr>
              <a:t>şekilde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oluşur).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6755" y="1254252"/>
            <a:ext cx="431800" cy="173990"/>
          </a:xfrm>
          <a:custGeom>
            <a:avLst/>
            <a:gdLst/>
            <a:ahLst/>
            <a:cxnLst/>
            <a:rect l="l" t="t" r="r" b="b"/>
            <a:pathLst>
              <a:path w="431800" h="173990">
                <a:moveTo>
                  <a:pt x="257556" y="0"/>
                </a:moveTo>
                <a:lnTo>
                  <a:pt x="257556" y="173736"/>
                </a:lnTo>
                <a:lnTo>
                  <a:pt x="373380" y="115824"/>
                </a:lnTo>
                <a:lnTo>
                  <a:pt x="286512" y="115824"/>
                </a:lnTo>
                <a:lnTo>
                  <a:pt x="286512" y="57912"/>
                </a:lnTo>
                <a:lnTo>
                  <a:pt x="373379" y="57912"/>
                </a:lnTo>
                <a:lnTo>
                  <a:pt x="257556" y="0"/>
                </a:lnTo>
                <a:close/>
              </a:path>
              <a:path w="431800" h="173990">
                <a:moveTo>
                  <a:pt x="257556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57556" y="115824"/>
                </a:lnTo>
                <a:lnTo>
                  <a:pt x="257556" y="57912"/>
                </a:lnTo>
                <a:close/>
              </a:path>
              <a:path w="431800" h="173990">
                <a:moveTo>
                  <a:pt x="373379" y="57912"/>
                </a:moveTo>
                <a:lnTo>
                  <a:pt x="286512" y="57912"/>
                </a:lnTo>
                <a:lnTo>
                  <a:pt x="286512" y="115824"/>
                </a:lnTo>
                <a:lnTo>
                  <a:pt x="373380" y="115824"/>
                </a:lnTo>
                <a:lnTo>
                  <a:pt x="431292" y="86868"/>
                </a:lnTo>
                <a:lnTo>
                  <a:pt x="373379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7039" y="1254252"/>
            <a:ext cx="433070" cy="173990"/>
          </a:xfrm>
          <a:custGeom>
            <a:avLst/>
            <a:gdLst/>
            <a:ahLst/>
            <a:cxnLst/>
            <a:rect l="l" t="t" r="r" b="b"/>
            <a:pathLst>
              <a:path w="433070" h="173990">
                <a:moveTo>
                  <a:pt x="259080" y="0"/>
                </a:moveTo>
                <a:lnTo>
                  <a:pt x="259080" y="173736"/>
                </a:lnTo>
                <a:lnTo>
                  <a:pt x="374904" y="115824"/>
                </a:lnTo>
                <a:lnTo>
                  <a:pt x="288036" y="115824"/>
                </a:lnTo>
                <a:lnTo>
                  <a:pt x="288036" y="57912"/>
                </a:lnTo>
                <a:lnTo>
                  <a:pt x="374903" y="57912"/>
                </a:lnTo>
                <a:lnTo>
                  <a:pt x="259080" y="0"/>
                </a:lnTo>
                <a:close/>
              </a:path>
              <a:path w="433070" h="173990">
                <a:moveTo>
                  <a:pt x="259080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59080" y="115824"/>
                </a:lnTo>
                <a:lnTo>
                  <a:pt x="259080" y="57912"/>
                </a:lnTo>
                <a:close/>
              </a:path>
              <a:path w="433070" h="173990">
                <a:moveTo>
                  <a:pt x="374903" y="57912"/>
                </a:moveTo>
                <a:lnTo>
                  <a:pt x="288036" y="57912"/>
                </a:lnTo>
                <a:lnTo>
                  <a:pt x="288036" y="115824"/>
                </a:lnTo>
                <a:lnTo>
                  <a:pt x="374904" y="115824"/>
                </a:lnTo>
                <a:lnTo>
                  <a:pt x="432815" y="86868"/>
                </a:lnTo>
                <a:lnTo>
                  <a:pt x="374903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1254252"/>
            <a:ext cx="431800" cy="173990"/>
          </a:xfrm>
          <a:custGeom>
            <a:avLst/>
            <a:gdLst/>
            <a:ahLst/>
            <a:cxnLst/>
            <a:rect l="l" t="t" r="r" b="b"/>
            <a:pathLst>
              <a:path w="431800" h="173990">
                <a:moveTo>
                  <a:pt x="257555" y="0"/>
                </a:moveTo>
                <a:lnTo>
                  <a:pt x="257555" y="173736"/>
                </a:lnTo>
                <a:lnTo>
                  <a:pt x="373380" y="115824"/>
                </a:lnTo>
                <a:lnTo>
                  <a:pt x="286512" y="115824"/>
                </a:lnTo>
                <a:lnTo>
                  <a:pt x="286512" y="57912"/>
                </a:lnTo>
                <a:lnTo>
                  <a:pt x="373379" y="57912"/>
                </a:lnTo>
                <a:lnTo>
                  <a:pt x="257555" y="0"/>
                </a:lnTo>
                <a:close/>
              </a:path>
              <a:path w="431800" h="173990">
                <a:moveTo>
                  <a:pt x="257555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57555" y="115824"/>
                </a:lnTo>
                <a:lnTo>
                  <a:pt x="257555" y="57912"/>
                </a:lnTo>
                <a:close/>
              </a:path>
              <a:path w="431800" h="173990">
                <a:moveTo>
                  <a:pt x="373379" y="57912"/>
                </a:moveTo>
                <a:lnTo>
                  <a:pt x="286512" y="57912"/>
                </a:lnTo>
                <a:lnTo>
                  <a:pt x="286512" y="115824"/>
                </a:lnTo>
                <a:lnTo>
                  <a:pt x="373380" y="115824"/>
                </a:lnTo>
                <a:lnTo>
                  <a:pt x="431291" y="86868"/>
                </a:lnTo>
                <a:lnTo>
                  <a:pt x="373379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0215" y="1254252"/>
            <a:ext cx="433070" cy="173990"/>
          </a:xfrm>
          <a:custGeom>
            <a:avLst/>
            <a:gdLst/>
            <a:ahLst/>
            <a:cxnLst/>
            <a:rect l="l" t="t" r="r" b="b"/>
            <a:pathLst>
              <a:path w="433070" h="173990">
                <a:moveTo>
                  <a:pt x="259080" y="0"/>
                </a:moveTo>
                <a:lnTo>
                  <a:pt x="259080" y="173736"/>
                </a:lnTo>
                <a:lnTo>
                  <a:pt x="374904" y="115824"/>
                </a:lnTo>
                <a:lnTo>
                  <a:pt x="288036" y="115824"/>
                </a:lnTo>
                <a:lnTo>
                  <a:pt x="288036" y="57912"/>
                </a:lnTo>
                <a:lnTo>
                  <a:pt x="374903" y="57912"/>
                </a:lnTo>
                <a:lnTo>
                  <a:pt x="259080" y="0"/>
                </a:lnTo>
                <a:close/>
              </a:path>
              <a:path w="433070" h="173990">
                <a:moveTo>
                  <a:pt x="259080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59080" y="115824"/>
                </a:lnTo>
                <a:lnTo>
                  <a:pt x="259080" y="57912"/>
                </a:lnTo>
                <a:close/>
              </a:path>
              <a:path w="433070" h="173990">
                <a:moveTo>
                  <a:pt x="374903" y="57912"/>
                </a:moveTo>
                <a:lnTo>
                  <a:pt x="288036" y="57912"/>
                </a:lnTo>
                <a:lnTo>
                  <a:pt x="288036" y="115824"/>
                </a:lnTo>
                <a:lnTo>
                  <a:pt x="374904" y="115824"/>
                </a:lnTo>
                <a:lnTo>
                  <a:pt x="432815" y="86868"/>
                </a:lnTo>
                <a:lnTo>
                  <a:pt x="374903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7196" y="2491739"/>
            <a:ext cx="6986016" cy="4186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0395" y="1254252"/>
            <a:ext cx="433070" cy="173990"/>
          </a:xfrm>
          <a:custGeom>
            <a:avLst/>
            <a:gdLst/>
            <a:ahLst/>
            <a:cxnLst/>
            <a:rect l="l" t="t" r="r" b="b"/>
            <a:pathLst>
              <a:path w="433070" h="173990">
                <a:moveTo>
                  <a:pt x="259079" y="0"/>
                </a:moveTo>
                <a:lnTo>
                  <a:pt x="259079" y="173736"/>
                </a:lnTo>
                <a:lnTo>
                  <a:pt x="374903" y="115824"/>
                </a:lnTo>
                <a:lnTo>
                  <a:pt x="288035" y="115824"/>
                </a:lnTo>
                <a:lnTo>
                  <a:pt x="288035" y="57912"/>
                </a:lnTo>
                <a:lnTo>
                  <a:pt x="374903" y="57912"/>
                </a:lnTo>
                <a:lnTo>
                  <a:pt x="259079" y="0"/>
                </a:lnTo>
                <a:close/>
              </a:path>
              <a:path w="433070" h="173990">
                <a:moveTo>
                  <a:pt x="259079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259079" y="115824"/>
                </a:lnTo>
                <a:lnTo>
                  <a:pt x="259079" y="57912"/>
                </a:lnTo>
                <a:close/>
              </a:path>
              <a:path w="433070" h="173990">
                <a:moveTo>
                  <a:pt x="374903" y="57912"/>
                </a:moveTo>
                <a:lnTo>
                  <a:pt x="288035" y="57912"/>
                </a:lnTo>
                <a:lnTo>
                  <a:pt x="288035" y="115824"/>
                </a:lnTo>
                <a:lnTo>
                  <a:pt x="374903" y="115824"/>
                </a:lnTo>
                <a:lnTo>
                  <a:pt x="432815" y="86868"/>
                </a:lnTo>
                <a:lnTo>
                  <a:pt x="374903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8245" y="3136201"/>
            <a:ext cx="4401820" cy="3108325"/>
            <a:chOff x="3488245" y="3136201"/>
            <a:chExt cx="4401820" cy="3108325"/>
          </a:xfrm>
        </p:grpSpPr>
        <p:sp>
          <p:nvSpPr>
            <p:cNvPr id="3" name="object 3"/>
            <p:cNvSpPr/>
            <p:nvPr/>
          </p:nvSpPr>
          <p:spPr>
            <a:xfrm>
              <a:off x="3493008" y="5297944"/>
              <a:ext cx="3141980" cy="911225"/>
            </a:xfrm>
            <a:custGeom>
              <a:avLst/>
              <a:gdLst/>
              <a:ahLst/>
              <a:cxnLst/>
              <a:rect l="l" t="t" r="r" b="b"/>
              <a:pathLst>
                <a:path w="3141979" h="911225">
                  <a:moveTo>
                    <a:pt x="3141980" y="0"/>
                  </a:moveTo>
                  <a:lnTo>
                    <a:pt x="0" y="0"/>
                  </a:lnTo>
                  <a:lnTo>
                    <a:pt x="0" y="910831"/>
                  </a:lnTo>
                  <a:lnTo>
                    <a:pt x="3141980" y="910831"/>
                  </a:lnTo>
                  <a:lnTo>
                    <a:pt x="314198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34988" y="4047744"/>
              <a:ext cx="1250315" cy="2161540"/>
            </a:xfrm>
            <a:custGeom>
              <a:avLst/>
              <a:gdLst/>
              <a:ahLst/>
              <a:cxnLst/>
              <a:rect l="l" t="t" r="r" b="b"/>
              <a:pathLst>
                <a:path w="1250315" h="2161540">
                  <a:moveTo>
                    <a:pt x="1250187" y="0"/>
                  </a:moveTo>
                  <a:lnTo>
                    <a:pt x="0" y="1250187"/>
                  </a:lnTo>
                  <a:lnTo>
                    <a:pt x="0" y="2161031"/>
                  </a:lnTo>
                  <a:lnTo>
                    <a:pt x="1250187" y="910843"/>
                  </a:lnTo>
                  <a:lnTo>
                    <a:pt x="1250187" y="0"/>
                  </a:lnTo>
                  <a:close/>
                </a:path>
              </a:pathLst>
            </a:custGeom>
            <a:solidFill>
              <a:srgbClr val="000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3008" y="4047744"/>
              <a:ext cx="4392295" cy="1250315"/>
            </a:xfrm>
            <a:custGeom>
              <a:avLst/>
              <a:gdLst/>
              <a:ahLst/>
              <a:cxnLst/>
              <a:rect l="l" t="t" r="r" b="b"/>
              <a:pathLst>
                <a:path w="4392295" h="1250314">
                  <a:moveTo>
                    <a:pt x="4392168" y="0"/>
                  </a:moveTo>
                  <a:lnTo>
                    <a:pt x="1250188" y="0"/>
                  </a:lnTo>
                  <a:lnTo>
                    <a:pt x="0" y="1250187"/>
                  </a:lnTo>
                  <a:lnTo>
                    <a:pt x="3141980" y="1250187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313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3008" y="4459605"/>
              <a:ext cx="3074035" cy="1779905"/>
            </a:xfrm>
            <a:custGeom>
              <a:avLst/>
              <a:gdLst/>
              <a:ahLst/>
              <a:cxnLst/>
              <a:rect l="l" t="t" r="r" b="b"/>
              <a:pathLst>
                <a:path w="3074034" h="1779904">
                  <a:moveTo>
                    <a:pt x="3073526" y="0"/>
                  </a:moveTo>
                  <a:lnTo>
                    <a:pt x="0" y="0"/>
                  </a:lnTo>
                  <a:lnTo>
                    <a:pt x="0" y="1779651"/>
                  </a:lnTo>
                  <a:lnTo>
                    <a:pt x="3073526" y="1779651"/>
                  </a:lnTo>
                  <a:lnTo>
                    <a:pt x="3073526" y="0"/>
                  </a:lnTo>
                  <a:close/>
                </a:path>
              </a:pathLst>
            </a:custGeom>
            <a:solidFill>
              <a:srgbClr val="AFC3F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66535" y="3140964"/>
              <a:ext cx="1318895" cy="3098800"/>
            </a:xfrm>
            <a:custGeom>
              <a:avLst/>
              <a:gdLst/>
              <a:ahLst/>
              <a:cxnLst/>
              <a:rect l="l" t="t" r="r" b="b"/>
              <a:pathLst>
                <a:path w="1318895" h="3098800">
                  <a:moveTo>
                    <a:pt x="1318641" y="0"/>
                  </a:moveTo>
                  <a:lnTo>
                    <a:pt x="0" y="1318641"/>
                  </a:lnTo>
                  <a:lnTo>
                    <a:pt x="0" y="3098292"/>
                  </a:lnTo>
                  <a:lnTo>
                    <a:pt x="1318641" y="1779651"/>
                  </a:lnTo>
                  <a:lnTo>
                    <a:pt x="1318641" y="0"/>
                  </a:lnTo>
                  <a:close/>
                </a:path>
              </a:pathLst>
            </a:custGeom>
            <a:solidFill>
              <a:srgbClr val="8D9DC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3008" y="3140964"/>
              <a:ext cx="4392295" cy="1318895"/>
            </a:xfrm>
            <a:custGeom>
              <a:avLst/>
              <a:gdLst/>
              <a:ahLst/>
              <a:cxnLst/>
              <a:rect l="l" t="t" r="r" b="b"/>
              <a:pathLst>
                <a:path w="4392295" h="1318895">
                  <a:moveTo>
                    <a:pt x="4392168" y="0"/>
                  </a:moveTo>
                  <a:lnTo>
                    <a:pt x="1318640" y="0"/>
                  </a:lnTo>
                  <a:lnTo>
                    <a:pt x="0" y="1318641"/>
                  </a:lnTo>
                  <a:lnTo>
                    <a:pt x="3073526" y="1318641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BECFF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93008" y="3140964"/>
              <a:ext cx="4392295" cy="3098800"/>
            </a:xfrm>
            <a:custGeom>
              <a:avLst/>
              <a:gdLst/>
              <a:ahLst/>
              <a:cxnLst/>
              <a:rect l="l" t="t" r="r" b="b"/>
              <a:pathLst>
                <a:path w="4392295" h="3098800">
                  <a:moveTo>
                    <a:pt x="0" y="1318641"/>
                  </a:moveTo>
                  <a:lnTo>
                    <a:pt x="1318640" y="0"/>
                  </a:lnTo>
                  <a:lnTo>
                    <a:pt x="4392168" y="0"/>
                  </a:lnTo>
                  <a:lnTo>
                    <a:pt x="4392168" y="1779651"/>
                  </a:lnTo>
                  <a:lnTo>
                    <a:pt x="3073526" y="3098292"/>
                  </a:lnTo>
                  <a:lnTo>
                    <a:pt x="0" y="3098292"/>
                  </a:lnTo>
                  <a:lnTo>
                    <a:pt x="0" y="1318641"/>
                  </a:lnTo>
                  <a:close/>
                </a:path>
                <a:path w="4392295" h="3098800">
                  <a:moveTo>
                    <a:pt x="0" y="1318641"/>
                  </a:moveTo>
                  <a:lnTo>
                    <a:pt x="3073526" y="1318641"/>
                  </a:lnTo>
                  <a:lnTo>
                    <a:pt x="4392168" y="0"/>
                  </a:lnTo>
                </a:path>
                <a:path w="4392295" h="3098800">
                  <a:moveTo>
                    <a:pt x="3073526" y="1318641"/>
                  </a:moveTo>
                  <a:lnTo>
                    <a:pt x="3073526" y="309829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1998" y="209499"/>
            <a:ext cx="3173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Yağışların</a:t>
            </a:r>
            <a:r>
              <a:rPr spc="-40" dirty="0"/>
              <a:t> </a:t>
            </a:r>
            <a:r>
              <a:rPr spc="-10" dirty="0"/>
              <a:t>Ölçülmesi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2742" y="722122"/>
            <a:ext cx="84347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43965" algn="l"/>
                <a:tab pos="2592705" algn="l"/>
                <a:tab pos="3942079" algn="l"/>
                <a:tab pos="5010150" algn="l"/>
                <a:tab pos="6676390" algn="l"/>
                <a:tab pos="7491730" algn="l"/>
              </a:tabLst>
            </a:pPr>
            <a:r>
              <a:rPr sz="2800" spc="-10" dirty="0">
                <a:latin typeface="Times New Roman"/>
                <a:cs typeface="Times New Roman"/>
              </a:rPr>
              <a:t>Düşe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ğ</a:t>
            </a:r>
            <a:r>
              <a:rPr sz="2800" spc="-5" dirty="0">
                <a:latin typeface="Times New Roman"/>
                <a:cs typeface="Times New Roman"/>
              </a:rPr>
              <a:t>ışın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tarı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ta</a:t>
            </a:r>
            <a:r>
              <a:rPr sz="2800" spc="-15" dirty="0">
                <a:latin typeface="Times New Roman"/>
                <a:cs typeface="Times New Roman"/>
              </a:rPr>
              <a:t>rı</a:t>
            </a:r>
            <a:r>
              <a:rPr sz="2800" spc="-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açıs</a:t>
            </a:r>
            <a:r>
              <a:rPr sz="2800" dirty="0">
                <a:latin typeface="Times New Roman"/>
                <a:cs typeface="Times New Roman"/>
              </a:rPr>
              <a:t>ınd</a:t>
            </a:r>
            <a:r>
              <a:rPr sz="2800" spc="-5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derece  </a:t>
            </a:r>
            <a:r>
              <a:rPr sz="2800" spc="-20" dirty="0">
                <a:latin typeface="Times New Roman"/>
                <a:cs typeface="Times New Roman"/>
              </a:rPr>
              <a:t>önemlidir.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Düşen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yağış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yerde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kalıp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birikseydi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derinliği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0522" y="1575257"/>
            <a:ext cx="1096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9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ağışın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8746" y="3452241"/>
            <a:ext cx="508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43180">
              <a:lnSpc>
                <a:spcPct val="100000"/>
              </a:lnSpc>
              <a:spcBef>
                <a:spcPts val="95"/>
              </a:spcBef>
              <a:tabLst>
                <a:tab pos="1420495" algn="l"/>
                <a:tab pos="3128010" algn="l"/>
                <a:tab pos="4300220" algn="l"/>
                <a:tab pos="5572760" algn="l"/>
              </a:tabLst>
            </a:pPr>
            <a:r>
              <a:rPr spc="-5" dirty="0"/>
              <a:t>ol</a:t>
            </a:r>
            <a:r>
              <a:rPr dirty="0"/>
              <a:t>u</a:t>
            </a:r>
            <a:r>
              <a:rPr spc="-5" dirty="0"/>
              <a:t>rdu?</a:t>
            </a:r>
            <a:r>
              <a:rPr dirty="0"/>
              <a:t>	</a:t>
            </a:r>
            <a:r>
              <a:rPr spc="-5" dirty="0"/>
              <a:t>sor</a:t>
            </a:r>
            <a:r>
              <a:rPr spc="5" dirty="0"/>
              <a:t>u</a:t>
            </a:r>
            <a:r>
              <a:rPr spc="-5" dirty="0"/>
              <a:t>sun</a:t>
            </a:r>
            <a:r>
              <a:rPr spc="5" dirty="0"/>
              <a:t>u</a:t>
            </a:r>
            <a:r>
              <a:rPr spc="-5" dirty="0"/>
              <a:t>n</a:t>
            </a:r>
            <a:r>
              <a:rPr dirty="0"/>
              <a:t>	</a:t>
            </a:r>
            <a:r>
              <a:rPr spc="-5" dirty="0"/>
              <a:t>c</a:t>
            </a:r>
            <a:r>
              <a:rPr spc="-20" dirty="0"/>
              <a:t>e</a:t>
            </a:r>
            <a:r>
              <a:rPr spc="-5" dirty="0"/>
              <a:t>vabı</a:t>
            </a:r>
            <a:r>
              <a:rPr dirty="0"/>
              <a:t>	</a:t>
            </a:r>
            <a:r>
              <a:rPr spc="-5" dirty="0"/>
              <a:t>yağışın</a:t>
            </a:r>
            <a:r>
              <a:rPr dirty="0"/>
              <a:t>	</a:t>
            </a:r>
            <a:r>
              <a:rPr spc="-5" dirty="0"/>
              <a:t>ö</a:t>
            </a:r>
            <a:r>
              <a:rPr spc="-25" dirty="0"/>
              <a:t>l</a:t>
            </a:r>
            <a:r>
              <a:rPr spc="-5" dirty="0"/>
              <a:t>çü</a:t>
            </a:r>
            <a:r>
              <a:rPr spc="-25" dirty="0"/>
              <a:t>m</a:t>
            </a:r>
            <a:r>
              <a:rPr spc="-5" dirty="0"/>
              <a:t>ü</a:t>
            </a:r>
            <a:r>
              <a:rPr dirty="0"/>
              <a:t>d</a:t>
            </a:r>
            <a:r>
              <a:rPr spc="-5" dirty="0"/>
              <a:t>ü</a:t>
            </a:r>
            <a:r>
              <a:rPr spc="-145" dirty="0"/>
              <a:t>r</a:t>
            </a:r>
            <a:r>
              <a:rPr spc="-5" dirty="0"/>
              <a:t>.  birimi </a:t>
            </a:r>
            <a:r>
              <a:rPr b="1" spc="-5" dirty="0">
                <a:latin typeface="Times New Roman"/>
                <a:cs typeface="Times New Roman"/>
              </a:rPr>
              <a:t>mm</a:t>
            </a:r>
            <a:r>
              <a:rPr spc="-5" dirty="0"/>
              <a:t>, </a:t>
            </a:r>
            <a:r>
              <a:rPr b="1" spc="-10" dirty="0">
                <a:latin typeface="Times New Roman"/>
                <a:cs typeface="Times New Roman"/>
              </a:rPr>
              <a:t>cm</a:t>
            </a:r>
            <a:r>
              <a:rPr spc="-10" dirty="0"/>
              <a:t>, </a:t>
            </a:r>
            <a:r>
              <a:rPr b="1" spc="-5" dirty="0">
                <a:latin typeface="Times New Roman"/>
                <a:cs typeface="Times New Roman"/>
              </a:rPr>
              <a:t>kg/m</a:t>
            </a:r>
            <a:r>
              <a:rPr sz="2775" b="1" spc="-7" baseline="25525" dirty="0">
                <a:latin typeface="Times New Roman"/>
                <a:cs typeface="Times New Roman"/>
              </a:rPr>
              <a:t>2</a:t>
            </a:r>
            <a:r>
              <a:rPr sz="2775" b="1" spc="457" baseline="25525" dirty="0">
                <a:latin typeface="Times New Roman"/>
                <a:cs typeface="Times New Roman"/>
              </a:rPr>
              <a:t> </a:t>
            </a:r>
            <a:r>
              <a:rPr sz="2800" spc="-40" dirty="0"/>
              <a:t>dir.</a:t>
            </a:r>
            <a:endParaRPr sz="2800">
              <a:latin typeface="Times New Roman"/>
              <a:cs typeface="Times New Roman"/>
            </a:endParaRPr>
          </a:p>
          <a:p>
            <a:pPr marL="5850255">
              <a:lnSpc>
                <a:spcPct val="100000"/>
              </a:lnSpc>
              <a:spcBef>
                <a:spcPts val="126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06183" y="2743200"/>
            <a:ext cx="1079500" cy="76200"/>
          </a:xfrm>
          <a:custGeom>
            <a:avLst/>
            <a:gdLst/>
            <a:ahLst/>
            <a:cxnLst/>
            <a:rect l="l" t="t" r="r" b="b"/>
            <a:pathLst>
              <a:path w="1079500" h="76200">
                <a:moveTo>
                  <a:pt x="1002792" y="0"/>
                </a:moveTo>
                <a:lnTo>
                  <a:pt x="1002792" y="76200"/>
                </a:lnTo>
                <a:lnTo>
                  <a:pt x="1066292" y="44450"/>
                </a:lnTo>
                <a:lnTo>
                  <a:pt x="1015492" y="44450"/>
                </a:lnTo>
                <a:lnTo>
                  <a:pt x="1015492" y="31750"/>
                </a:lnTo>
                <a:lnTo>
                  <a:pt x="1066292" y="31750"/>
                </a:lnTo>
                <a:lnTo>
                  <a:pt x="1002792" y="0"/>
                </a:lnTo>
                <a:close/>
              </a:path>
              <a:path w="1079500" h="76200">
                <a:moveTo>
                  <a:pt x="10027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02792" y="44450"/>
                </a:lnTo>
                <a:lnTo>
                  <a:pt x="1002792" y="31750"/>
                </a:lnTo>
                <a:close/>
              </a:path>
              <a:path w="1079500" h="76200">
                <a:moveTo>
                  <a:pt x="1066292" y="31750"/>
                </a:moveTo>
                <a:lnTo>
                  <a:pt x="1015492" y="31750"/>
                </a:lnTo>
                <a:lnTo>
                  <a:pt x="1015492" y="44450"/>
                </a:lnTo>
                <a:lnTo>
                  <a:pt x="1066292" y="44450"/>
                </a:lnTo>
                <a:lnTo>
                  <a:pt x="1078992" y="38100"/>
                </a:lnTo>
                <a:lnTo>
                  <a:pt x="1066292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4711" y="2743200"/>
            <a:ext cx="1150620" cy="76200"/>
          </a:xfrm>
          <a:custGeom>
            <a:avLst/>
            <a:gdLst/>
            <a:ahLst/>
            <a:cxnLst/>
            <a:rect l="l" t="t" r="r" b="b"/>
            <a:pathLst>
              <a:path w="115062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15062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150620" h="76200">
                <a:moveTo>
                  <a:pt x="115062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50620" y="44450"/>
                </a:lnTo>
                <a:lnTo>
                  <a:pt x="115062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3344" y="2997707"/>
            <a:ext cx="1440180" cy="1438910"/>
          </a:xfrm>
          <a:custGeom>
            <a:avLst/>
            <a:gdLst/>
            <a:ahLst/>
            <a:cxnLst/>
            <a:rect l="l" t="t" r="r" b="b"/>
            <a:pathLst>
              <a:path w="1440179" h="1438910">
                <a:moveTo>
                  <a:pt x="507365" y="940181"/>
                </a:moveTo>
                <a:lnTo>
                  <a:pt x="498475" y="931291"/>
                </a:lnTo>
                <a:lnTo>
                  <a:pt x="49339" y="1380312"/>
                </a:lnTo>
                <a:lnTo>
                  <a:pt x="26924" y="1357884"/>
                </a:lnTo>
                <a:lnTo>
                  <a:pt x="0" y="1438656"/>
                </a:lnTo>
                <a:lnTo>
                  <a:pt x="80772" y="1411732"/>
                </a:lnTo>
                <a:lnTo>
                  <a:pt x="67310" y="1398270"/>
                </a:lnTo>
                <a:lnTo>
                  <a:pt x="58343" y="1389316"/>
                </a:lnTo>
                <a:lnTo>
                  <a:pt x="507365" y="940181"/>
                </a:lnTo>
                <a:close/>
              </a:path>
              <a:path w="1440179" h="1438910">
                <a:moveTo>
                  <a:pt x="1440180" y="0"/>
                </a:moveTo>
                <a:lnTo>
                  <a:pt x="1359281" y="26797"/>
                </a:lnTo>
                <a:lnTo>
                  <a:pt x="1381772" y="49364"/>
                </a:lnTo>
                <a:lnTo>
                  <a:pt x="931291" y="498475"/>
                </a:lnTo>
                <a:lnTo>
                  <a:pt x="940181" y="507365"/>
                </a:lnTo>
                <a:lnTo>
                  <a:pt x="1390662" y="58254"/>
                </a:lnTo>
                <a:lnTo>
                  <a:pt x="1413129" y="80772"/>
                </a:lnTo>
                <a:lnTo>
                  <a:pt x="1426654" y="40386"/>
                </a:lnTo>
                <a:lnTo>
                  <a:pt x="144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47080" y="3523615"/>
            <a:ext cx="66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140" y="5539841"/>
            <a:ext cx="3048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20 mm = 2 cm = 0.02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38500" y="5300471"/>
            <a:ext cx="76200" cy="937260"/>
          </a:xfrm>
          <a:custGeom>
            <a:avLst/>
            <a:gdLst/>
            <a:ahLst/>
            <a:cxnLst/>
            <a:rect l="l" t="t" r="r" b="b"/>
            <a:pathLst>
              <a:path w="76200" h="937260">
                <a:moveTo>
                  <a:pt x="31750" y="861059"/>
                </a:moveTo>
                <a:lnTo>
                  <a:pt x="0" y="861059"/>
                </a:lnTo>
                <a:lnTo>
                  <a:pt x="38100" y="937259"/>
                </a:lnTo>
                <a:lnTo>
                  <a:pt x="69850" y="873759"/>
                </a:lnTo>
                <a:lnTo>
                  <a:pt x="31750" y="873759"/>
                </a:lnTo>
                <a:lnTo>
                  <a:pt x="31750" y="861059"/>
                </a:lnTo>
                <a:close/>
              </a:path>
              <a:path w="76200" h="937260">
                <a:moveTo>
                  <a:pt x="44450" y="63499"/>
                </a:moveTo>
                <a:lnTo>
                  <a:pt x="31750" y="63499"/>
                </a:lnTo>
                <a:lnTo>
                  <a:pt x="31750" y="873759"/>
                </a:lnTo>
                <a:lnTo>
                  <a:pt x="44450" y="873759"/>
                </a:lnTo>
                <a:lnTo>
                  <a:pt x="44450" y="63499"/>
                </a:lnTo>
                <a:close/>
              </a:path>
              <a:path w="76200" h="937260">
                <a:moveTo>
                  <a:pt x="76200" y="861059"/>
                </a:moveTo>
                <a:lnTo>
                  <a:pt x="44450" y="861059"/>
                </a:lnTo>
                <a:lnTo>
                  <a:pt x="44450" y="873759"/>
                </a:lnTo>
                <a:lnTo>
                  <a:pt x="69850" y="873759"/>
                </a:lnTo>
                <a:lnTo>
                  <a:pt x="76200" y="861059"/>
                </a:lnTo>
                <a:close/>
              </a:path>
              <a:path w="76200" h="937260">
                <a:moveTo>
                  <a:pt x="38100" y="0"/>
                </a:moveTo>
                <a:lnTo>
                  <a:pt x="0" y="76199"/>
                </a:lnTo>
                <a:lnTo>
                  <a:pt x="31750" y="76199"/>
                </a:lnTo>
                <a:lnTo>
                  <a:pt x="3175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937260">
                <a:moveTo>
                  <a:pt x="69850" y="63499"/>
                </a:moveTo>
                <a:lnTo>
                  <a:pt x="44450" y="63499"/>
                </a:lnTo>
                <a:lnTo>
                  <a:pt x="4445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4190" y="3091688"/>
            <a:ext cx="206311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V </a:t>
            </a:r>
            <a:r>
              <a:rPr sz="2400" dirty="0">
                <a:latin typeface="Times New Roman"/>
                <a:cs typeface="Times New Roman"/>
              </a:rPr>
              <a:t>= 1 x 1 x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0.02  </a:t>
            </a:r>
            <a:r>
              <a:rPr sz="2400" spc="-5" dirty="0">
                <a:latin typeface="Times New Roman"/>
                <a:cs typeface="Times New Roman"/>
              </a:rPr>
              <a:t>V </a:t>
            </a:r>
            <a:r>
              <a:rPr sz="2400" dirty="0">
                <a:latin typeface="Times New Roman"/>
                <a:cs typeface="Times New Roman"/>
              </a:rPr>
              <a:t>= 0.02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b="1" spc="-15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  <a:p>
            <a:pPr marL="114300" marR="604520" indent="-76200">
              <a:lnSpc>
                <a:spcPct val="120000"/>
              </a:lnSpc>
            </a:pPr>
            <a:r>
              <a:rPr sz="2400" spc="-5" dirty="0">
                <a:latin typeface="Times New Roman"/>
                <a:cs typeface="Times New Roman"/>
              </a:rPr>
              <a:t>V </a:t>
            </a:r>
            <a:r>
              <a:rPr sz="2400" dirty="0">
                <a:latin typeface="Times New Roman"/>
                <a:cs typeface="Times New Roman"/>
              </a:rPr>
              <a:t>= 20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litre  20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L/m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kg/m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053083"/>
            <a:ext cx="8660892" cy="562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22047"/>
            <a:ext cx="8441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Yağmurun </a:t>
            </a:r>
            <a:r>
              <a:rPr sz="2400" spc="-5" dirty="0"/>
              <a:t>Ölçülmesinde Plüviyometre </a:t>
            </a:r>
            <a:r>
              <a:rPr sz="2400" dirty="0"/>
              <a:t>ve Plüviyograf</a:t>
            </a:r>
            <a:r>
              <a:rPr sz="2400" spc="-50" dirty="0"/>
              <a:t> </a:t>
            </a:r>
            <a:r>
              <a:rPr sz="2400" dirty="0"/>
              <a:t>Kullanımı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02742" y="498728"/>
            <a:ext cx="7920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Düşen yağmur miktarının ölçülmesinde </a:t>
            </a:r>
            <a:r>
              <a:rPr sz="2400" b="1" spc="-5" dirty="0">
                <a:latin typeface="Times New Roman"/>
                <a:cs typeface="Times New Roman"/>
              </a:rPr>
              <a:t>Plüviyometre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kullanılır.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188976"/>
            <a:ext cx="6696709" cy="3238500"/>
            <a:chOff x="108204" y="188976"/>
            <a:chExt cx="6696709" cy="3238500"/>
          </a:xfrm>
        </p:grpSpPr>
        <p:sp>
          <p:nvSpPr>
            <p:cNvPr id="3" name="object 3"/>
            <p:cNvSpPr/>
            <p:nvPr/>
          </p:nvSpPr>
          <p:spPr>
            <a:xfrm>
              <a:off x="108204" y="188976"/>
              <a:ext cx="4317492" cy="3238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50080" y="188976"/>
              <a:ext cx="2354579" cy="3238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886956" y="765048"/>
            <a:ext cx="2221992" cy="460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8204" y="3648455"/>
            <a:ext cx="6482080" cy="2228215"/>
            <a:chOff x="108204" y="3648455"/>
            <a:chExt cx="6482080" cy="2228215"/>
          </a:xfrm>
        </p:grpSpPr>
        <p:sp>
          <p:nvSpPr>
            <p:cNvPr id="7" name="object 7"/>
            <p:cNvSpPr/>
            <p:nvPr/>
          </p:nvSpPr>
          <p:spPr>
            <a:xfrm>
              <a:off x="108204" y="3648455"/>
              <a:ext cx="6481572" cy="22280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79676" y="5013959"/>
              <a:ext cx="937260" cy="70485"/>
            </a:xfrm>
            <a:custGeom>
              <a:avLst/>
              <a:gdLst/>
              <a:ahLst/>
              <a:cxnLst/>
              <a:rect l="l" t="t" r="r" b="b"/>
              <a:pathLst>
                <a:path w="937260" h="70485">
                  <a:moveTo>
                    <a:pt x="468630" y="0"/>
                  </a:moveTo>
                  <a:lnTo>
                    <a:pt x="392613" y="460"/>
                  </a:lnTo>
                  <a:lnTo>
                    <a:pt x="320503" y="1792"/>
                  </a:lnTo>
                  <a:lnTo>
                    <a:pt x="253263" y="3922"/>
                  </a:lnTo>
                  <a:lnTo>
                    <a:pt x="191859" y="6778"/>
                  </a:lnTo>
                  <a:lnTo>
                    <a:pt x="137255" y="10286"/>
                  </a:lnTo>
                  <a:lnTo>
                    <a:pt x="90415" y="14374"/>
                  </a:lnTo>
                  <a:lnTo>
                    <a:pt x="52305" y="18967"/>
                  </a:lnTo>
                  <a:lnTo>
                    <a:pt x="6133" y="29379"/>
                  </a:lnTo>
                  <a:lnTo>
                    <a:pt x="0" y="35051"/>
                  </a:lnTo>
                  <a:lnTo>
                    <a:pt x="6133" y="40724"/>
                  </a:lnTo>
                  <a:lnTo>
                    <a:pt x="52305" y="51136"/>
                  </a:lnTo>
                  <a:lnTo>
                    <a:pt x="90415" y="55729"/>
                  </a:lnTo>
                  <a:lnTo>
                    <a:pt x="137255" y="59817"/>
                  </a:lnTo>
                  <a:lnTo>
                    <a:pt x="191859" y="63325"/>
                  </a:lnTo>
                  <a:lnTo>
                    <a:pt x="253263" y="66181"/>
                  </a:lnTo>
                  <a:lnTo>
                    <a:pt x="320503" y="68311"/>
                  </a:lnTo>
                  <a:lnTo>
                    <a:pt x="392613" y="69643"/>
                  </a:lnTo>
                  <a:lnTo>
                    <a:pt x="468630" y="70103"/>
                  </a:lnTo>
                  <a:lnTo>
                    <a:pt x="544646" y="69643"/>
                  </a:lnTo>
                  <a:lnTo>
                    <a:pt x="616756" y="68311"/>
                  </a:lnTo>
                  <a:lnTo>
                    <a:pt x="683996" y="66181"/>
                  </a:lnTo>
                  <a:lnTo>
                    <a:pt x="745400" y="63325"/>
                  </a:lnTo>
                  <a:lnTo>
                    <a:pt x="800004" y="59817"/>
                  </a:lnTo>
                  <a:lnTo>
                    <a:pt x="846844" y="55729"/>
                  </a:lnTo>
                  <a:lnTo>
                    <a:pt x="884954" y="51136"/>
                  </a:lnTo>
                  <a:lnTo>
                    <a:pt x="931126" y="40724"/>
                  </a:lnTo>
                  <a:lnTo>
                    <a:pt x="937260" y="35051"/>
                  </a:lnTo>
                  <a:lnTo>
                    <a:pt x="931126" y="29379"/>
                  </a:lnTo>
                  <a:lnTo>
                    <a:pt x="884954" y="18967"/>
                  </a:lnTo>
                  <a:lnTo>
                    <a:pt x="846844" y="14374"/>
                  </a:lnTo>
                  <a:lnTo>
                    <a:pt x="800004" y="10286"/>
                  </a:lnTo>
                  <a:lnTo>
                    <a:pt x="745400" y="6778"/>
                  </a:lnTo>
                  <a:lnTo>
                    <a:pt x="683996" y="3922"/>
                  </a:lnTo>
                  <a:lnTo>
                    <a:pt x="616756" y="1792"/>
                  </a:lnTo>
                  <a:lnTo>
                    <a:pt x="544646" y="460"/>
                  </a:lnTo>
                  <a:lnTo>
                    <a:pt x="468630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3580" y="5013959"/>
              <a:ext cx="943610" cy="360045"/>
            </a:xfrm>
            <a:custGeom>
              <a:avLst/>
              <a:gdLst/>
              <a:ahLst/>
              <a:cxnLst/>
              <a:rect l="l" t="t" r="r" b="b"/>
              <a:pathLst>
                <a:path w="943610" h="360045">
                  <a:moveTo>
                    <a:pt x="6095" y="35051"/>
                  </a:moveTo>
                  <a:lnTo>
                    <a:pt x="58401" y="18967"/>
                  </a:lnTo>
                  <a:lnTo>
                    <a:pt x="96511" y="14374"/>
                  </a:lnTo>
                  <a:lnTo>
                    <a:pt x="143351" y="10286"/>
                  </a:lnTo>
                  <a:lnTo>
                    <a:pt x="197955" y="6778"/>
                  </a:lnTo>
                  <a:lnTo>
                    <a:pt x="259359" y="3922"/>
                  </a:lnTo>
                  <a:lnTo>
                    <a:pt x="326599" y="1792"/>
                  </a:lnTo>
                  <a:lnTo>
                    <a:pt x="398709" y="460"/>
                  </a:lnTo>
                  <a:lnTo>
                    <a:pt x="474725" y="0"/>
                  </a:lnTo>
                  <a:lnTo>
                    <a:pt x="550742" y="460"/>
                  </a:lnTo>
                  <a:lnTo>
                    <a:pt x="622852" y="1792"/>
                  </a:lnTo>
                  <a:lnTo>
                    <a:pt x="690092" y="3922"/>
                  </a:lnTo>
                  <a:lnTo>
                    <a:pt x="751496" y="6778"/>
                  </a:lnTo>
                  <a:lnTo>
                    <a:pt x="806100" y="10286"/>
                  </a:lnTo>
                  <a:lnTo>
                    <a:pt x="852940" y="14374"/>
                  </a:lnTo>
                  <a:lnTo>
                    <a:pt x="891050" y="18967"/>
                  </a:lnTo>
                  <a:lnTo>
                    <a:pt x="937222" y="29379"/>
                  </a:lnTo>
                  <a:lnTo>
                    <a:pt x="943356" y="35051"/>
                  </a:lnTo>
                  <a:lnTo>
                    <a:pt x="937222" y="40724"/>
                  </a:lnTo>
                  <a:lnTo>
                    <a:pt x="891050" y="51136"/>
                  </a:lnTo>
                  <a:lnTo>
                    <a:pt x="852940" y="55729"/>
                  </a:lnTo>
                  <a:lnTo>
                    <a:pt x="806100" y="59817"/>
                  </a:lnTo>
                  <a:lnTo>
                    <a:pt x="751496" y="63325"/>
                  </a:lnTo>
                  <a:lnTo>
                    <a:pt x="690092" y="66181"/>
                  </a:lnTo>
                  <a:lnTo>
                    <a:pt x="622852" y="68311"/>
                  </a:lnTo>
                  <a:lnTo>
                    <a:pt x="550742" y="69643"/>
                  </a:lnTo>
                  <a:lnTo>
                    <a:pt x="474725" y="70103"/>
                  </a:lnTo>
                  <a:lnTo>
                    <a:pt x="398709" y="69643"/>
                  </a:lnTo>
                  <a:lnTo>
                    <a:pt x="326599" y="68311"/>
                  </a:lnTo>
                  <a:lnTo>
                    <a:pt x="259359" y="66181"/>
                  </a:lnTo>
                  <a:lnTo>
                    <a:pt x="197955" y="63325"/>
                  </a:lnTo>
                  <a:lnTo>
                    <a:pt x="143351" y="59817"/>
                  </a:lnTo>
                  <a:lnTo>
                    <a:pt x="96511" y="55729"/>
                  </a:lnTo>
                  <a:lnTo>
                    <a:pt x="58401" y="51136"/>
                  </a:lnTo>
                  <a:lnTo>
                    <a:pt x="12229" y="40724"/>
                  </a:lnTo>
                  <a:lnTo>
                    <a:pt x="6095" y="35051"/>
                  </a:lnTo>
                  <a:close/>
                </a:path>
                <a:path w="943610" h="360045">
                  <a:moveTo>
                    <a:pt x="0" y="30479"/>
                  </a:moveTo>
                  <a:lnTo>
                    <a:pt x="510539" y="359663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7271" y="5055108"/>
              <a:ext cx="363220" cy="318770"/>
            </a:xfrm>
            <a:custGeom>
              <a:avLst/>
              <a:gdLst/>
              <a:ahLst/>
              <a:cxnLst/>
              <a:rect l="l" t="t" r="r" b="b"/>
              <a:pathLst>
                <a:path w="363219" h="318770">
                  <a:moveTo>
                    <a:pt x="0" y="318516"/>
                  </a:moveTo>
                  <a:lnTo>
                    <a:pt x="362711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4120" y="5373623"/>
              <a:ext cx="71755" cy="143510"/>
            </a:xfrm>
            <a:custGeom>
              <a:avLst/>
              <a:gdLst/>
              <a:ahLst/>
              <a:cxnLst/>
              <a:rect l="l" t="t" r="r" b="b"/>
              <a:pathLst>
                <a:path w="71755" h="143510">
                  <a:moveTo>
                    <a:pt x="71628" y="0"/>
                  </a:moveTo>
                  <a:lnTo>
                    <a:pt x="71628" y="143256"/>
                  </a:lnTo>
                </a:path>
                <a:path w="71755" h="143510">
                  <a:moveTo>
                    <a:pt x="0" y="0"/>
                  </a:moveTo>
                  <a:lnTo>
                    <a:pt x="0" y="14325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87423" y="5973876"/>
            <a:ext cx="3172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Plüviyometre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parçaları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6378" y="136905"/>
            <a:ext cx="1804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Plüviyograf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8575" y="4022547"/>
            <a:ext cx="3202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5550" algn="l"/>
                <a:tab pos="2517775" algn="l"/>
              </a:tabLst>
            </a:pPr>
            <a:r>
              <a:rPr sz="2800" spc="-5" dirty="0">
                <a:latin typeface="Times New Roman"/>
                <a:cs typeface="Times New Roman"/>
              </a:rPr>
              <a:t>paral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hareket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eden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2453" y="4449826"/>
            <a:ext cx="34086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84555" algn="l"/>
                <a:tab pos="2171065" algn="l"/>
              </a:tabLst>
            </a:pPr>
            <a:r>
              <a:rPr sz="2800" dirty="0">
                <a:latin typeface="Times New Roman"/>
                <a:cs typeface="Times New Roman"/>
              </a:rPr>
              <a:t>uç	</a:t>
            </a:r>
            <a:r>
              <a:rPr sz="2800" spc="-5" dirty="0">
                <a:latin typeface="Times New Roman"/>
                <a:cs typeface="Times New Roman"/>
              </a:rPr>
              <a:t>yağış	grafiğini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8850" y="4022547"/>
            <a:ext cx="13881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ağırlığına  kalem  o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ş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15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4715" y="1915667"/>
            <a:ext cx="2115820" cy="4942840"/>
            <a:chOff x="394715" y="1915667"/>
            <a:chExt cx="2115820" cy="4942840"/>
          </a:xfrm>
        </p:grpSpPr>
        <p:sp>
          <p:nvSpPr>
            <p:cNvPr id="7" name="object 7"/>
            <p:cNvSpPr/>
            <p:nvPr/>
          </p:nvSpPr>
          <p:spPr>
            <a:xfrm>
              <a:off x="394715" y="1915667"/>
              <a:ext cx="2115312" cy="4942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504" y="4293107"/>
              <a:ext cx="1295400" cy="288290"/>
            </a:xfrm>
            <a:custGeom>
              <a:avLst/>
              <a:gdLst/>
              <a:ahLst/>
              <a:cxnLst/>
              <a:rect l="l" t="t" r="r" b="b"/>
              <a:pathLst>
                <a:path w="1295400" h="288289">
                  <a:moveTo>
                    <a:pt x="1295400" y="0"/>
                  </a:moveTo>
                  <a:lnTo>
                    <a:pt x="1231106" y="20828"/>
                  </a:lnTo>
                  <a:lnTo>
                    <a:pt x="1152525" y="41656"/>
                  </a:lnTo>
                  <a:lnTo>
                    <a:pt x="1105163" y="52865"/>
                  </a:lnTo>
                  <a:lnTo>
                    <a:pt x="1053480" y="64754"/>
                  </a:lnTo>
                  <a:lnTo>
                    <a:pt x="997344" y="75285"/>
                  </a:lnTo>
                  <a:lnTo>
                    <a:pt x="936625" y="82423"/>
                  </a:lnTo>
                  <a:lnTo>
                    <a:pt x="892601" y="83181"/>
                  </a:lnTo>
                  <a:lnTo>
                    <a:pt x="845462" y="80616"/>
                  </a:lnTo>
                  <a:lnTo>
                    <a:pt x="796305" y="76993"/>
                  </a:lnTo>
                  <a:lnTo>
                    <a:pt x="746228" y="74577"/>
                  </a:lnTo>
                  <a:lnTo>
                    <a:pt x="696327" y="75632"/>
                  </a:lnTo>
                  <a:lnTo>
                    <a:pt x="647699" y="82423"/>
                  </a:lnTo>
                  <a:lnTo>
                    <a:pt x="598303" y="96892"/>
                  </a:lnTo>
                  <a:lnTo>
                    <a:pt x="546746" y="117578"/>
                  </a:lnTo>
                  <a:lnTo>
                    <a:pt x="495101" y="141636"/>
                  </a:lnTo>
                  <a:lnTo>
                    <a:pt x="445440" y="166224"/>
                  </a:lnTo>
                  <a:lnTo>
                    <a:pt x="399836" y="188497"/>
                  </a:lnTo>
                  <a:lnTo>
                    <a:pt x="360362" y="205613"/>
                  </a:lnTo>
                  <a:lnTo>
                    <a:pt x="316135" y="221537"/>
                  </a:lnTo>
                  <a:lnTo>
                    <a:pt x="253875" y="238099"/>
                  </a:lnTo>
                  <a:lnTo>
                    <a:pt x="215899" y="246380"/>
                  </a:lnTo>
                  <a:lnTo>
                    <a:pt x="161850" y="257603"/>
                  </a:lnTo>
                  <a:lnTo>
                    <a:pt x="99020" y="269589"/>
                  </a:lnTo>
                  <a:lnTo>
                    <a:pt x="40654" y="280384"/>
                  </a:lnTo>
                  <a:lnTo>
                    <a:pt x="0" y="288036"/>
                  </a:lnTo>
                </a:path>
              </a:pathLst>
            </a:custGeom>
            <a:ln w="5791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4065" y="638302"/>
            <a:ext cx="8431530" cy="340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Çoğu </a:t>
            </a:r>
            <a:r>
              <a:rPr sz="2400" spc="-5" dirty="0">
                <a:latin typeface="Times New Roman"/>
                <a:cs typeface="Times New Roman"/>
              </a:rPr>
              <a:t>zaman yağmurun </a:t>
            </a:r>
            <a:r>
              <a:rPr sz="2400" dirty="0">
                <a:latin typeface="Times New Roman"/>
                <a:cs typeface="Times New Roman"/>
              </a:rPr>
              <a:t>toplam </a:t>
            </a:r>
            <a:r>
              <a:rPr sz="2400" spc="-5" dirty="0">
                <a:latin typeface="Times New Roman"/>
                <a:cs typeface="Times New Roman"/>
              </a:rPr>
              <a:t>miktarı yanında belirli bir dönemdeki  şiddeti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20" dirty="0">
                <a:latin typeface="Times New Roman"/>
                <a:cs typeface="Times New Roman"/>
              </a:rPr>
              <a:t>önemlidir. </a:t>
            </a:r>
            <a:r>
              <a:rPr sz="2400" spc="-10" dirty="0">
                <a:latin typeface="Times New Roman"/>
                <a:cs typeface="Times New Roman"/>
              </a:rPr>
              <a:t>Zamana </a:t>
            </a:r>
            <a:r>
              <a:rPr sz="2400" dirty="0">
                <a:latin typeface="Times New Roman"/>
                <a:cs typeface="Times New Roman"/>
              </a:rPr>
              <a:t>göre </a:t>
            </a:r>
            <a:r>
              <a:rPr sz="2400" spc="-5" dirty="0">
                <a:latin typeface="Times New Roman"/>
                <a:cs typeface="Times New Roman"/>
              </a:rPr>
              <a:t>derinlik olarak yağmur miktarını  </a:t>
            </a:r>
            <a:r>
              <a:rPr sz="2400" dirty="0">
                <a:latin typeface="Times New Roman"/>
                <a:cs typeface="Times New Roman"/>
              </a:rPr>
              <a:t>kaydeden araçlara </a:t>
            </a:r>
            <a:r>
              <a:rPr sz="2400" b="1" dirty="0">
                <a:latin typeface="Times New Roman"/>
                <a:cs typeface="Times New Roman"/>
              </a:rPr>
              <a:t>Plüviyograf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 marL="2821305" marR="289560" algn="just">
              <a:lnSpc>
                <a:spcPct val="100000"/>
              </a:lnSpc>
              <a:spcBef>
                <a:spcPts val="1040"/>
              </a:spcBef>
            </a:pPr>
            <a:r>
              <a:rPr sz="2400" spc="-45" dirty="0">
                <a:latin typeface="Times New Roman"/>
                <a:cs typeface="Times New Roman"/>
              </a:rPr>
              <a:t>Yağmur </a:t>
            </a:r>
            <a:r>
              <a:rPr sz="2400" spc="-5" dirty="0">
                <a:latin typeface="Times New Roman"/>
                <a:cs typeface="Times New Roman"/>
              </a:rPr>
              <a:t>ölçmede </a:t>
            </a:r>
            <a:r>
              <a:rPr sz="2400" dirty="0">
                <a:latin typeface="Times New Roman"/>
                <a:cs typeface="Times New Roman"/>
              </a:rPr>
              <a:t>4 farklı tip plüviyograf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ile  radarlar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kullanılır.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3037205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1. </a:t>
            </a:r>
            <a:r>
              <a:rPr sz="2800" b="1" spc="-10" dirty="0">
                <a:latin typeface="Times New Roman"/>
                <a:cs typeface="Times New Roman"/>
              </a:rPr>
              <a:t>Ağırlıklı yazıcı </a:t>
            </a:r>
            <a:r>
              <a:rPr sz="2800" b="1" spc="-5" dirty="0">
                <a:latin typeface="Times New Roman"/>
                <a:cs typeface="Times New Roman"/>
              </a:rPr>
              <a:t>yağmur</a:t>
            </a:r>
            <a:r>
              <a:rPr sz="2800" b="1" spc="-1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ölçeği</a:t>
            </a:r>
            <a:endParaRPr sz="2800">
              <a:latin typeface="Times New Roman"/>
              <a:cs typeface="Times New Roman"/>
            </a:endParaRPr>
          </a:p>
          <a:p>
            <a:pPr marL="3037205">
              <a:lnSpc>
                <a:spcPct val="100000"/>
              </a:lnSpc>
              <a:spcBef>
                <a:spcPts val="1750"/>
              </a:spcBef>
              <a:tabLst>
                <a:tab pos="3573779" algn="l"/>
                <a:tab pos="4130040" algn="l"/>
                <a:tab pos="5451475" algn="l"/>
                <a:tab pos="6501765" algn="l"/>
                <a:tab pos="6997065" algn="l"/>
              </a:tabLst>
            </a:pPr>
            <a:r>
              <a:rPr sz="2800" dirty="0">
                <a:latin typeface="Times New Roman"/>
                <a:cs typeface="Times New Roman"/>
              </a:rPr>
              <a:t>Su	bir	</a:t>
            </a:r>
            <a:r>
              <a:rPr sz="2800" spc="-5" dirty="0">
                <a:latin typeface="Times New Roman"/>
                <a:cs typeface="Times New Roman"/>
              </a:rPr>
              <a:t>haznede	birikir	</a:t>
            </a:r>
            <a:r>
              <a:rPr sz="2800" dirty="0">
                <a:latin typeface="Times New Roman"/>
                <a:cs typeface="Times New Roman"/>
              </a:rPr>
              <a:t>ve	</a:t>
            </a:r>
            <a:r>
              <a:rPr sz="2800" spc="-10" dirty="0">
                <a:latin typeface="Times New Roman"/>
                <a:cs typeface="Times New Roman"/>
              </a:rPr>
              <a:t>hazne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17804"/>
            <a:ext cx="7980680" cy="213042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72745" algn="just">
              <a:lnSpc>
                <a:spcPct val="100000"/>
              </a:lnSpc>
              <a:spcBef>
                <a:spcPts val="1185"/>
              </a:spcBef>
            </a:pPr>
            <a:r>
              <a:rPr sz="2400" b="1" dirty="0">
                <a:latin typeface="Times New Roman"/>
                <a:cs typeface="Times New Roman"/>
              </a:rPr>
              <a:t>2. Devrilen kovalı </a:t>
            </a:r>
            <a:r>
              <a:rPr sz="2400" b="1" spc="-5" dirty="0">
                <a:latin typeface="Times New Roman"/>
                <a:cs typeface="Times New Roman"/>
              </a:rPr>
              <a:t>yazıcı </a:t>
            </a:r>
            <a:r>
              <a:rPr sz="2400" b="1" dirty="0">
                <a:latin typeface="Times New Roman"/>
                <a:cs typeface="Times New Roman"/>
              </a:rPr>
              <a:t>yağmur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ölçeği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85"/>
              </a:spcBef>
            </a:pPr>
            <a:r>
              <a:rPr sz="2400" spc="-5" dirty="0">
                <a:latin typeface="Times New Roman"/>
                <a:cs typeface="Times New Roman"/>
              </a:rPr>
              <a:t>Kovası dolup taşma </a:t>
            </a:r>
            <a:r>
              <a:rPr sz="2400" dirty="0">
                <a:latin typeface="Times New Roman"/>
                <a:cs typeface="Times New Roman"/>
              </a:rPr>
              <a:t>noktasına </a:t>
            </a:r>
            <a:r>
              <a:rPr sz="2400" spc="-5" dirty="0">
                <a:latin typeface="Times New Roman"/>
                <a:cs typeface="Times New Roman"/>
              </a:rPr>
              <a:t>gelince devrilir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yazıcı </a:t>
            </a:r>
            <a:r>
              <a:rPr sz="2400" dirty="0">
                <a:latin typeface="Times New Roman"/>
                <a:cs typeface="Times New Roman"/>
              </a:rPr>
              <a:t>uç sabit  </a:t>
            </a:r>
            <a:r>
              <a:rPr sz="2400" spc="-5" dirty="0">
                <a:latin typeface="Times New Roman"/>
                <a:cs typeface="Times New Roman"/>
              </a:rPr>
              <a:t>hızla </a:t>
            </a:r>
            <a:r>
              <a:rPr sz="2400" dirty="0">
                <a:latin typeface="Times New Roman"/>
                <a:cs typeface="Times New Roman"/>
              </a:rPr>
              <a:t>dönen </a:t>
            </a:r>
            <a:r>
              <a:rPr sz="2400" spc="-5" dirty="0">
                <a:latin typeface="Times New Roman"/>
                <a:cs typeface="Times New Roman"/>
              </a:rPr>
              <a:t>şerit üzerine bir işaret </a:t>
            </a:r>
            <a:r>
              <a:rPr sz="2400" spc="-30" dirty="0">
                <a:latin typeface="Times New Roman"/>
                <a:cs typeface="Times New Roman"/>
              </a:rPr>
              <a:t>atar. </a:t>
            </a:r>
            <a:r>
              <a:rPr sz="2400" spc="-5" dirty="0">
                <a:latin typeface="Times New Roman"/>
                <a:cs typeface="Times New Roman"/>
              </a:rPr>
              <a:t>Bu işaretler sıklaştıkça  </a:t>
            </a:r>
            <a:r>
              <a:rPr sz="2400" dirty="0">
                <a:latin typeface="Times New Roman"/>
                <a:cs typeface="Times New Roman"/>
              </a:rPr>
              <a:t>yağışın </a:t>
            </a:r>
            <a:r>
              <a:rPr sz="2400" spc="-5" dirty="0">
                <a:latin typeface="Times New Roman"/>
                <a:cs typeface="Times New Roman"/>
              </a:rPr>
              <a:t>şiddetli, seyreldikçe yağışın </a:t>
            </a:r>
            <a:r>
              <a:rPr sz="2400" dirty="0">
                <a:latin typeface="Times New Roman"/>
                <a:cs typeface="Times New Roman"/>
              </a:rPr>
              <a:t>az </a:t>
            </a:r>
            <a:r>
              <a:rPr sz="2400" spc="-5" dirty="0">
                <a:latin typeface="Times New Roman"/>
                <a:cs typeface="Times New Roman"/>
              </a:rPr>
              <a:t>şiddette </a:t>
            </a:r>
            <a:r>
              <a:rPr sz="2400" dirty="0">
                <a:latin typeface="Times New Roman"/>
                <a:cs typeface="Times New Roman"/>
              </a:rPr>
              <a:t>olduğu </a:t>
            </a:r>
            <a:r>
              <a:rPr sz="2400" spc="-20" dirty="0">
                <a:latin typeface="Times New Roman"/>
                <a:cs typeface="Times New Roman"/>
              </a:rPr>
              <a:t>anlaşılır.  </a:t>
            </a:r>
            <a:r>
              <a:rPr sz="2400" spc="-5" dirty="0">
                <a:latin typeface="Times New Roman"/>
                <a:cs typeface="Times New Roman"/>
              </a:rPr>
              <a:t>Ağırlıklı </a:t>
            </a:r>
            <a:r>
              <a:rPr sz="2400" dirty="0">
                <a:latin typeface="Times New Roman"/>
                <a:cs typeface="Times New Roman"/>
              </a:rPr>
              <a:t>yazıcı </a:t>
            </a:r>
            <a:r>
              <a:rPr sz="2400" spc="-5" dirty="0">
                <a:latin typeface="Times New Roman"/>
                <a:cs typeface="Times New Roman"/>
              </a:rPr>
              <a:t>yağmur </a:t>
            </a:r>
            <a:r>
              <a:rPr sz="2400" dirty="0">
                <a:latin typeface="Times New Roman"/>
                <a:cs typeface="Times New Roman"/>
              </a:rPr>
              <a:t>ölçeğine göre daha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kabadır.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4286377"/>
            <a:ext cx="7762875" cy="1910080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755"/>
              </a:spcBef>
            </a:pPr>
            <a:r>
              <a:rPr sz="2400" b="1" dirty="0">
                <a:latin typeface="Times New Roman"/>
                <a:cs typeface="Times New Roman"/>
              </a:rPr>
              <a:t>3. </a:t>
            </a:r>
            <a:r>
              <a:rPr sz="2400" b="1" spc="-5" dirty="0">
                <a:latin typeface="Times New Roman"/>
                <a:cs typeface="Times New Roman"/>
              </a:rPr>
              <a:t>Yüzgeçli yazıcı </a:t>
            </a:r>
            <a:r>
              <a:rPr sz="2400" b="1" dirty="0">
                <a:latin typeface="Times New Roman"/>
                <a:cs typeface="Times New Roman"/>
              </a:rPr>
              <a:t>yağmur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ölçeği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660"/>
              </a:spcBef>
            </a:pPr>
            <a:r>
              <a:rPr sz="2400" spc="-5" dirty="0">
                <a:latin typeface="Times New Roman"/>
                <a:cs typeface="Times New Roman"/>
              </a:rPr>
              <a:t>Kapta biriken su </a:t>
            </a:r>
            <a:r>
              <a:rPr sz="2400" dirty="0">
                <a:latin typeface="Times New Roman"/>
                <a:cs typeface="Times New Roman"/>
              </a:rPr>
              <a:t>yükselip dolunca, </a:t>
            </a:r>
            <a:r>
              <a:rPr sz="2400" spc="-5" dirty="0">
                <a:latin typeface="Times New Roman"/>
                <a:cs typeface="Times New Roman"/>
              </a:rPr>
              <a:t>yazıcı bir işaret koyar </a:t>
            </a:r>
            <a:r>
              <a:rPr sz="2400" spc="-15" dirty="0">
                <a:latin typeface="Times New Roman"/>
                <a:cs typeface="Times New Roman"/>
              </a:rPr>
              <a:t>ve 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boşalma devrilerek değil </a:t>
            </a:r>
            <a:r>
              <a:rPr sz="2400" dirty="0">
                <a:latin typeface="Times New Roman"/>
                <a:cs typeface="Times New Roman"/>
              </a:rPr>
              <a:t>de yüzücü </a:t>
            </a:r>
            <a:r>
              <a:rPr sz="2400" spc="-5" dirty="0">
                <a:latin typeface="Times New Roman"/>
                <a:cs typeface="Times New Roman"/>
              </a:rPr>
              <a:t>bir şamandıranın bir sifonu  çalıştırmasıyla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olur.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8048" y="2781300"/>
            <a:ext cx="4259580" cy="116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2822" y="261620"/>
            <a:ext cx="160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Soğuma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6491" y="951357"/>
            <a:ext cx="7781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Yoğunlaşma </a:t>
            </a:r>
            <a:r>
              <a:rPr sz="2400" dirty="0">
                <a:latin typeface="Times New Roman"/>
                <a:cs typeface="Times New Roman"/>
              </a:rPr>
              <a:t>için </a:t>
            </a:r>
            <a:r>
              <a:rPr sz="2400" spc="-5" dirty="0">
                <a:latin typeface="Times New Roman"/>
                <a:cs typeface="Times New Roman"/>
              </a:rPr>
              <a:t>havanın soğuması </a:t>
            </a:r>
            <a:r>
              <a:rPr sz="2400" spc="-20" dirty="0">
                <a:latin typeface="Times New Roman"/>
                <a:cs typeface="Times New Roman"/>
              </a:rPr>
              <a:t>gerekir. </a:t>
            </a:r>
            <a:r>
              <a:rPr sz="2400" spc="-10" dirty="0">
                <a:latin typeface="Times New Roman"/>
                <a:cs typeface="Times New Roman"/>
              </a:rPr>
              <a:t>Soğuma </a:t>
            </a:r>
            <a:r>
              <a:rPr sz="2400" spc="-5" dirty="0">
                <a:latin typeface="Times New Roman"/>
                <a:cs typeface="Times New Roman"/>
              </a:rPr>
              <a:t>soğuk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491" y="1317116"/>
            <a:ext cx="778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4094" algn="l"/>
                <a:tab pos="1963420" algn="l"/>
                <a:tab pos="3740785" algn="l"/>
                <a:tab pos="5655310" algn="l"/>
                <a:tab pos="6604634" algn="l"/>
              </a:tabLst>
            </a:pPr>
            <a:r>
              <a:rPr sz="2400" spc="-5" dirty="0">
                <a:latin typeface="Times New Roman"/>
                <a:cs typeface="Times New Roman"/>
              </a:rPr>
              <a:t>sıca</a:t>
            </a:r>
            <a:r>
              <a:rPr sz="2400" dirty="0">
                <a:latin typeface="Times New Roman"/>
                <a:cs typeface="Times New Roman"/>
              </a:rPr>
              <a:t>k	ha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a	kü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nin	k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spc="-10" dirty="0">
                <a:latin typeface="Times New Roman"/>
                <a:cs typeface="Times New Roman"/>
              </a:rPr>
              <a:t>ş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yla	</a:t>
            </a:r>
            <a:r>
              <a:rPr sz="2400" spc="-1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eya	konv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168" y="1556065"/>
            <a:ext cx="7961630" cy="26206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95"/>
              </a:spcBef>
            </a:pPr>
            <a:r>
              <a:rPr sz="2400" spc="-5" dirty="0">
                <a:latin typeface="Times New Roman"/>
                <a:cs typeface="Times New Roman"/>
              </a:rPr>
              <a:t>yükselmeyle </a:t>
            </a:r>
            <a:r>
              <a:rPr sz="2400" spc="-15" dirty="0">
                <a:latin typeface="Times New Roman"/>
                <a:cs typeface="Times New Roman"/>
              </a:rPr>
              <a:t>olabilir. </a:t>
            </a:r>
            <a:r>
              <a:rPr sz="2400" spc="-10" dirty="0">
                <a:latin typeface="Times New Roman"/>
                <a:cs typeface="Times New Roman"/>
              </a:rPr>
              <a:t>Soğuma </a:t>
            </a:r>
            <a:r>
              <a:rPr sz="2400" dirty="0">
                <a:latin typeface="Times New Roman"/>
                <a:cs typeface="Times New Roman"/>
              </a:rPr>
              <a:t>4 </a:t>
            </a:r>
            <a:r>
              <a:rPr sz="2400" spc="-5" dirty="0">
                <a:latin typeface="Times New Roman"/>
                <a:cs typeface="Times New Roman"/>
              </a:rPr>
              <a:t>şekilde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olur.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318135" algn="l"/>
              </a:tabLst>
            </a:pPr>
            <a:r>
              <a:rPr sz="2400" b="1" dirty="0">
                <a:latin typeface="Times New Roman"/>
                <a:cs typeface="Times New Roman"/>
              </a:rPr>
              <a:t>Konveksiyonla </a:t>
            </a:r>
            <a:r>
              <a:rPr sz="2400" b="1" spc="-5" dirty="0">
                <a:latin typeface="Times New Roman"/>
                <a:cs typeface="Times New Roman"/>
              </a:rPr>
              <a:t>soğuma: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yeryüzüne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temas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ederek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soğur.</a:t>
            </a:r>
            <a:endParaRPr sz="2400">
              <a:latin typeface="Times New Roman"/>
              <a:cs typeface="Times New Roman"/>
            </a:endParaRPr>
          </a:p>
          <a:p>
            <a:pPr marL="334645" marR="341630" indent="-334645">
              <a:lnSpc>
                <a:spcPct val="100000"/>
              </a:lnSpc>
              <a:spcBef>
                <a:spcPts val="575"/>
              </a:spcBef>
              <a:buAutoNum type="alphaLcPeriod" startAt="2"/>
              <a:tabLst>
                <a:tab pos="33464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Radyasyon </a:t>
            </a:r>
            <a:r>
              <a:rPr sz="2400" b="1" dirty="0">
                <a:latin typeface="Times New Roman"/>
                <a:cs typeface="Times New Roman"/>
              </a:rPr>
              <a:t>kaybı ile </a:t>
            </a:r>
            <a:r>
              <a:rPr sz="2400" b="1" spc="-5" dirty="0">
                <a:latin typeface="Times New Roman"/>
                <a:cs typeface="Times New Roman"/>
              </a:rPr>
              <a:t>soğuma: </a:t>
            </a:r>
            <a:r>
              <a:rPr sz="2400" spc="-5" dirty="0">
                <a:latin typeface="Times New Roman"/>
                <a:cs typeface="Times New Roman"/>
              </a:rPr>
              <a:t>Açık </a:t>
            </a:r>
            <a:r>
              <a:rPr sz="2400" dirty="0">
                <a:latin typeface="Times New Roman"/>
                <a:cs typeface="Times New Roman"/>
              </a:rPr>
              <a:t>gecelerde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atmosferden  </a:t>
            </a:r>
            <a:r>
              <a:rPr sz="2400" dirty="0">
                <a:latin typeface="Times New Roman"/>
                <a:cs typeface="Times New Roman"/>
              </a:rPr>
              <a:t>uzaya radyasyonla ısı kaybı </a:t>
            </a:r>
            <a:r>
              <a:rPr sz="2400" spc="-5" dirty="0">
                <a:latin typeface="Times New Roman"/>
                <a:cs typeface="Times New Roman"/>
              </a:rPr>
              <a:t>sonucu </a:t>
            </a:r>
            <a:r>
              <a:rPr sz="2400" spc="-10" dirty="0">
                <a:latin typeface="Times New Roman"/>
                <a:cs typeface="Times New Roman"/>
              </a:rPr>
              <a:t>soğuma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olur.</a:t>
            </a:r>
            <a:endParaRPr sz="2400">
              <a:latin typeface="Times New Roman"/>
              <a:cs typeface="Times New Roman"/>
            </a:endParaRPr>
          </a:p>
          <a:p>
            <a:pPr marL="300355" indent="-288290">
              <a:lnSpc>
                <a:spcPct val="100000"/>
              </a:lnSpc>
              <a:spcBef>
                <a:spcPts val="575"/>
              </a:spcBef>
              <a:buAutoNum type="alphaLcPeriod" startAt="2"/>
              <a:tabLst>
                <a:tab pos="300990" algn="l"/>
              </a:tabLst>
            </a:pPr>
            <a:r>
              <a:rPr sz="2400" b="1" dirty="0">
                <a:latin typeface="Times New Roman"/>
                <a:cs typeface="Times New Roman"/>
              </a:rPr>
              <a:t>Karışma ile </a:t>
            </a:r>
            <a:r>
              <a:rPr sz="2400" b="1" spc="-5" dirty="0">
                <a:latin typeface="Times New Roman"/>
                <a:cs typeface="Times New Roman"/>
              </a:rPr>
              <a:t>soğuma: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2 hava kütlesi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karışarak.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168" y="4224273"/>
            <a:ext cx="789305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  <a:tabLst>
                <a:tab pos="2974975" algn="l"/>
                <a:tab pos="6249035" algn="l"/>
              </a:tabLst>
            </a:pPr>
            <a:r>
              <a:rPr sz="2400" spc="-5" dirty="0">
                <a:latin typeface="Times New Roman"/>
                <a:cs typeface="Times New Roman"/>
              </a:rPr>
              <a:t>Sıcak	</a:t>
            </a:r>
            <a:r>
              <a:rPr sz="2400" dirty="0">
                <a:latin typeface="Times New Roman"/>
                <a:cs typeface="Times New Roman"/>
              </a:rPr>
              <a:t>karışım	</a:t>
            </a:r>
            <a:r>
              <a:rPr sz="2400" spc="-5" dirty="0">
                <a:latin typeface="Times New Roman"/>
                <a:cs typeface="Times New Roman"/>
              </a:rPr>
              <a:t>Soğuk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d. Adyabatik soğuma: </a:t>
            </a:r>
            <a:r>
              <a:rPr sz="2400" dirty="0">
                <a:latin typeface="Times New Roman"/>
                <a:cs typeface="Times New Roman"/>
              </a:rPr>
              <a:t>Çevresiyle ısı </a:t>
            </a:r>
            <a:r>
              <a:rPr sz="2400" spc="-5" dirty="0">
                <a:latin typeface="Times New Roman"/>
                <a:cs typeface="Times New Roman"/>
              </a:rPr>
              <a:t>değişimi olmadan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soğuma  </a:t>
            </a:r>
            <a:r>
              <a:rPr sz="2400" dirty="0">
                <a:latin typeface="Times New Roman"/>
                <a:cs typeface="Times New Roman"/>
              </a:rPr>
              <a:t>adyabatik olarak </a:t>
            </a:r>
            <a:r>
              <a:rPr sz="2400" spc="-15" dirty="0">
                <a:latin typeface="Times New Roman"/>
                <a:cs typeface="Times New Roman"/>
              </a:rPr>
              <a:t>nitelenir. </a:t>
            </a:r>
            <a:r>
              <a:rPr sz="2400" spc="-5" dirty="0">
                <a:latin typeface="Times New Roman"/>
                <a:cs typeface="Times New Roman"/>
              </a:rPr>
              <a:t>Yükselerek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soğuma.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965325" algn="l"/>
                <a:tab pos="3538220" algn="l"/>
                <a:tab pos="5194935" algn="l"/>
              </a:tabLst>
            </a:pPr>
            <a:r>
              <a:rPr sz="2400" spc="-5" dirty="0">
                <a:latin typeface="Times New Roman"/>
                <a:cs typeface="Times New Roman"/>
              </a:rPr>
              <a:t>Hava </a:t>
            </a:r>
            <a:r>
              <a:rPr sz="2400" dirty="0">
                <a:latin typeface="Times New Roman"/>
                <a:cs typeface="Times New Roman"/>
              </a:rPr>
              <a:t>ısınır	</a:t>
            </a:r>
            <a:r>
              <a:rPr sz="2400" spc="-5" dirty="0">
                <a:latin typeface="Times New Roman"/>
                <a:cs typeface="Times New Roman"/>
              </a:rPr>
              <a:t>genleşir	hafifler	</a:t>
            </a:r>
            <a:r>
              <a:rPr sz="2400" dirty="0">
                <a:latin typeface="Times New Roman"/>
                <a:cs typeface="Times New Roman"/>
              </a:rPr>
              <a:t>yükselir =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soğur.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495" y="4610100"/>
            <a:ext cx="1656714" cy="228600"/>
          </a:xfrm>
          <a:custGeom>
            <a:avLst/>
            <a:gdLst/>
            <a:ahLst/>
            <a:cxnLst/>
            <a:rect l="l" t="t" r="r" b="b"/>
            <a:pathLst>
              <a:path w="1656714" h="228600">
                <a:moveTo>
                  <a:pt x="1427988" y="0"/>
                </a:moveTo>
                <a:lnTo>
                  <a:pt x="1427988" y="228600"/>
                </a:lnTo>
                <a:lnTo>
                  <a:pt x="1580388" y="152400"/>
                </a:lnTo>
                <a:lnTo>
                  <a:pt x="1466088" y="152400"/>
                </a:lnTo>
                <a:lnTo>
                  <a:pt x="1466088" y="76200"/>
                </a:lnTo>
                <a:lnTo>
                  <a:pt x="1580388" y="76200"/>
                </a:lnTo>
                <a:lnTo>
                  <a:pt x="1427988" y="0"/>
                </a:lnTo>
                <a:close/>
              </a:path>
              <a:path w="1656714" h="228600">
                <a:moveTo>
                  <a:pt x="1427988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1427988" y="152400"/>
                </a:lnTo>
                <a:lnTo>
                  <a:pt x="1427988" y="76200"/>
                </a:lnTo>
                <a:close/>
              </a:path>
              <a:path w="1656714" h="228600">
                <a:moveTo>
                  <a:pt x="1580388" y="76200"/>
                </a:moveTo>
                <a:lnTo>
                  <a:pt x="1466088" y="76200"/>
                </a:lnTo>
                <a:lnTo>
                  <a:pt x="1466088" y="152400"/>
                </a:lnTo>
                <a:lnTo>
                  <a:pt x="1580388" y="152400"/>
                </a:lnTo>
                <a:lnTo>
                  <a:pt x="1656588" y="114300"/>
                </a:lnTo>
                <a:lnTo>
                  <a:pt x="1580388" y="762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5771" y="4610100"/>
            <a:ext cx="1943100" cy="228600"/>
          </a:xfrm>
          <a:custGeom>
            <a:avLst/>
            <a:gdLst/>
            <a:ahLst/>
            <a:cxnLst/>
            <a:rect l="l" t="t" r="r" b="b"/>
            <a:pathLst>
              <a:path w="194310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1943100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1943100" h="228600">
                <a:moveTo>
                  <a:pt x="1943100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1943100" y="152400"/>
                </a:lnTo>
                <a:lnTo>
                  <a:pt x="1943100" y="762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4895" y="6079235"/>
            <a:ext cx="434340" cy="173990"/>
          </a:xfrm>
          <a:custGeom>
            <a:avLst/>
            <a:gdLst/>
            <a:ahLst/>
            <a:cxnLst/>
            <a:rect l="l" t="t" r="r" b="b"/>
            <a:pathLst>
              <a:path w="434339" h="173989">
                <a:moveTo>
                  <a:pt x="260604" y="0"/>
                </a:moveTo>
                <a:lnTo>
                  <a:pt x="260604" y="173735"/>
                </a:lnTo>
                <a:lnTo>
                  <a:pt x="376428" y="115823"/>
                </a:lnTo>
                <a:lnTo>
                  <a:pt x="289560" y="115823"/>
                </a:lnTo>
                <a:lnTo>
                  <a:pt x="289560" y="57911"/>
                </a:lnTo>
                <a:lnTo>
                  <a:pt x="376428" y="57911"/>
                </a:lnTo>
                <a:lnTo>
                  <a:pt x="260604" y="0"/>
                </a:lnTo>
                <a:close/>
              </a:path>
              <a:path w="434339" h="173989">
                <a:moveTo>
                  <a:pt x="260604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260604" y="115823"/>
                </a:lnTo>
                <a:lnTo>
                  <a:pt x="260604" y="57911"/>
                </a:lnTo>
                <a:close/>
              </a:path>
              <a:path w="434339" h="173989">
                <a:moveTo>
                  <a:pt x="376428" y="57911"/>
                </a:moveTo>
                <a:lnTo>
                  <a:pt x="289560" y="57911"/>
                </a:lnTo>
                <a:lnTo>
                  <a:pt x="289560" y="115823"/>
                </a:lnTo>
                <a:lnTo>
                  <a:pt x="376428" y="115823"/>
                </a:lnTo>
                <a:lnTo>
                  <a:pt x="434340" y="86867"/>
                </a:lnTo>
                <a:lnTo>
                  <a:pt x="376428" y="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3008" y="6079235"/>
            <a:ext cx="433070" cy="173990"/>
          </a:xfrm>
          <a:custGeom>
            <a:avLst/>
            <a:gdLst/>
            <a:ahLst/>
            <a:cxnLst/>
            <a:rect l="l" t="t" r="r" b="b"/>
            <a:pathLst>
              <a:path w="433070" h="173989">
                <a:moveTo>
                  <a:pt x="259079" y="0"/>
                </a:moveTo>
                <a:lnTo>
                  <a:pt x="259079" y="173735"/>
                </a:lnTo>
                <a:lnTo>
                  <a:pt x="374903" y="115823"/>
                </a:lnTo>
                <a:lnTo>
                  <a:pt x="288036" y="115823"/>
                </a:lnTo>
                <a:lnTo>
                  <a:pt x="288036" y="57911"/>
                </a:lnTo>
                <a:lnTo>
                  <a:pt x="374903" y="57911"/>
                </a:lnTo>
                <a:lnTo>
                  <a:pt x="259079" y="0"/>
                </a:lnTo>
                <a:close/>
              </a:path>
              <a:path w="433070" h="173989">
                <a:moveTo>
                  <a:pt x="259079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259079" y="115823"/>
                </a:lnTo>
                <a:lnTo>
                  <a:pt x="259079" y="57911"/>
                </a:lnTo>
                <a:close/>
              </a:path>
              <a:path w="433070" h="173989">
                <a:moveTo>
                  <a:pt x="374903" y="57911"/>
                </a:moveTo>
                <a:lnTo>
                  <a:pt x="288036" y="57911"/>
                </a:lnTo>
                <a:lnTo>
                  <a:pt x="288036" y="115823"/>
                </a:lnTo>
                <a:lnTo>
                  <a:pt x="374903" y="115823"/>
                </a:lnTo>
                <a:lnTo>
                  <a:pt x="432815" y="86867"/>
                </a:lnTo>
                <a:lnTo>
                  <a:pt x="374903" y="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6444" y="6079235"/>
            <a:ext cx="434340" cy="173990"/>
          </a:xfrm>
          <a:custGeom>
            <a:avLst/>
            <a:gdLst/>
            <a:ahLst/>
            <a:cxnLst/>
            <a:rect l="l" t="t" r="r" b="b"/>
            <a:pathLst>
              <a:path w="434339" h="173989">
                <a:moveTo>
                  <a:pt x="260603" y="0"/>
                </a:moveTo>
                <a:lnTo>
                  <a:pt x="260603" y="173735"/>
                </a:lnTo>
                <a:lnTo>
                  <a:pt x="376427" y="115823"/>
                </a:lnTo>
                <a:lnTo>
                  <a:pt x="289559" y="115823"/>
                </a:lnTo>
                <a:lnTo>
                  <a:pt x="289559" y="57911"/>
                </a:lnTo>
                <a:lnTo>
                  <a:pt x="376427" y="57911"/>
                </a:lnTo>
                <a:lnTo>
                  <a:pt x="260603" y="0"/>
                </a:lnTo>
                <a:close/>
              </a:path>
              <a:path w="434339" h="173989">
                <a:moveTo>
                  <a:pt x="260603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260603" y="115823"/>
                </a:lnTo>
                <a:lnTo>
                  <a:pt x="260603" y="57911"/>
                </a:lnTo>
                <a:close/>
              </a:path>
              <a:path w="434339" h="173989">
                <a:moveTo>
                  <a:pt x="376427" y="57911"/>
                </a:moveTo>
                <a:lnTo>
                  <a:pt x="289559" y="57911"/>
                </a:lnTo>
                <a:lnTo>
                  <a:pt x="289559" y="115823"/>
                </a:lnTo>
                <a:lnTo>
                  <a:pt x="376427" y="115823"/>
                </a:lnTo>
                <a:lnTo>
                  <a:pt x="434339" y="86867"/>
                </a:lnTo>
                <a:lnTo>
                  <a:pt x="376427" y="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4895" y="3153155"/>
            <a:ext cx="5049011" cy="3704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190" y="73533"/>
            <a:ext cx="8393430" cy="293497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54635" algn="just">
              <a:lnSpc>
                <a:spcPct val="100000"/>
              </a:lnSpc>
              <a:spcBef>
                <a:spcPts val="1185"/>
              </a:spcBef>
            </a:pPr>
            <a:r>
              <a:rPr sz="2400" b="1" dirty="0">
                <a:latin typeface="Times New Roman"/>
                <a:cs typeface="Times New Roman"/>
              </a:rPr>
              <a:t>4. </a:t>
            </a:r>
            <a:r>
              <a:rPr sz="2400" b="1" spc="-5" dirty="0">
                <a:latin typeface="Times New Roman"/>
                <a:cs typeface="Times New Roman"/>
              </a:rPr>
              <a:t>Elektronik </a:t>
            </a:r>
            <a:r>
              <a:rPr sz="2400" b="1" spc="-55" dirty="0">
                <a:latin typeface="Times New Roman"/>
                <a:cs typeface="Times New Roman"/>
              </a:rPr>
              <a:t>Yağış </a:t>
            </a:r>
            <a:r>
              <a:rPr sz="2400" b="1" dirty="0">
                <a:latin typeface="Times New Roman"/>
                <a:cs typeface="Times New Roman"/>
              </a:rPr>
              <a:t>Ölçer </a:t>
            </a:r>
            <a:r>
              <a:rPr sz="2400" b="1" spc="-5" dirty="0">
                <a:latin typeface="Times New Roman"/>
                <a:cs typeface="Times New Roman"/>
              </a:rPr>
              <a:t>(Elektronik</a:t>
            </a:r>
            <a:r>
              <a:rPr sz="2400" b="1" spc="-1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Plüvioygraf)</a:t>
            </a:r>
            <a:endParaRPr sz="2400">
              <a:latin typeface="Times New Roman"/>
              <a:cs typeface="Times New Roman"/>
            </a:endParaRPr>
          </a:p>
          <a:p>
            <a:pPr marL="38100" marR="32384" algn="just">
              <a:lnSpc>
                <a:spcPct val="100000"/>
              </a:lnSpc>
              <a:spcBef>
                <a:spcPts val="1085"/>
              </a:spcBef>
            </a:pPr>
            <a:r>
              <a:rPr sz="2400" spc="-50" dirty="0">
                <a:latin typeface="Times New Roman"/>
                <a:cs typeface="Times New Roman"/>
              </a:rPr>
              <a:t>Yağış </a:t>
            </a:r>
            <a:r>
              <a:rPr sz="2400" spc="-5" dirty="0">
                <a:latin typeface="Times New Roman"/>
                <a:cs typeface="Times New Roman"/>
              </a:rPr>
              <a:t>rejimi bilinmeyen havzalarda Elektronik </a:t>
            </a:r>
            <a:r>
              <a:rPr sz="2400" dirty="0">
                <a:latin typeface="Times New Roman"/>
                <a:cs typeface="Times New Roman"/>
              </a:rPr>
              <a:t>Plüviyograf’larla 1  </a:t>
            </a: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’ye </a:t>
            </a:r>
            <a:r>
              <a:rPr sz="2400" dirty="0">
                <a:latin typeface="Times New Roman"/>
                <a:cs typeface="Times New Roman"/>
              </a:rPr>
              <a:t>düşen yağış elektronik olarak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ölçülmektedir.</a:t>
            </a:r>
            <a:endParaRPr sz="24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Elektronik Plüviyograf, limitsiz </a:t>
            </a:r>
            <a:r>
              <a:rPr sz="2400" dirty="0">
                <a:latin typeface="Times New Roman"/>
                <a:cs typeface="Times New Roman"/>
              </a:rPr>
              <a:t>yağış </a:t>
            </a:r>
            <a:r>
              <a:rPr sz="2400" spc="-5" dirty="0">
                <a:latin typeface="Times New Roman"/>
                <a:cs typeface="Times New Roman"/>
              </a:rPr>
              <a:t>kapasiteli, yağış toplama  ünitesi, yağış hareketlerini bilgisayar komutları </a:t>
            </a:r>
            <a:r>
              <a:rPr sz="2400" dirty="0">
                <a:latin typeface="Times New Roman"/>
                <a:cs typeface="Times New Roman"/>
              </a:rPr>
              <a:t>haline </a:t>
            </a:r>
            <a:r>
              <a:rPr sz="2400" spc="-5" dirty="0">
                <a:latin typeface="Times New Roman"/>
                <a:cs typeface="Times New Roman"/>
              </a:rPr>
              <a:t>dönüştüren  otomatik kefe sistemi, </a:t>
            </a:r>
            <a:r>
              <a:rPr sz="2400" spc="-10" dirty="0">
                <a:latin typeface="Times New Roman"/>
                <a:cs typeface="Times New Roman"/>
              </a:rPr>
              <a:t>datalogger, </a:t>
            </a:r>
            <a:r>
              <a:rPr sz="2400" spc="-5" dirty="0">
                <a:latin typeface="Times New Roman"/>
                <a:cs typeface="Times New Roman"/>
              </a:rPr>
              <a:t>hafıza, elektronik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mekanik  bölümlerden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oluşmaktadır.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260604"/>
            <a:ext cx="5430520" cy="5758180"/>
            <a:chOff x="179831" y="260604"/>
            <a:chExt cx="5430520" cy="5758180"/>
          </a:xfrm>
        </p:grpSpPr>
        <p:sp>
          <p:nvSpPr>
            <p:cNvPr id="3" name="object 3"/>
            <p:cNvSpPr/>
            <p:nvPr/>
          </p:nvSpPr>
          <p:spPr>
            <a:xfrm>
              <a:off x="2987039" y="260604"/>
              <a:ext cx="2622804" cy="57576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9831" y="260604"/>
              <a:ext cx="2766060" cy="5754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772911" y="115823"/>
            <a:ext cx="2356485" cy="6408420"/>
            <a:chOff x="5772911" y="115823"/>
            <a:chExt cx="2356485" cy="6408420"/>
          </a:xfrm>
        </p:grpSpPr>
        <p:sp>
          <p:nvSpPr>
            <p:cNvPr id="6" name="object 6"/>
            <p:cNvSpPr/>
            <p:nvPr/>
          </p:nvSpPr>
          <p:spPr>
            <a:xfrm>
              <a:off x="5772911" y="115823"/>
              <a:ext cx="2356104" cy="3601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5771" y="3717035"/>
              <a:ext cx="1799844" cy="28072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72946" y="6091224"/>
            <a:ext cx="3025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Elektronik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Plüviyograf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692" y="373951"/>
            <a:ext cx="8506460" cy="49288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80"/>
              </a:spcBef>
            </a:pPr>
            <a:r>
              <a:rPr sz="2400" b="1" spc="-5" dirty="0">
                <a:latin typeface="Times New Roman"/>
                <a:cs typeface="Times New Roman"/>
              </a:rPr>
              <a:t>Elektronik </a:t>
            </a:r>
            <a:r>
              <a:rPr sz="2400" b="1" dirty="0">
                <a:latin typeface="Times New Roman"/>
                <a:cs typeface="Times New Roman"/>
              </a:rPr>
              <a:t>Plüvioygrafın </a:t>
            </a:r>
            <a:r>
              <a:rPr sz="2400" b="1" spc="-5" dirty="0">
                <a:latin typeface="Times New Roman"/>
                <a:cs typeface="Times New Roman"/>
              </a:rPr>
              <a:t>Çalışma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Prensibi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spc="-50" dirty="0">
                <a:latin typeface="Times New Roman"/>
                <a:cs typeface="Times New Roman"/>
              </a:rPr>
              <a:t>Yağış </a:t>
            </a:r>
            <a:r>
              <a:rPr sz="2400" spc="-5" dirty="0">
                <a:latin typeface="Times New Roman"/>
                <a:cs typeface="Times New Roman"/>
              </a:rPr>
              <a:t>toplama </a:t>
            </a:r>
            <a:r>
              <a:rPr sz="2400" dirty="0">
                <a:latin typeface="Times New Roman"/>
                <a:cs typeface="Times New Roman"/>
              </a:rPr>
              <a:t>hunisinin </a:t>
            </a:r>
            <a:r>
              <a:rPr sz="2400" spc="-5" dirty="0">
                <a:latin typeface="Times New Roman"/>
                <a:cs typeface="Times New Roman"/>
              </a:rPr>
              <a:t>yağış </a:t>
            </a:r>
            <a:r>
              <a:rPr sz="2400" dirty="0">
                <a:latin typeface="Times New Roman"/>
                <a:cs typeface="Times New Roman"/>
              </a:rPr>
              <a:t>çıkış </a:t>
            </a:r>
            <a:r>
              <a:rPr sz="2400" spc="-5" dirty="0">
                <a:latin typeface="Times New Roman"/>
                <a:cs typeface="Times New Roman"/>
              </a:rPr>
              <a:t>noktasının altına montajı  yapılmış hareketli kefe içine, yağış toplama hunisinden gelen </a:t>
            </a:r>
            <a:r>
              <a:rPr sz="2400" dirty="0">
                <a:latin typeface="Times New Roman"/>
                <a:cs typeface="Times New Roman"/>
              </a:rPr>
              <a:t>yağış  tam </a:t>
            </a:r>
            <a:r>
              <a:rPr sz="2400" spc="-5" dirty="0">
                <a:latin typeface="Times New Roman"/>
                <a:cs typeface="Times New Roman"/>
              </a:rPr>
              <a:t>0,1 mm </a:t>
            </a:r>
            <a:r>
              <a:rPr sz="2400" dirty="0">
                <a:latin typeface="Times New Roman"/>
                <a:cs typeface="Times New Roman"/>
              </a:rPr>
              <a:t>dolduğunda </a:t>
            </a:r>
            <a:r>
              <a:rPr sz="2400" spc="-5" dirty="0">
                <a:latin typeface="Times New Roman"/>
                <a:cs typeface="Times New Roman"/>
              </a:rPr>
              <a:t>kefe sağa hareket </a:t>
            </a:r>
            <a:r>
              <a:rPr sz="2400" dirty="0">
                <a:latin typeface="Times New Roman"/>
                <a:cs typeface="Times New Roman"/>
              </a:rPr>
              <a:t>eder </a:t>
            </a:r>
            <a:r>
              <a:rPr sz="2400" spc="-5" dirty="0">
                <a:latin typeface="Times New Roman"/>
                <a:cs typeface="Times New Roman"/>
              </a:rPr>
              <a:t>ve diğer boş kefeye  </a:t>
            </a:r>
            <a:r>
              <a:rPr sz="2400" dirty="0">
                <a:latin typeface="Times New Roman"/>
                <a:cs typeface="Times New Roman"/>
              </a:rPr>
              <a:t>yağış </a:t>
            </a:r>
            <a:r>
              <a:rPr sz="2400" spc="-5" dirty="0">
                <a:latin typeface="Times New Roman"/>
                <a:cs typeface="Times New Roman"/>
              </a:rPr>
              <a:t>dolmaya </a:t>
            </a:r>
            <a:r>
              <a:rPr sz="2400" spc="-25" dirty="0">
                <a:latin typeface="Times New Roman"/>
                <a:cs typeface="Times New Roman"/>
              </a:rPr>
              <a:t>başlar. </a:t>
            </a:r>
            <a:r>
              <a:rPr sz="2400" spc="-5" dirty="0">
                <a:latin typeface="Times New Roman"/>
                <a:cs typeface="Times New Roman"/>
              </a:rPr>
              <a:t>Kefenin </a:t>
            </a:r>
            <a:r>
              <a:rPr sz="2400" dirty="0">
                <a:latin typeface="Times New Roman"/>
                <a:cs typeface="Times New Roman"/>
              </a:rPr>
              <a:t>her </a:t>
            </a:r>
            <a:r>
              <a:rPr sz="2400" spc="-5" dirty="0">
                <a:latin typeface="Times New Roman"/>
                <a:cs typeface="Times New Roman"/>
              </a:rPr>
              <a:t>sağa-sola devrilmesinde, </a:t>
            </a:r>
            <a:r>
              <a:rPr sz="2400" dirty="0">
                <a:latin typeface="Times New Roman"/>
                <a:cs typeface="Times New Roman"/>
              </a:rPr>
              <a:t>kefe  </a:t>
            </a:r>
            <a:r>
              <a:rPr sz="2400" spc="-5" dirty="0">
                <a:latin typeface="Times New Roman"/>
                <a:cs typeface="Times New Roman"/>
              </a:rPr>
              <a:t>üstündeki mıknatısın </a:t>
            </a:r>
            <a:r>
              <a:rPr sz="2400" dirty="0">
                <a:latin typeface="Times New Roman"/>
                <a:cs typeface="Times New Roman"/>
              </a:rPr>
              <a:t>“reed </a:t>
            </a:r>
            <a:r>
              <a:rPr sz="2400" spc="-5" dirty="0">
                <a:latin typeface="Times New Roman"/>
                <a:cs typeface="Times New Roman"/>
              </a:rPr>
              <a:t>contact” altından geçmesi sırasında  manyetik anahtar kapanır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5" dirty="0">
                <a:latin typeface="Times New Roman"/>
                <a:cs typeface="Times New Roman"/>
              </a:rPr>
              <a:t>datalogger’a </a:t>
            </a:r>
            <a:r>
              <a:rPr sz="2400" spc="-5" dirty="0">
                <a:latin typeface="Times New Roman"/>
                <a:cs typeface="Times New Roman"/>
              </a:rPr>
              <a:t>bir </a:t>
            </a:r>
            <a:r>
              <a:rPr sz="2400" dirty="0">
                <a:latin typeface="Times New Roman"/>
                <a:cs typeface="Times New Roman"/>
              </a:rPr>
              <a:t>sinyal </a:t>
            </a:r>
            <a:r>
              <a:rPr sz="2400" spc="-15" dirty="0">
                <a:latin typeface="Times New Roman"/>
                <a:cs typeface="Times New Roman"/>
              </a:rPr>
              <a:t>gönderilir. </a:t>
            </a:r>
            <a:r>
              <a:rPr sz="2400" spc="-50" dirty="0">
                <a:latin typeface="Times New Roman"/>
                <a:cs typeface="Times New Roman"/>
              </a:rPr>
              <a:t>Yağış  </a:t>
            </a:r>
            <a:r>
              <a:rPr sz="2400" dirty="0">
                <a:latin typeface="Times New Roman"/>
                <a:cs typeface="Times New Roman"/>
              </a:rPr>
              <a:t>devam </a:t>
            </a:r>
            <a:r>
              <a:rPr sz="2400" spc="-5" dirty="0">
                <a:latin typeface="Times New Roman"/>
                <a:cs typeface="Times New Roman"/>
              </a:rPr>
              <a:t>ettikçe kefenin hareketlerine bağlı </a:t>
            </a:r>
            <a:r>
              <a:rPr sz="2400" dirty="0">
                <a:latin typeface="Times New Roman"/>
                <a:cs typeface="Times New Roman"/>
              </a:rPr>
              <a:t>olarak </a:t>
            </a:r>
            <a:r>
              <a:rPr sz="2400" spc="5" dirty="0">
                <a:latin typeface="Times New Roman"/>
                <a:cs typeface="Times New Roman"/>
              </a:rPr>
              <a:t>datalogger’a </a:t>
            </a:r>
            <a:r>
              <a:rPr sz="2400" spc="-5" dirty="0">
                <a:latin typeface="Times New Roman"/>
                <a:cs typeface="Times New Roman"/>
              </a:rPr>
              <a:t>sinyal  gönderme </a:t>
            </a:r>
            <a:r>
              <a:rPr sz="2400" spc="-15" dirty="0">
                <a:latin typeface="Times New Roman"/>
                <a:cs typeface="Times New Roman"/>
              </a:rPr>
              <a:t>tekrarlanır. </a:t>
            </a:r>
            <a:r>
              <a:rPr sz="2400" spc="-5" dirty="0">
                <a:latin typeface="Times New Roman"/>
                <a:cs typeface="Times New Roman"/>
              </a:rPr>
              <a:t>Hafızada toplanan yağış bilgileri istenildiği  zaman </a:t>
            </a:r>
            <a:r>
              <a:rPr sz="2400" spc="5" dirty="0">
                <a:latin typeface="Times New Roman"/>
                <a:cs typeface="Times New Roman"/>
              </a:rPr>
              <a:t>Plüviograf’ın </a:t>
            </a:r>
            <a:r>
              <a:rPr sz="2400" dirty="0">
                <a:latin typeface="Times New Roman"/>
                <a:cs typeface="Times New Roman"/>
              </a:rPr>
              <a:t>data logger </a:t>
            </a:r>
            <a:r>
              <a:rPr sz="2400" spc="-5" dirty="0">
                <a:latin typeface="Times New Roman"/>
                <a:cs typeface="Times New Roman"/>
              </a:rPr>
              <a:t>RS-232 çıkışından </a:t>
            </a:r>
            <a:r>
              <a:rPr sz="2400" spc="-25" dirty="0">
                <a:latin typeface="Times New Roman"/>
                <a:cs typeface="Times New Roman"/>
              </a:rPr>
              <a:t>Lap-Top  </a:t>
            </a:r>
            <a:r>
              <a:rPr sz="2400" spc="-15" dirty="0">
                <a:latin typeface="Times New Roman"/>
                <a:cs typeface="Times New Roman"/>
              </a:rPr>
              <a:t>bilgisayar, </a:t>
            </a:r>
            <a:r>
              <a:rPr sz="2400" dirty="0">
                <a:latin typeface="Times New Roman"/>
                <a:cs typeface="Times New Roman"/>
              </a:rPr>
              <a:t>Desktop, </a:t>
            </a:r>
            <a:r>
              <a:rPr sz="2400" spc="-5" dirty="0">
                <a:latin typeface="Times New Roman"/>
                <a:cs typeface="Times New Roman"/>
              </a:rPr>
              <a:t>Hafıza </a:t>
            </a:r>
            <a:r>
              <a:rPr sz="2400" spc="-10" dirty="0">
                <a:latin typeface="Times New Roman"/>
                <a:cs typeface="Times New Roman"/>
              </a:rPr>
              <a:t>kartı ve </a:t>
            </a:r>
            <a:r>
              <a:rPr sz="2400" spc="-5" dirty="0">
                <a:latin typeface="Times New Roman"/>
                <a:cs typeface="Times New Roman"/>
              </a:rPr>
              <a:t>GSM </a:t>
            </a:r>
            <a:r>
              <a:rPr sz="2400" dirty="0">
                <a:latin typeface="Times New Roman"/>
                <a:cs typeface="Times New Roman"/>
              </a:rPr>
              <a:t>Data Modem </a:t>
            </a:r>
            <a:r>
              <a:rPr sz="2400" spc="-5" dirty="0">
                <a:latin typeface="Times New Roman"/>
                <a:cs typeface="Times New Roman"/>
              </a:rPr>
              <a:t>aracılığı </a:t>
            </a:r>
            <a:r>
              <a:rPr sz="2400" dirty="0">
                <a:latin typeface="Times New Roman"/>
                <a:cs typeface="Times New Roman"/>
              </a:rPr>
              <a:t>ile  </a:t>
            </a:r>
            <a:r>
              <a:rPr sz="2400" spc="-5" dirty="0">
                <a:latin typeface="Times New Roman"/>
                <a:cs typeface="Times New Roman"/>
              </a:rPr>
              <a:t>PC’ye transfer </a:t>
            </a:r>
            <a:r>
              <a:rPr sz="2400" spc="-35" dirty="0">
                <a:latin typeface="Times New Roman"/>
                <a:cs typeface="Times New Roman"/>
              </a:rPr>
              <a:t>edilir.Yağış </a:t>
            </a:r>
            <a:r>
              <a:rPr sz="2400" spc="-5" dirty="0">
                <a:latin typeface="Times New Roman"/>
                <a:cs typeface="Times New Roman"/>
              </a:rPr>
              <a:t>dataları </a:t>
            </a:r>
            <a:r>
              <a:rPr sz="2400" spc="-20" dirty="0">
                <a:latin typeface="Times New Roman"/>
                <a:cs typeface="Times New Roman"/>
              </a:rPr>
              <a:t>Windows </a:t>
            </a:r>
            <a:r>
              <a:rPr sz="2400" spc="-5" dirty="0">
                <a:latin typeface="Times New Roman"/>
                <a:cs typeface="Times New Roman"/>
              </a:rPr>
              <a:t>ve excel ortamında  </a:t>
            </a:r>
            <a:r>
              <a:rPr sz="2400" dirty="0">
                <a:latin typeface="Times New Roman"/>
                <a:cs typeface="Times New Roman"/>
              </a:rPr>
              <a:t>tablolar ve grafik halinde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değerlendirilir.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260604"/>
            <a:ext cx="7129272" cy="6335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427482"/>
            <a:ext cx="5706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Elektronik </a:t>
            </a:r>
            <a:r>
              <a:rPr sz="2400" dirty="0"/>
              <a:t>Plüvioygrafın </a:t>
            </a:r>
            <a:r>
              <a:rPr sz="2400" spc="-40" dirty="0"/>
              <a:t>Teknik</a:t>
            </a:r>
            <a:r>
              <a:rPr sz="2400" spc="-120" dirty="0"/>
              <a:t> </a:t>
            </a:r>
            <a:r>
              <a:rPr sz="2400" dirty="0"/>
              <a:t>Özellikleri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30387" y="1336738"/>
          <a:ext cx="5199380" cy="5069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9705"/>
                <a:gridCol w="241300"/>
                <a:gridCol w="3493770"/>
              </a:tblGrid>
              <a:tr h="603376">
                <a:tc>
                  <a:txBody>
                    <a:bodyPr/>
                    <a:lstStyle/>
                    <a:p>
                      <a:pPr marL="91440" marR="492125">
                        <a:lnSpc>
                          <a:spcPct val="79300"/>
                        </a:lnSpc>
                        <a:spcBef>
                          <a:spcPts val="36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Yağış 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Toplama 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Alanı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200</a:t>
                      </a:r>
                      <a:r>
                        <a:rPr sz="14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10" dirty="0">
                          <a:latin typeface="Verdana"/>
                          <a:cs typeface="Verdana"/>
                        </a:rPr>
                        <a:t>cm</a:t>
                      </a:r>
                      <a:r>
                        <a:rPr sz="1350" b="1" spc="15" baseline="24691" dirty="0">
                          <a:latin typeface="Verdana"/>
                          <a:cs typeface="Verdana"/>
                        </a:rPr>
                        <a:t>2</a:t>
                      </a:r>
                      <a:endParaRPr sz="1350" baseline="24691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marL="91440" marR="508634">
                        <a:lnSpc>
                          <a:spcPct val="793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Kefe  (Tip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400" b="1" spc="-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ng  Bucket)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Plastik</a:t>
                      </a:r>
                      <a:r>
                        <a:rPr sz="14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materyalden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0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Çözünürlük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0"/>
                        </a:spcBef>
                        <a:tabLst>
                          <a:tab pos="1047115" algn="l"/>
                        </a:tabLst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4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sinyal	0,1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mm yağış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marL="91440">
                        <a:lnSpc>
                          <a:spcPts val="1500"/>
                        </a:lnSpc>
                        <a:spcBef>
                          <a:spcPts val="21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Kefe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ts val="1500"/>
                        </a:lnSpc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Kapasitesi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500"/>
                        </a:lnSpc>
                        <a:spcBef>
                          <a:spcPts val="21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0,1 mm veya 0,2</a:t>
                      </a:r>
                      <a:r>
                        <a:rPr sz="14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mm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ts val="1500"/>
                        </a:lnSpc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ayarlanabilir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Mekanizma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Manyetik reed</a:t>
                      </a:r>
                      <a:r>
                        <a:rPr sz="14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switch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Çıkış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Potansiyel free</a:t>
                      </a:r>
                      <a:r>
                        <a:rPr sz="14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contact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Materyal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Alüminyum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 marL="91440" marR="144780">
                        <a:lnSpc>
                          <a:spcPct val="78600"/>
                        </a:lnSpc>
                        <a:spcBef>
                          <a:spcPts val="57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Max.</a:t>
                      </a:r>
                      <a:r>
                        <a:rPr sz="1400" b="1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Switch  Kapasitesi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0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150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V,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0,25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A,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4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Watts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Boyutları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17830">
                        <a:lnSpc>
                          <a:spcPct val="78600"/>
                        </a:lnSpc>
                        <a:spcBef>
                          <a:spcPts val="57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Yükseklik: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355 mm, Çapı:</a:t>
                      </a:r>
                      <a:r>
                        <a:rPr sz="1400" b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205  mm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730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Ağırlık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3,7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kg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23571"/>
            <a:ext cx="297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Rain Data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Logger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962" y="469900"/>
          <a:ext cx="8249284" cy="6290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3750"/>
                <a:gridCol w="6165850"/>
              </a:tblGrid>
              <a:tr h="969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94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logger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94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Özellikleri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0655">
                        <a:lnSpc>
                          <a:spcPct val="8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Datalogger su sızdırmaz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contalı, compact ve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dokunmatik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tuşludur.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Bu tuşlarla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setup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tarihi, toplam yağış,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kayıt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zamanı,  kefe sayacı, batarya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ömrü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gibi bilgileri LCD displayden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gösterir.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LCD display 12 saniye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sonra otomatik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kapanır.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91440">
                        <a:lnSpc>
                          <a:spcPts val="203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Prensip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Microprocessor kontrollü MICHROCHIP PIC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16 C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xx.xx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10895">
                <a:tc>
                  <a:txBody>
                    <a:bodyPr/>
                    <a:lstStyle/>
                    <a:p>
                      <a:pPr marL="91440">
                        <a:lnSpc>
                          <a:spcPts val="203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Memory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32 KByte,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C-MOS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Hafıza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Kapasitesi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82675">
                        <a:lnSpc>
                          <a:spcPct val="80000"/>
                        </a:lnSpc>
                        <a:spcBef>
                          <a:spcPts val="305"/>
                        </a:spcBef>
                        <a:tabLst>
                          <a:tab pos="2970530" algn="l"/>
                          <a:tab pos="323596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32 KByte.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Kefe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kayıt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kapasitesi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64 impulses / 1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dak.  0,2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kefe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ayarı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= 64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x 0,2	13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yağış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 1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dak.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515"/>
                        </a:lnSpc>
                        <a:tabLst>
                          <a:tab pos="3364229" algn="l"/>
                          <a:tab pos="514858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0,2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Max.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yağış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32763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13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426000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impulses	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35500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73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yağış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945"/>
                        </a:lnSpc>
                        <a:tabLst>
                          <a:tab pos="349821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0,1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mm Min.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yağış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= 32763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x 6.4	17500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yağış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91440">
                        <a:lnSpc>
                          <a:spcPts val="2035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Zaman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Formatı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24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saat,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yaklaşık hassasiyet ± 3 dak. / 1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yıl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749680">
                <a:tc>
                  <a:txBody>
                    <a:bodyPr/>
                    <a:lstStyle/>
                    <a:p>
                      <a:pPr marL="91440">
                        <a:lnSpc>
                          <a:spcPts val="1945"/>
                        </a:lnSpc>
                        <a:spcBef>
                          <a:spcPts val="73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İletişim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945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(Haberleşme)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36905">
                        <a:lnSpc>
                          <a:spcPct val="8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logger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RS-232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çıkışından bilgi alış-verişi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Lap-Top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bilgisayar, Desktop, Hafıza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kartı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veya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GSM Data MODEM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aracılığı ile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yapılır.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91440" marR="508000">
                        <a:lnSpc>
                          <a:spcPct val="8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Setup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35305">
                        <a:lnSpc>
                          <a:spcPct val="8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Plüviograf Setup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tarihi,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setup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zamanı, bölge, havza, istasyon  nosu, ölçüm birimi (0,1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veya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0,2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mm)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10895">
                <a:tc>
                  <a:txBody>
                    <a:bodyPr/>
                    <a:lstStyle/>
                    <a:p>
                      <a:pPr marL="91440">
                        <a:lnSpc>
                          <a:spcPts val="203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üç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Kaynağı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Adet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AA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Size Lithium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Battery,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her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biri 3.6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20" dirty="0">
                          <a:latin typeface="Times New Roman"/>
                          <a:cs typeface="Times New Roman"/>
                        </a:rPr>
                        <a:t>V,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2.4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Ah.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91440">
                        <a:lnSpc>
                          <a:spcPts val="203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Batarya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Ömrü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yıl,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normal çalışma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modunda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523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Program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“PLV2002”,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Ver: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2.0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“Windows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Data Management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Software”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10883">
                <a:tc>
                  <a:txBody>
                    <a:bodyPr/>
                    <a:lstStyle/>
                    <a:p>
                      <a:pPr marL="91440">
                        <a:lnSpc>
                          <a:spcPts val="2039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Çalışma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Sıcaklığı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9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-30 °C ile +75 °C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arası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10883">
                <a:tc>
                  <a:txBody>
                    <a:bodyPr/>
                    <a:lstStyle/>
                    <a:p>
                      <a:pPr marL="91440">
                        <a:lnSpc>
                          <a:spcPts val="2039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Boyutları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9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145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x 75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mm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x 45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mm,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IP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310885">
                <a:tc>
                  <a:txBody>
                    <a:bodyPr/>
                    <a:lstStyle/>
                    <a:p>
                      <a:pPr marL="91440">
                        <a:lnSpc>
                          <a:spcPts val="2039"/>
                        </a:lnSpc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Ağırlık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39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Yaklaşık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315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gr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C0C0C0"/>
                      </a:solidFill>
                      <a:prstDash val="solid"/>
                    </a:lnT>
                    <a:lnB w="12700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74168"/>
            <a:ext cx="8535035" cy="17627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44500" algn="just">
              <a:lnSpc>
                <a:spcPct val="100000"/>
              </a:lnSpc>
              <a:spcBef>
                <a:spcPts val="1180"/>
              </a:spcBef>
            </a:pPr>
            <a:r>
              <a:rPr sz="2400" b="1" dirty="0">
                <a:latin typeface="Times New Roman"/>
                <a:cs typeface="Times New Roman"/>
              </a:rPr>
              <a:t>5.</a:t>
            </a:r>
            <a:r>
              <a:rPr sz="2400" b="1" spc="-5" dirty="0">
                <a:latin typeface="Times New Roman"/>
                <a:cs typeface="Times New Roman"/>
              </a:rPr>
              <a:t> Radar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Times New Roman"/>
                <a:cs typeface="Times New Roman"/>
              </a:rPr>
              <a:t>1-20 cm </a:t>
            </a:r>
            <a:r>
              <a:rPr sz="2400" spc="-5" dirty="0">
                <a:latin typeface="Times New Roman"/>
                <a:cs typeface="Times New Roman"/>
              </a:rPr>
              <a:t>dalga boylu mikro dalga </a:t>
            </a:r>
            <a:r>
              <a:rPr sz="2400" dirty="0">
                <a:latin typeface="Times New Roman"/>
                <a:cs typeface="Times New Roman"/>
              </a:rPr>
              <a:t>ışın </a:t>
            </a:r>
            <a:r>
              <a:rPr sz="2400" spc="-15" dirty="0">
                <a:latin typeface="Times New Roman"/>
                <a:cs typeface="Times New Roman"/>
              </a:rPr>
              <a:t>gönderilir. </a:t>
            </a:r>
            <a:r>
              <a:rPr sz="2400" spc="-20" dirty="0">
                <a:latin typeface="Times New Roman"/>
                <a:cs typeface="Times New Roman"/>
              </a:rPr>
              <a:t>Yansıtıcılardan  </a:t>
            </a:r>
            <a:r>
              <a:rPr sz="2400" dirty="0">
                <a:latin typeface="Times New Roman"/>
                <a:cs typeface="Times New Roman"/>
              </a:rPr>
              <a:t>gelen </a:t>
            </a:r>
            <a:r>
              <a:rPr sz="2400" spc="-5" dirty="0">
                <a:latin typeface="Times New Roman"/>
                <a:cs typeface="Times New Roman"/>
              </a:rPr>
              <a:t>ışınlara </a:t>
            </a:r>
            <a:r>
              <a:rPr sz="2400" dirty="0">
                <a:latin typeface="Times New Roman"/>
                <a:cs typeface="Times New Roman"/>
              </a:rPr>
              <a:t>göre </a:t>
            </a:r>
            <a:r>
              <a:rPr sz="2400" spc="-5" dirty="0">
                <a:latin typeface="Times New Roman"/>
                <a:cs typeface="Times New Roman"/>
              </a:rPr>
              <a:t>yağmurun </a:t>
            </a:r>
            <a:r>
              <a:rPr sz="2400" dirty="0">
                <a:latin typeface="Times New Roman"/>
                <a:cs typeface="Times New Roman"/>
              </a:rPr>
              <a:t>anlık </a:t>
            </a:r>
            <a:r>
              <a:rPr sz="2400" spc="-5" dirty="0">
                <a:latin typeface="Times New Roman"/>
                <a:cs typeface="Times New Roman"/>
              </a:rPr>
              <a:t>şiddeti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toplam miktarı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belirlenebilir.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196" y="213360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9136" y="1187196"/>
            <a:ext cx="218440" cy="553720"/>
            <a:chOff x="1469136" y="1187196"/>
            <a:chExt cx="218440" cy="553720"/>
          </a:xfrm>
        </p:grpSpPr>
        <p:sp>
          <p:nvSpPr>
            <p:cNvPr id="3" name="object 3"/>
            <p:cNvSpPr/>
            <p:nvPr/>
          </p:nvSpPr>
          <p:spPr>
            <a:xfrm>
              <a:off x="1469136" y="1187196"/>
              <a:ext cx="190500" cy="438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9136" y="1187196"/>
              <a:ext cx="170687" cy="3337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9136" y="1187196"/>
              <a:ext cx="179831" cy="199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9136" y="1187196"/>
              <a:ext cx="179831" cy="228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9136" y="1187196"/>
              <a:ext cx="208787" cy="371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9136" y="1187196"/>
              <a:ext cx="217931" cy="5532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9136" y="1187196"/>
              <a:ext cx="217931" cy="4008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19087" y="400113"/>
          <a:ext cx="8510905" cy="6161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/>
                <a:gridCol w="3460750"/>
                <a:gridCol w="812800"/>
                <a:gridCol w="992504"/>
                <a:gridCol w="2824479"/>
              </a:tblGrid>
              <a:tr h="871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Yağışın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Cinsi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dBZ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5420" marR="177800" indent="11112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Yağış 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Miktarı  mm/s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solidFill>
                      <a:srgbClr val="000000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161290" indent="-5651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Dolu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ile birlikte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Yoğun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Şiddetli  Gürültülü Sağanak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Yağış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55&gt;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&gt;100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6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Şiddetli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Gök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Gürültülü</a:t>
                      </a:r>
                      <a:r>
                        <a:rPr sz="16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Sağanak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Yağış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50-54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ile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Mutedil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veya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Şiddetli</a:t>
                      </a:r>
                      <a:r>
                        <a:rPr sz="16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Yağmur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veya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Karla Karışık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Yağmur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9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45-49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 ile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62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32143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Mutedil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Yağmur veya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Karla Karışık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Yağmur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7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40-44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13 ile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6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312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Hafif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Yağmur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Mutedil 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veya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Kuvvetli</a:t>
                      </a:r>
                      <a:r>
                        <a:rPr sz="1600" b="1" spc="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30-39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 ile 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79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Çok Hafif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Yağmur veya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Hafif</a:t>
                      </a:r>
                      <a:r>
                        <a:rPr sz="16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15-29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2639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0.1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ile  2.9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17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6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304165" indent="-5651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Çisenti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veya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açık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hava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hedefleri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(böcek,toz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vb.)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 ile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94715" y="1341119"/>
            <a:ext cx="288036" cy="659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715" y="2093976"/>
            <a:ext cx="288036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715" y="2781300"/>
            <a:ext cx="288036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4715" y="3500628"/>
            <a:ext cx="288036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715" y="4221479"/>
            <a:ext cx="288036" cy="576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4715" y="5013959"/>
            <a:ext cx="288036" cy="576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4715" y="5804915"/>
            <a:ext cx="288036" cy="5775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242315"/>
            <a:ext cx="8063483" cy="6048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105154"/>
            <a:ext cx="7921752" cy="6647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123" y="1012062"/>
            <a:ext cx="2677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Yoğunlaşma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90168" y="2432126"/>
            <a:ext cx="733170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6945" algn="l"/>
                <a:tab pos="3807460" algn="l"/>
                <a:tab pos="4578985" algn="l"/>
                <a:tab pos="5757545" algn="l"/>
              </a:tabLst>
            </a:pPr>
            <a:r>
              <a:rPr sz="2400" spc="-20" dirty="0">
                <a:latin typeface="Times New Roman"/>
                <a:cs typeface="Times New Roman"/>
              </a:rPr>
              <a:t>Yoğunlaşmanın	</a:t>
            </a:r>
            <a:r>
              <a:rPr sz="2400" spc="-10" dirty="0">
                <a:latin typeface="Times New Roman"/>
                <a:cs typeface="Times New Roman"/>
              </a:rPr>
              <a:t>olabilmesi	</a:t>
            </a:r>
            <a:r>
              <a:rPr sz="2400" dirty="0">
                <a:latin typeface="Times New Roman"/>
                <a:cs typeface="Times New Roman"/>
              </a:rPr>
              <a:t>için	havada	</a:t>
            </a:r>
            <a:r>
              <a:rPr sz="2400" b="1" spc="-5" dirty="0">
                <a:latin typeface="Times New Roman"/>
                <a:cs typeface="Times New Roman"/>
              </a:rPr>
              <a:t>yoğunlaşma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çekirdekleri</a:t>
            </a:r>
            <a:r>
              <a:rPr sz="2400" spc="-5" dirty="0">
                <a:latin typeface="Times New Roman"/>
                <a:cs typeface="Times New Roman"/>
              </a:rPr>
              <a:t>nin olması </a:t>
            </a:r>
            <a:r>
              <a:rPr sz="2400" spc="-20" dirty="0">
                <a:latin typeface="Times New Roman"/>
                <a:cs typeface="Times New Roman"/>
              </a:rPr>
              <a:t>gerekir. </a:t>
            </a:r>
            <a:r>
              <a:rPr sz="2400" spc="-5" dirty="0">
                <a:latin typeface="Times New Roman"/>
                <a:cs typeface="Times New Roman"/>
              </a:rPr>
              <a:t>Bunlar </a:t>
            </a:r>
            <a:r>
              <a:rPr sz="2400" dirty="0">
                <a:latin typeface="Times New Roman"/>
                <a:cs typeface="Times New Roman"/>
              </a:rPr>
              <a:t>suyu </a:t>
            </a:r>
            <a:r>
              <a:rPr sz="2400" spc="-5" dirty="0">
                <a:latin typeface="Times New Roman"/>
                <a:cs typeface="Times New Roman"/>
              </a:rPr>
              <a:t>üzerinde 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tutan</a:t>
            </a:r>
            <a:endParaRPr sz="24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  <a:tabLst>
                <a:tab pos="535305" algn="l"/>
                <a:tab pos="2073275" algn="l"/>
                <a:tab pos="3033395" algn="l"/>
                <a:tab pos="3843020" algn="l"/>
                <a:tab pos="5808980" algn="l"/>
              </a:tabLst>
            </a:pPr>
            <a:r>
              <a:rPr sz="2400" dirty="0">
                <a:latin typeface="Times New Roman"/>
                <a:cs typeface="Times New Roman"/>
              </a:rPr>
              <a:t>10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ik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ondan	küçük	ça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lı	p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rç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cık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ardı</a:t>
            </a:r>
            <a:r>
              <a:rPr sz="2400" spc="-12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26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oğunla</a:t>
            </a:r>
            <a:r>
              <a:rPr sz="2400" spc="-5" dirty="0">
                <a:latin typeface="Times New Roman"/>
                <a:cs typeface="Times New Roman"/>
              </a:rPr>
              <a:t>ş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  çekirdekleri </a:t>
            </a:r>
            <a:r>
              <a:rPr sz="2400" spc="-5" dirty="0">
                <a:latin typeface="Times New Roman"/>
                <a:cs typeface="Times New Roman"/>
              </a:rPr>
              <a:t>olmazsa yoğunlaşma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olmaz.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9865" y="25146"/>
            <a:ext cx="2216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Kar</a:t>
            </a:r>
            <a:r>
              <a:rPr spc="-130" dirty="0"/>
              <a:t> </a:t>
            </a:r>
            <a:r>
              <a:rPr spc="-5" dirty="0"/>
              <a:t>Ölçmeleri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665" y="1038859"/>
            <a:ext cx="8484870" cy="534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6921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Plüviyometre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ağırlıklı plüviyograf kullanılıyorsa giriş </a:t>
            </a:r>
            <a:r>
              <a:rPr sz="2400" dirty="0">
                <a:latin typeface="Times New Roman"/>
                <a:cs typeface="Times New Roman"/>
              </a:rPr>
              <a:t>hunisi  </a:t>
            </a:r>
            <a:r>
              <a:rPr sz="2400" spc="-15" dirty="0">
                <a:latin typeface="Times New Roman"/>
                <a:cs typeface="Times New Roman"/>
              </a:rPr>
              <a:t>çıkarılır. </a:t>
            </a:r>
            <a:r>
              <a:rPr sz="2400" spc="-5" dirty="0">
                <a:latin typeface="Times New Roman"/>
                <a:cs typeface="Times New Roman"/>
              </a:rPr>
              <a:t>Plüviyometreye ölçülmüş </a:t>
            </a:r>
            <a:r>
              <a:rPr sz="2400" dirty="0">
                <a:latin typeface="Times New Roman"/>
                <a:cs typeface="Times New Roman"/>
              </a:rPr>
              <a:t>sıcak </a:t>
            </a:r>
            <a:r>
              <a:rPr sz="2400" spc="-5" dirty="0">
                <a:latin typeface="Times New Roman"/>
                <a:cs typeface="Times New Roman"/>
              </a:rPr>
              <a:t>su eklenerek kar eritilip  </a:t>
            </a:r>
            <a:r>
              <a:rPr sz="2400" dirty="0">
                <a:latin typeface="Times New Roman"/>
                <a:cs typeface="Times New Roman"/>
              </a:rPr>
              <a:t>ölçüm</a:t>
            </a:r>
            <a:r>
              <a:rPr sz="2400" spc="-15" dirty="0">
                <a:latin typeface="Times New Roman"/>
                <a:cs typeface="Times New Roman"/>
              </a:rPr>
              <a:t> yapılabilir.</a:t>
            </a:r>
            <a:endParaRPr sz="2400">
              <a:latin typeface="Times New Roman"/>
              <a:cs typeface="Times New Roman"/>
            </a:endParaRPr>
          </a:p>
          <a:p>
            <a:pPr marL="165100" marR="68580" algn="just">
              <a:lnSpc>
                <a:spcPct val="100000"/>
              </a:lnSpc>
              <a:spcBef>
                <a:spcPts val="575"/>
              </a:spcBef>
            </a:pPr>
            <a:r>
              <a:rPr sz="2400" spc="-45" dirty="0">
                <a:latin typeface="Times New Roman"/>
                <a:cs typeface="Times New Roman"/>
              </a:rPr>
              <a:t>Yağmış </a:t>
            </a:r>
            <a:r>
              <a:rPr sz="2400" dirty="0">
                <a:latin typeface="Times New Roman"/>
                <a:cs typeface="Times New Roman"/>
              </a:rPr>
              <a:t>kar için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derinlik ölçümünde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kar </a:t>
            </a:r>
            <a:r>
              <a:rPr sz="2400" b="1" spc="-5" dirty="0">
                <a:latin typeface="Times New Roman"/>
                <a:cs typeface="Times New Roman"/>
              </a:rPr>
              <a:t>bastonu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yoğunluk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ölçümünde</a:t>
            </a:r>
            <a:r>
              <a:rPr sz="2400" spc="-5" dirty="0">
                <a:latin typeface="Times New Roman"/>
                <a:cs typeface="Times New Roman"/>
              </a:rPr>
              <a:t> ise </a:t>
            </a:r>
            <a:r>
              <a:rPr sz="2400" b="1" dirty="0">
                <a:latin typeface="Times New Roman"/>
                <a:cs typeface="Times New Roman"/>
              </a:rPr>
              <a:t>kar </a:t>
            </a:r>
            <a:r>
              <a:rPr sz="2400" b="1" spc="-5" dirty="0">
                <a:latin typeface="Times New Roman"/>
                <a:cs typeface="Times New Roman"/>
              </a:rPr>
              <a:t>kavalı </a:t>
            </a:r>
            <a:r>
              <a:rPr sz="2400" spc="-20" dirty="0">
                <a:latin typeface="Times New Roman"/>
                <a:cs typeface="Times New Roman"/>
              </a:rPr>
              <a:t>kullanılır. </a:t>
            </a:r>
            <a:r>
              <a:rPr sz="2400" spc="-5" dirty="0">
                <a:latin typeface="Times New Roman"/>
                <a:cs typeface="Times New Roman"/>
              </a:rPr>
              <a:t>Kar kavalı, </a:t>
            </a:r>
            <a:r>
              <a:rPr sz="2400" dirty="0">
                <a:latin typeface="Times New Roman"/>
                <a:cs typeface="Times New Roman"/>
              </a:rPr>
              <a:t>kar </a:t>
            </a:r>
            <a:r>
              <a:rPr sz="2400" spc="-5" dirty="0">
                <a:latin typeface="Times New Roman"/>
                <a:cs typeface="Times New Roman"/>
              </a:rPr>
              <a:t>derinliğine  </a:t>
            </a:r>
            <a:r>
              <a:rPr sz="2400" dirty="0">
                <a:latin typeface="Times New Roman"/>
                <a:cs typeface="Times New Roman"/>
              </a:rPr>
              <a:t>göre birbirine </a:t>
            </a:r>
            <a:r>
              <a:rPr sz="2400" spc="-5" dirty="0">
                <a:latin typeface="Times New Roman"/>
                <a:cs typeface="Times New Roman"/>
              </a:rPr>
              <a:t>eklenebilir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şekildedir.</a:t>
            </a:r>
            <a:endParaRPr sz="2400">
              <a:latin typeface="Times New Roman"/>
              <a:cs typeface="Times New Roman"/>
            </a:endParaRPr>
          </a:p>
          <a:p>
            <a:pPr marL="165100" marR="67945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100 </a:t>
            </a:r>
            <a:r>
              <a:rPr sz="2400" spc="-10" dirty="0">
                <a:latin typeface="Times New Roman"/>
                <a:cs typeface="Times New Roman"/>
              </a:rPr>
              <a:t>cm</a:t>
            </a:r>
            <a:r>
              <a:rPr sz="2400" spc="-15" baseline="24305" dirty="0">
                <a:latin typeface="Times New Roman"/>
                <a:cs typeface="Times New Roman"/>
              </a:rPr>
              <a:t>3 </a:t>
            </a:r>
            <a:r>
              <a:rPr sz="2400" spc="-5" dirty="0">
                <a:latin typeface="Times New Roman"/>
                <a:cs typeface="Times New Roman"/>
              </a:rPr>
              <a:t>hacme </a:t>
            </a:r>
            <a:r>
              <a:rPr sz="2400" dirty="0">
                <a:latin typeface="Times New Roman"/>
                <a:cs typeface="Times New Roman"/>
              </a:rPr>
              <a:t>sahip kar </a:t>
            </a:r>
            <a:r>
              <a:rPr sz="2400" spc="-5" dirty="0">
                <a:latin typeface="Times New Roman"/>
                <a:cs typeface="Times New Roman"/>
              </a:rPr>
              <a:t>kavalından g/m</a:t>
            </a:r>
            <a:r>
              <a:rPr sz="2400" spc="-7" baseline="24305" dirty="0">
                <a:latin typeface="Times New Roman"/>
                <a:cs typeface="Times New Roman"/>
              </a:rPr>
              <a:t>3 </a:t>
            </a:r>
            <a:r>
              <a:rPr sz="2400" dirty="0">
                <a:latin typeface="Times New Roman"/>
                <a:cs typeface="Times New Roman"/>
              </a:rPr>
              <a:t>olarak yoğunluk  </a:t>
            </a:r>
            <a:r>
              <a:rPr sz="2400" spc="-15" dirty="0">
                <a:latin typeface="Times New Roman"/>
                <a:cs typeface="Times New Roman"/>
              </a:rPr>
              <a:t>bulunur. </a:t>
            </a:r>
            <a:r>
              <a:rPr sz="2400" spc="-5" dirty="0">
                <a:latin typeface="Times New Roman"/>
                <a:cs typeface="Times New Roman"/>
              </a:rPr>
              <a:t>Kar hacmiyle çarpılarak kar miktarı </a:t>
            </a:r>
            <a:r>
              <a:rPr sz="2400" spc="-20" dirty="0">
                <a:latin typeface="Times New Roman"/>
                <a:cs typeface="Times New Roman"/>
              </a:rPr>
              <a:t>bulunur. </a:t>
            </a:r>
            <a:r>
              <a:rPr sz="2400" spc="-5" dirty="0">
                <a:latin typeface="Times New Roman"/>
                <a:cs typeface="Times New Roman"/>
              </a:rPr>
              <a:t>Böylece bir  </a:t>
            </a:r>
            <a:r>
              <a:rPr sz="2400" dirty="0">
                <a:latin typeface="Times New Roman"/>
                <a:cs typeface="Times New Roman"/>
              </a:rPr>
              <a:t>alandaki kar yağışının ne kadar suya </a:t>
            </a:r>
            <a:r>
              <a:rPr sz="2400" spc="-5" dirty="0">
                <a:latin typeface="Times New Roman"/>
                <a:cs typeface="Times New Roman"/>
              </a:rPr>
              <a:t>karşılık </a:t>
            </a:r>
            <a:r>
              <a:rPr sz="2400" dirty="0">
                <a:latin typeface="Times New Roman"/>
                <a:cs typeface="Times New Roman"/>
              </a:rPr>
              <a:t>geleceği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bulunabilir.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65100" marR="14097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Kar örtüsünün </a:t>
            </a:r>
            <a:r>
              <a:rPr sz="2400" dirty="0">
                <a:latin typeface="Times New Roman"/>
                <a:cs typeface="Times New Roman"/>
              </a:rPr>
              <a:t>yoğunluğu 100-600 </a:t>
            </a:r>
            <a:r>
              <a:rPr sz="2400" spc="-5" dirty="0">
                <a:latin typeface="Times New Roman"/>
                <a:cs typeface="Times New Roman"/>
              </a:rPr>
              <a:t>kg/m</a:t>
            </a:r>
            <a:r>
              <a:rPr sz="2400" spc="-7" baseline="24305" dirty="0">
                <a:latin typeface="Times New Roman"/>
                <a:cs typeface="Times New Roman"/>
              </a:rPr>
              <a:t>3 </a:t>
            </a:r>
            <a:r>
              <a:rPr sz="2400" spc="-20" dirty="0">
                <a:latin typeface="Times New Roman"/>
                <a:cs typeface="Times New Roman"/>
              </a:rPr>
              <a:t>kadardır. </a:t>
            </a:r>
            <a:r>
              <a:rPr sz="2400" dirty="0">
                <a:latin typeface="Times New Roman"/>
                <a:cs typeface="Times New Roman"/>
              </a:rPr>
              <a:t>Eğer </a:t>
            </a:r>
            <a:r>
              <a:rPr sz="2400" spc="-5" dirty="0">
                <a:latin typeface="Times New Roman"/>
                <a:cs typeface="Times New Roman"/>
              </a:rPr>
              <a:t>kar </a:t>
            </a:r>
            <a:r>
              <a:rPr sz="2400" dirty="0">
                <a:latin typeface="Times New Roman"/>
                <a:cs typeface="Times New Roman"/>
              </a:rPr>
              <a:t>kuru  ve toz </a:t>
            </a:r>
            <a:r>
              <a:rPr sz="2400" spc="-5" dirty="0">
                <a:latin typeface="Times New Roman"/>
                <a:cs typeface="Times New Roman"/>
              </a:rPr>
              <a:t>halindeyse </a:t>
            </a:r>
            <a:r>
              <a:rPr sz="2400" dirty="0">
                <a:latin typeface="Times New Roman"/>
                <a:cs typeface="Times New Roman"/>
              </a:rPr>
              <a:t>bu </a:t>
            </a:r>
            <a:r>
              <a:rPr sz="2400" spc="-5" dirty="0">
                <a:latin typeface="Times New Roman"/>
                <a:cs typeface="Times New Roman"/>
              </a:rPr>
              <a:t>rakam </a:t>
            </a:r>
            <a:r>
              <a:rPr sz="2400" dirty="0">
                <a:latin typeface="Times New Roman"/>
                <a:cs typeface="Times New Roman"/>
              </a:rPr>
              <a:t>100’e, ıslak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sıkı ise 600’e </a:t>
            </a:r>
            <a:r>
              <a:rPr sz="2400" spc="-20" dirty="0">
                <a:latin typeface="Times New Roman"/>
                <a:cs typeface="Times New Roman"/>
              </a:rPr>
              <a:t>yaklaşır.  </a:t>
            </a:r>
            <a:r>
              <a:rPr sz="2400" dirty="0">
                <a:latin typeface="Times New Roman"/>
                <a:cs typeface="Times New Roman"/>
              </a:rPr>
              <a:t>Bazen </a:t>
            </a:r>
            <a:r>
              <a:rPr sz="2400" spc="-5" dirty="0">
                <a:latin typeface="Times New Roman"/>
                <a:cs typeface="Times New Roman"/>
              </a:rPr>
              <a:t>çığ haline gelerek sıkışmış karın yoğunluğu 900 kg/m</a:t>
            </a:r>
            <a:r>
              <a:rPr sz="2400" spc="-7" baseline="24305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’e  </a:t>
            </a:r>
            <a:r>
              <a:rPr sz="2400" dirty="0">
                <a:latin typeface="Times New Roman"/>
                <a:cs typeface="Times New Roman"/>
              </a:rPr>
              <a:t>kadar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ulaşabilir.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6576" y="2129027"/>
            <a:ext cx="4906010" cy="2025650"/>
            <a:chOff x="3846576" y="2129027"/>
            <a:chExt cx="4906010" cy="2025650"/>
          </a:xfrm>
        </p:grpSpPr>
        <p:sp>
          <p:nvSpPr>
            <p:cNvPr id="3" name="object 3"/>
            <p:cNvSpPr/>
            <p:nvPr/>
          </p:nvSpPr>
          <p:spPr>
            <a:xfrm>
              <a:off x="3851148" y="2991713"/>
              <a:ext cx="4038600" cy="1158240"/>
            </a:xfrm>
            <a:custGeom>
              <a:avLst/>
              <a:gdLst/>
              <a:ahLst/>
              <a:cxnLst/>
              <a:rect l="l" t="t" r="r" b="b"/>
              <a:pathLst>
                <a:path w="4038600" h="1158239">
                  <a:moveTo>
                    <a:pt x="4038473" y="0"/>
                  </a:moveTo>
                  <a:lnTo>
                    <a:pt x="0" y="0"/>
                  </a:lnTo>
                  <a:lnTo>
                    <a:pt x="0" y="1158138"/>
                  </a:lnTo>
                  <a:lnTo>
                    <a:pt x="4038473" y="1158138"/>
                  </a:lnTo>
                  <a:lnTo>
                    <a:pt x="4038473" y="0"/>
                  </a:lnTo>
                  <a:close/>
                </a:path>
              </a:pathLst>
            </a:custGeom>
            <a:solidFill>
              <a:srgbClr val="AFC3F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89621" y="2133599"/>
              <a:ext cx="858519" cy="2016760"/>
            </a:xfrm>
            <a:custGeom>
              <a:avLst/>
              <a:gdLst/>
              <a:ahLst/>
              <a:cxnLst/>
              <a:rect l="l" t="t" r="r" b="b"/>
              <a:pathLst>
                <a:path w="858520" h="2016760">
                  <a:moveTo>
                    <a:pt x="858138" y="0"/>
                  </a:moveTo>
                  <a:lnTo>
                    <a:pt x="0" y="858138"/>
                  </a:lnTo>
                  <a:lnTo>
                    <a:pt x="0" y="2016252"/>
                  </a:lnTo>
                  <a:lnTo>
                    <a:pt x="858138" y="1158113"/>
                  </a:lnTo>
                  <a:lnTo>
                    <a:pt x="858138" y="0"/>
                  </a:lnTo>
                  <a:close/>
                </a:path>
              </a:pathLst>
            </a:custGeom>
            <a:solidFill>
              <a:srgbClr val="8D9DC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1148" y="2133599"/>
              <a:ext cx="4897120" cy="858519"/>
            </a:xfrm>
            <a:custGeom>
              <a:avLst/>
              <a:gdLst/>
              <a:ahLst/>
              <a:cxnLst/>
              <a:rect l="l" t="t" r="r" b="b"/>
              <a:pathLst>
                <a:path w="4897120" h="858519">
                  <a:moveTo>
                    <a:pt x="4896611" y="0"/>
                  </a:moveTo>
                  <a:lnTo>
                    <a:pt x="858138" y="0"/>
                  </a:lnTo>
                  <a:lnTo>
                    <a:pt x="0" y="858138"/>
                  </a:lnTo>
                  <a:lnTo>
                    <a:pt x="4038473" y="858138"/>
                  </a:lnTo>
                  <a:lnTo>
                    <a:pt x="4896611" y="0"/>
                  </a:lnTo>
                  <a:close/>
                </a:path>
              </a:pathLst>
            </a:custGeom>
            <a:solidFill>
              <a:srgbClr val="BECFF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1148" y="2133599"/>
              <a:ext cx="4897120" cy="2016760"/>
            </a:xfrm>
            <a:custGeom>
              <a:avLst/>
              <a:gdLst/>
              <a:ahLst/>
              <a:cxnLst/>
              <a:rect l="l" t="t" r="r" b="b"/>
              <a:pathLst>
                <a:path w="4897120" h="2016760">
                  <a:moveTo>
                    <a:pt x="0" y="858138"/>
                  </a:moveTo>
                  <a:lnTo>
                    <a:pt x="858138" y="0"/>
                  </a:lnTo>
                  <a:lnTo>
                    <a:pt x="4896611" y="0"/>
                  </a:lnTo>
                  <a:lnTo>
                    <a:pt x="4896611" y="1158113"/>
                  </a:lnTo>
                  <a:lnTo>
                    <a:pt x="4038473" y="2016252"/>
                  </a:lnTo>
                  <a:lnTo>
                    <a:pt x="0" y="2016252"/>
                  </a:lnTo>
                  <a:lnTo>
                    <a:pt x="0" y="858138"/>
                  </a:lnTo>
                  <a:close/>
                </a:path>
                <a:path w="4897120" h="2016760">
                  <a:moveTo>
                    <a:pt x="0" y="858138"/>
                  </a:moveTo>
                  <a:lnTo>
                    <a:pt x="4038473" y="858138"/>
                  </a:lnTo>
                  <a:lnTo>
                    <a:pt x="4896611" y="0"/>
                  </a:lnTo>
                </a:path>
                <a:path w="4897120" h="2016760">
                  <a:moveTo>
                    <a:pt x="4038473" y="858138"/>
                  </a:moveTo>
                  <a:lnTo>
                    <a:pt x="4038473" y="201625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34228" y="2372055"/>
            <a:ext cx="1346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10 000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baseline="24305" dirty="0"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1147" y="3342208"/>
            <a:ext cx="403415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83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17 cm = 0.17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440" y="355549"/>
            <a:ext cx="8529955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  <a:tabLst>
                <a:tab pos="1669414" algn="l"/>
                <a:tab pos="2109470" algn="l"/>
                <a:tab pos="2693670" algn="l"/>
                <a:tab pos="4137025" algn="l"/>
                <a:tab pos="4731385" algn="l"/>
                <a:tab pos="5595620" algn="l"/>
                <a:tab pos="6258560" algn="l"/>
                <a:tab pos="6734175" algn="l"/>
                <a:tab pos="7259955" algn="l"/>
              </a:tabLst>
            </a:pPr>
            <a:r>
              <a:rPr sz="2400" spc="-5" dirty="0">
                <a:latin typeface="Times New Roman"/>
                <a:cs typeface="Times New Roman"/>
              </a:rPr>
              <a:t>Derinliği	17	</a:t>
            </a:r>
            <a:r>
              <a:rPr sz="2400" spc="-10" dirty="0">
                <a:latin typeface="Times New Roman"/>
                <a:cs typeface="Times New Roman"/>
              </a:rPr>
              <a:t>cm,	</a:t>
            </a:r>
            <a:r>
              <a:rPr sz="2400" dirty="0">
                <a:latin typeface="Times New Roman"/>
                <a:cs typeface="Times New Roman"/>
              </a:rPr>
              <a:t>yoğunluğu	</a:t>
            </a:r>
            <a:r>
              <a:rPr sz="2400" spc="-5" dirty="0">
                <a:latin typeface="Times New Roman"/>
                <a:cs typeface="Times New Roman"/>
              </a:rPr>
              <a:t>300	kg/m</a:t>
            </a:r>
            <a:r>
              <a:rPr sz="2400" spc="-7" baseline="24305" dirty="0">
                <a:latin typeface="Times New Roman"/>
                <a:cs typeface="Times New Roman"/>
              </a:rPr>
              <a:t>3	</a:t>
            </a:r>
            <a:r>
              <a:rPr sz="2400" dirty="0">
                <a:latin typeface="Times New Roman"/>
                <a:cs typeface="Times New Roman"/>
              </a:rPr>
              <a:t>olan	</a:t>
            </a:r>
            <a:r>
              <a:rPr sz="2400" spc="-5" dirty="0">
                <a:latin typeface="Times New Roman"/>
                <a:cs typeface="Times New Roman"/>
              </a:rPr>
              <a:t>bir	kar	örtüsünün</a:t>
            </a:r>
            <a:endParaRPr sz="240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hektarda ne kadar suya </a:t>
            </a:r>
            <a:r>
              <a:rPr sz="2400" spc="-5" dirty="0">
                <a:latin typeface="Times New Roman"/>
                <a:cs typeface="Times New Roman"/>
              </a:rPr>
              <a:t>karşılık </a:t>
            </a:r>
            <a:r>
              <a:rPr sz="2400" dirty="0">
                <a:latin typeface="Times New Roman"/>
                <a:cs typeface="Times New Roman"/>
              </a:rPr>
              <a:t>geldiğini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bulunuz.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610"/>
              </a:spcBef>
            </a:pPr>
            <a:r>
              <a:rPr sz="2400" spc="-5" dirty="0">
                <a:latin typeface="Times New Roman"/>
                <a:cs typeface="Times New Roman"/>
              </a:rPr>
              <a:t>V </a:t>
            </a:r>
            <a:r>
              <a:rPr sz="2400" dirty="0">
                <a:latin typeface="Times New Roman"/>
                <a:cs typeface="Times New Roman"/>
              </a:rPr>
              <a:t>= 1700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spc="-15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140" y="2248661"/>
            <a:ext cx="3115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 </a:t>
            </a:r>
            <a:r>
              <a:rPr sz="2400" dirty="0">
                <a:latin typeface="Times New Roman"/>
                <a:cs typeface="Times New Roman"/>
              </a:rPr>
              <a:t>= 0.3 </a:t>
            </a:r>
            <a:r>
              <a:rPr sz="2400" spc="-5" dirty="0">
                <a:latin typeface="Times New Roman"/>
                <a:cs typeface="Times New Roman"/>
              </a:rPr>
              <a:t>ton/m</a:t>
            </a:r>
            <a:r>
              <a:rPr sz="2400" spc="-7" baseline="24305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x1700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spc="-22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2875915"/>
            <a:ext cx="19170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 </a:t>
            </a:r>
            <a:r>
              <a:rPr sz="2400" dirty="0">
                <a:latin typeface="Times New Roman"/>
                <a:cs typeface="Times New Roman"/>
              </a:rPr>
              <a:t>= 510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ton/ha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39" y="252729"/>
            <a:ext cx="822325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9725">
              <a:lnSpc>
                <a:spcPct val="100000"/>
              </a:lnSpc>
              <a:spcBef>
                <a:spcPts val="100"/>
              </a:spcBef>
            </a:pPr>
            <a:r>
              <a:rPr sz="2400" spc="-55" dirty="0"/>
              <a:t>Yağış </a:t>
            </a:r>
            <a:r>
              <a:rPr sz="2400" dirty="0"/>
              <a:t>Ölçme</a:t>
            </a:r>
            <a:r>
              <a:rPr sz="2400" spc="15" dirty="0"/>
              <a:t> </a:t>
            </a:r>
            <a:r>
              <a:rPr sz="2400" dirty="0"/>
              <a:t>Hataları</a:t>
            </a:r>
            <a:endParaRPr sz="2400"/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2000" b="0" spc="-5" dirty="0">
                <a:latin typeface="Times New Roman"/>
                <a:cs typeface="Times New Roman"/>
              </a:rPr>
              <a:t>Hatalara </a:t>
            </a:r>
            <a:r>
              <a:rPr sz="2000" b="0" spc="-10" dirty="0">
                <a:latin typeface="Times New Roman"/>
                <a:cs typeface="Times New Roman"/>
              </a:rPr>
              <a:t>rüzgar, </a:t>
            </a:r>
            <a:r>
              <a:rPr sz="2000" b="0" dirty="0">
                <a:latin typeface="Times New Roman"/>
                <a:cs typeface="Times New Roman"/>
              </a:rPr>
              <a:t>bazı engeller ve </a:t>
            </a:r>
            <a:r>
              <a:rPr sz="2000" b="0" spc="-5" dirty="0">
                <a:latin typeface="Times New Roman"/>
                <a:cs typeface="Times New Roman"/>
              </a:rPr>
              <a:t>Plüviyometre’nin </a:t>
            </a:r>
            <a:r>
              <a:rPr sz="2000" b="0" dirty="0">
                <a:latin typeface="Times New Roman"/>
                <a:cs typeface="Times New Roman"/>
              </a:rPr>
              <a:t>yerden yüksekliği neden</a:t>
            </a:r>
            <a:r>
              <a:rPr sz="2000" b="0" spc="-160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olur.  </a:t>
            </a:r>
            <a:r>
              <a:rPr sz="2000" b="0" dirty="0">
                <a:latin typeface="Times New Roman"/>
                <a:cs typeface="Times New Roman"/>
              </a:rPr>
              <a:t>Rüzgar yağışın </a:t>
            </a:r>
            <a:r>
              <a:rPr sz="2000" b="0" spc="-5" dirty="0">
                <a:latin typeface="Times New Roman"/>
                <a:cs typeface="Times New Roman"/>
              </a:rPr>
              <a:t>dağılımını </a:t>
            </a:r>
            <a:r>
              <a:rPr sz="2000" b="0" dirty="0">
                <a:latin typeface="Times New Roman"/>
                <a:cs typeface="Times New Roman"/>
              </a:rPr>
              <a:t>bozar ve hazneye eksik </a:t>
            </a:r>
            <a:r>
              <a:rPr sz="2000" b="0" spc="-5" dirty="0">
                <a:latin typeface="Times New Roman"/>
                <a:cs typeface="Times New Roman"/>
              </a:rPr>
              <a:t>yağış girmesine </a:t>
            </a:r>
            <a:r>
              <a:rPr sz="2000" b="0" dirty="0">
                <a:latin typeface="Times New Roman"/>
                <a:cs typeface="Times New Roman"/>
              </a:rPr>
              <a:t>neden</a:t>
            </a:r>
            <a:r>
              <a:rPr sz="2000" b="0" spc="-12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olur.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2516" y="141274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8672" y="141274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6355" y="141274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0988" y="141274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687067" y="2125979"/>
            <a:ext cx="1234440" cy="876300"/>
            <a:chOff x="1687067" y="2125979"/>
            <a:chExt cx="1234440" cy="876300"/>
          </a:xfrm>
        </p:grpSpPr>
        <p:sp>
          <p:nvSpPr>
            <p:cNvPr id="8" name="object 8"/>
            <p:cNvSpPr/>
            <p:nvPr/>
          </p:nvSpPr>
          <p:spPr>
            <a:xfrm>
              <a:off x="1691639" y="2130551"/>
              <a:ext cx="1225550" cy="867410"/>
            </a:xfrm>
            <a:custGeom>
              <a:avLst/>
              <a:gdLst/>
              <a:ahLst/>
              <a:cxnLst/>
              <a:rect l="l" t="t" r="r" b="b"/>
              <a:pathLst>
                <a:path w="1225550" h="867410">
                  <a:moveTo>
                    <a:pt x="612648" y="0"/>
                  </a:moveTo>
                  <a:lnTo>
                    <a:pt x="556888" y="1771"/>
                  </a:lnTo>
                  <a:lnTo>
                    <a:pt x="502531" y="6983"/>
                  </a:lnTo>
                  <a:lnTo>
                    <a:pt x="449791" y="15483"/>
                  </a:lnTo>
                  <a:lnTo>
                    <a:pt x="398886" y="27118"/>
                  </a:lnTo>
                  <a:lnTo>
                    <a:pt x="350032" y="41735"/>
                  </a:lnTo>
                  <a:lnTo>
                    <a:pt x="303445" y="59182"/>
                  </a:lnTo>
                  <a:lnTo>
                    <a:pt x="259341" y="79304"/>
                  </a:lnTo>
                  <a:lnTo>
                    <a:pt x="217938" y="101951"/>
                  </a:lnTo>
                  <a:lnTo>
                    <a:pt x="179451" y="126968"/>
                  </a:lnTo>
                  <a:lnTo>
                    <a:pt x="144096" y="154203"/>
                  </a:lnTo>
                  <a:lnTo>
                    <a:pt x="112090" y="183502"/>
                  </a:lnTo>
                  <a:lnTo>
                    <a:pt x="83650" y="214714"/>
                  </a:lnTo>
                  <a:lnTo>
                    <a:pt x="58992" y="247685"/>
                  </a:lnTo>
                  <a:lnTo>
                    <a:pt x="38332" y="282262"/>
                  </a:lnTo>
                  <a:lnTo>
                    <a:pt x="21886" y="318293"/>
                  </a:lnTo>
                  <a:lnTo>
                    <a:pt x="9871" y="355625"/>
                  </a:lnTo>
                  <a:lnTo>
                    <a:pt x="2503" y="394104"/>
                  </a:lnTo>
                  <a:lnTo>
                    <a:pt x="0" y="433577"/>
                  </a:lnTo>
                  <a:lnTo>
                    <a:pt x="2503" y="473032"/>
                  </a:lnTo>
                  <a:lnTo>
                    <a:pt x="9871" y="511497"/>
                  </a:lnTo>
                  <a:lnTo>
                    <a:pt x="21886" y="548818"/>
                  </a:lnTo>
                  <a:lnTo>
                    <a:pt x="38332" y="584841"/>
                  </a:lnTo>
                  <a:lnTo>
                    <a:pt x="58992" y="619415"/>
                  </a:lnTo>
                  <a:lnTo>
                    <a:pt x="83650" y="652384"/>
                  </a:lnTo>
                  <a:lnTo>
                    <a:pt x="112090" y="683597"/>
                  </a:lnTo>
                  <a:lnTo>
                    <a:pt x="144096" y="712900"/>
                  </a:lnTo>
                  <a:lnTo>
                    <a:pt x="179450" y="740140"/>
                  </a:lnTo>
                  <a:lnTo>
                    <a:pt x="217938" y="765162"/>
                  </a:lnTo>
                  <a:lnTo>
                    <a:pt x="259341" y="787815"/>
                  </a:lnTo>
                  <a:lnTo>
                    <a:pt x="303445" y="807945"/>
                  </a:lnTo>
                  <a:lnTo>
                    <a:pt x="350032" y="825399"/>
                  </a:lnTo>
                  <a:lnTo>
                    <a:pt x="398886" y="840022"/>
                  </a:lnTo>
                  <a:lnTo>
                    <a:pt x="449791" y="851663"/>
                  </a:lnTo>
                  <a:lnTo>
                    <a:pt x="502531" y="860168"/>
                  </a:lnTo>
                  <a:lnTo>
                    <a:pt x="556888" y="865383"/>
                  </a:lnTo>
                  <a:lnTo>
                    <a:pt x="612648" y="867156"/>
                  </a:lnTo>
                  <a:lnTo>
                    <a:pt x="668407" y="865383"/>
                  </a:lnTo>
                  <a:lnTo>
                    <a:pt x="722764" y="860168"/>
                  </a:lnTo>
                  <a:lnTo>
                    <a:pt x="775504" y="851663"/>
                  </a:lnTo>
                  <a:lnTo>
                    <a:pt x="826409" y="840022"/>
                  </a:lnTo>
                  <a:lnTo>
                    <a:pt x="875263" y="825399"/>
                  </a:lnTo>
                  <a:lnTo>
                    <a:pt x="921850" y="807945"/>
                  </a:lnTo>
                  <a:lnTo>
                    <a:pt x="965954" y="787815"/>
                  </a:lnTo>
                  <a:lnTo>
                    <a:pt x="1007357" y="765162"/>
                  </a:lnTo>
                  <a:lnTo>
                    <a:pt x="1045845" y="740140"/>
                  </a:lnTo>
                  <a:lnTo>
                    <a:pt x="1081199" y="712900"/>
                  </a:lnTo>
                  <a:lnTo>
                    <a:pt x="1113205" y="683597"/>
                  </a:lnTo>
                  <a:lnTo>
                    <a:pt x="1141645" y="652384"/>
                  </a:lnTo>
                  <a:lnTo>
                    <a:pt x="1166303" y="619415"/>
                  </a:lnTo>
                  <a:lnTo>
                    <a:pt x="1186963" y="584841"/>
                  </a:lnTo>
                  <a:lnTo>
                    <a:pt x="1203409" y="548818"/>
                  </a:lnTo>
                  <a:lnTo>
                    <a:pt x="1215424" y="511497"/>
                  </a:lnTo>
                  <a:lnTo>
                    <a:pt x="1222792" y="473032"/>
                  </a:lnTo>
                  <a:lnTo>
                    <a:pt x="1225296" y="433577"/>
                  </a:lnTo>
                  <a:lnTo>
                    <a:pt x="1222792" y="394104"/>
                  </a:lnTo>
                  <a:lnTo>
                    <a:pt x="1215424" y="355625"/>
                  </a:lnTo>
                  <a:lnTo>
                    <a:pt x="1203409" y="318293"/>
                  </a:lnTo>
                  <a:lnTo>
                    <a:pt x="1186963" y="282262"/>
                  </a:lnTo>
                  <a:lnTo>
                    <a:pt x="1166303" y="247685"/>
                  </a:lnTo>
                  <a:lnTo>
                    <a:pt x="1141645" y="214714"/>
                  </a:lnTo>
                  <a:lnTo>
                    <a:pt x="1113205" y="183502"/>
                  </a:lnTo>
                  <a:lnTo>
                    <a:pt x="1081199" y="154203"/>
                  </a:lnTo>
                  <a:lnTo>
                    <a:pt x="1045845" y="126968"/>
                  </a:lnTo>
                  <a:lnTo>
                    <a:pt x="1007357" y="101951"/>
                  </a:lnTo>
                  <a:lnTo>
                    <a:pt x="965954" y="79304"/>
                  </a:lnTo>
                  <a:lnTo>
                    <a:pt x="921850" y="59182"/>
                  </a:lnTo>
                  <a:lnTo>
                    <a:pt x="875263" y="41735"/>
                  </a:lnTo>
                  <a:lnTo>
                    <a:pt x="826409" y="27118"/>
                  </a:lnTo>
                  <a:lnTo>
                    <a:pt x="775504" y="15483"/>
                  </a:lnTo>
                  <a:lnTo>
                    <a:pt x="722764" y="6983"/>
                  </a:lnTo>
                  <a:lnTo>
                    <a:pt x="668407" y="1771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2130551"/>
              <a:ext cx="1225550" cy="867410"/>
            </a:xfrm>
            <a:custGeom>
              <a:avLst/>
              <a:gdLst/>
              <a:ahLst/>
              <a:cxnLst/>
              <a:rect l="l" t="t" r="r" b="b"/>
              <a:pathLst>
                <a:path w="1225550" h="867410">
                  <a:moveTo>
                    <a:pt x="0" y="433577"/>
                  </a:moveTo>
                  <a:lnTo>
                    <a:pt x="2503" y="394104"/>
                  </a:lnTo>
                  <a:lnTo>
                    <a:pt x="9871" y="355625"/>
                  </a:lnTo>
                  <a:lnTo>
                    <a:pt x="21886" y="318293"/>
                  </a:lnTo>
                  <a:lnTo>
                    <a:pt x="38332" y="282262"/>
                  </a:lnTo>
                  <a:lnTo>
                    <a:pt x="58992" y="247685"/>
                  </a:lnTo>
                  <a:lnTo>
                    <a:pt x="83650" y="214714"/>
                  </a:lnTo>
                  <a:lnTo>
                    <a:pt x="112090" y="183502"/>
                  </a:lnTo>
                  <a:lnTo>
                    <a:pt x="144096" y="154203"/>
                  </a:lnTo>
                  <a:lnTo>
                    <a:pt x="179451" y="126968"/>
                  </a:lnTo>
                  <a:lnTo>
                    <a:pt x="217938" y="101951"/>
                  </a:lnTo>
                  <a:lnTo>
                    <a:pt x="259341" y="79304"/>
                  </a:lnTo>
                  <a:lnTo>
                    <a:pt x="303445" y="59182"/>
                  </a:lnTo>
                  <a:lnTo>
                    <a:pt x="350032" y="41735"/>
                  </a:lnTo>
                  <a:lnTo>
                    <a:pt x="398886" y="27118"/>
                  </a:lnTo>
                  <a:lnTo>
                    <a:pt x="449791" y="15483"/>
                  </a:lnTo>
                  <a:lnTo>
                    <a:pt x="502531" y="6983"/>
                  </a:lnTo>
                  <a:lnTo>
                    <a:pt x="556888" y="1771"/>
                  </a:lnTo>
                  <a:lnTo>
                    <a:pt x="612648" y="0"/>
                  </a:lnTo>
                  <a:lnTo>
                    <a:pt x="668407" y="1771"/>
                  </a:lnTo>
                  <a:lnTo>
                    <a:pt x="722764" y="6983"/>
                  </a:lnTo>
                  <a:lnTo>
                    <a:pt x="775504" y="15483"/>
                  </a:lnTo>
                  <a:lnTo>
                    <a:pt x="826409" y="27118"/>
                  </a:lnTo>
                  <a:lnTo>
                    <a:pt x="875263" y="41735"/>
                  </a:lnTo>
                  <a:lnTo>
                    <a:pt x="921850" y="59182"/>
                  </a:lnTo>
                  <a:lnTo>
                    <a:pt x="965954" y="79304"/>
                  </a:lnTo>
                  <a:lnTo>
                    <a:pt x="1007357" y="101951"/>
                  </a:lnTo>
                  <a:lnTo>
                    <a:pt x="1045845" y="126968"/>
                  </a:lnTo>
                  <a:lnTo>
                    <a:pt x="1081199" y="154203"/>
                  </a:lnTo>
                  <a:lnTo>
                    <a:pt x="1113205" y="183502"/>
                  </a:lnTo>
                  <a:lnTo>
                    <a:pt x="1141645" y="214714"/>
                  </a:lnTo>
                  <a:lnTo>
                    <a:pt x="1166303" y="247685"/>
                  </a:lnTo>
                  <a:lnTo>
                    <a:pt x="1186963" y="282262"/>
                  </a:lnTo>
                  <a:lnTo>
                    <a:pt x="1203409" y="318293"/>
                  </a:lnTo>
                  <a:lnTo>
                    <a:pt x="1215424" y="355625"/>
                  </a:lnTo>
                  <a:lnTo>
                    <a:pt x="1222792" y="394104"/>
                  </a:lnTo>
                  <a:lnTo>
                    <a:pt x="1225296" y="433577"/>
                  </a:lnTo>
                  <a:lnTo>
                    <a:pt x="1222792" y="473032"/>
                  </a:lnTo>
                  <a:lnTo>
                    <a:pt x="1215424" y="511497"/>
                  </a:lnTo>
                  <a:lnTo>
                    <a:pt x="1203409" y="548818"/>
                  </a:lnTo>
                  <a:lnTo>
                    <a:pt x="1186963" y="584841"/>
                  </a:lnTo>
                  <a:lnTo>
                    <a:pt x="1166303" y="619415"/>
                  </a:lnTo>
                  <a:lnTo>
                    <a:pt x="1141645" y="652384"/>
                  </a:lnTo>
                  <a:lnTo>
                    <a:pt x="1113205" y="683597"/>
                  </a:lnTo>
                  <a:lnTo>
                    <a:pt x="1081199" y="712900"/>
                  </a:lnTo>
                  <a:lnTo>
                    <a:pt x="1045845" y="740140"/>
                  </a:lnTo>
                  <a:lnTo>
                    <a:pt x="1007357" y="765162"/>
                  </a:lnTo>
                  <a:lnTo>
                    <a:pt x="965954" y="787815"/>
                  </a:lnTo>
                  <a:lnTo>
                    <a:pt x="921850" y="807945"/>
                  </a:lnTo>
                  <a:lnTo>
                    <a:pt x="875263" y="825399"/>
                  </a:lnTo>
                  <a:lnTo>
                    <a:pt x="826409" y="840022"/>
                  </a:lnTo>
                  <a:lnTo>
                    <a:pt x="775504" y="851663"/>
                  </a:lnTo>
                  <a:lnTo>
                    <a:pt x="722764" y="860168"/>
                  </a:lnTo>
                  <a:lnTo>
                    <a:pt x="668407" y="865383"/>
                  </a:lnTo>
                  <a:lnTo>
                    <a:pt x="612648" y="867156"/>
                  </a:lnTo>
                  <a:lnTo>
                    <a:pt x="556888" y="865383"/>
                  </a:lnTo>
                  <a:lnTo>
                    <a:pt x="502531" y="860168"/>
                  </a:lnTo>
                  <a:lnTo>
                    <a:pt x="449791" y="851663"/>
                  </a:lnTo>
                  <a:lnTo>
                    <a:pt x="398886" y="840022"/>
                  </a:lnTo>
                  <a:lnTo>
                    <a:pt x="350032" y="825399"/>
                  </a:lnTo>
                  <a:lnTo>
                    <a:pt x="303445" y="807945"/>
                  </a:lnTo>
                  <a:lnTo>
                    <a:pt x="259341" y="787815"/>
                  </a:lnTo>
                  <a:lnTo>
                    <a:pt x="217938" y="765162"/>
                  </a:lnTo>
                  <a:lnTo>
                    <a:pt x="179450" y="740140"/>
                  </a:lnTo>
                  <a:lnTo>
                    <a:pt x="144096" y="712900"/>
                  </a:lnTo>
                  <a:lnTo>
                    <a:pt x="112090" y="683597"/>
                  </a:lnTo>
                  <a:lnTo>
                    <a:pt x="83650" y="652384"/>
                  </a:lnTo>
                  <a:lnTo>
                    <a:pt x="58992" y="619415"/>
                  </a:lnTo>
                  <a:lnTo>
                    <a:pt x="38332" y="584841"/>
                  </a:lnTo>
                  <a:lnTo>
                    <a:pt x="21886" y="548818"/>
                  </a:lnTo>
                  <a:lnTo>
                    <a:pt x="9871" y="511497"/>
                  </a:lnTo>
                  <a:lnTo>
                    <a:pt x="2503" y="473032"/>
                  </a:lnTo>
                  <a:lnTo>
                    <a:pt x="0" y="43357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836920" y="1625853"/>
            <a:ext cx="1046480" cy="433070"/>
          </a:xfrm>
          <a:custGeom>
            <a:avLst/>
            <a:gdLst/>
            <a:ahLst/>
            <a:cxnLst/>
            <a:rect l="l" t="t" r="r" b="b"/>
            <a:pathLst>
              <a:path w="1046479" h="433069">
                <a:moveTo>
                  <a:pt x="266065" y="6604"/>
                </a:moveTo>
                <a:lnTo>
                  <a:pt x="255143" y="0"/>
                </a:lnTo>
                <a:lnTo>
                  <a:pt x="34086" y="364553"/>
                </a:lnTo>
                <a:lnTo>
                  <a:pt x="6985" y="348107"/>
                </a:lnTo>
                <a:lnTo>
                  <a:pt x="0" y="433070"/>
                </a:lnTo>
                <a:lnTo>
                  <a:pt x="72136" y="387604"/>
                </a:lnTo>
                <a:lnTo>
                  <a:pt x="62915" y="382016"/>
                </a:lnTo>
                <a:lnTo>
                  <a:pt x="44958" y="371132"/>
                </a:lnTo>
                <a:lnTo>
                  <a:pt x="266065" y="6604"/>
                </a:lnTo>
                <a:close/>
              </a:path>
              <a:path w="1046479" h="433069">
                <a:moveTo>
                  <a:pt x="525145" y="6604"/>
                </a:moveTo>
                <a:lnTo>
                  <a:pt x="514223" y="0"/>
                </a:lnTo>
                <a:lnTo>
                  <a:pt x="294487" y="364490"/>
                </a:lnTo>
                <a:lnTo>
                  <a:pt x="267335" y="348107"/>
                </a:lnTo>
                <a:lnTo>
                  <a:pt x="260604" y="433070"/>
                </a:lnTo>
                <a:lnTo>
                  <a:pt x="332613" y="387477"/>
                </a:lnTo>
                <a:lnTo>
                  <a:pt x="323557" y="382016"/>
                </a:lnTo>
                <a:lnTo>
                  <a:pt x="305422" y="371081"/>
                </a:lnTo>
                <a:lnTo>
                  <a:pt x="525145" y="6604"/>
                </a:lnTo>
                <a:close/>
              </a:path>
              <a:path w="1046479" h="433069">
                <a:moveTo>
                  <a:pt x="785749" y="6604"/>
                </a:moveTo>
                <a:lnTo>
                  <a:pt x="774827" y="0"/>
                </a:lnTo>
                <a:lnTo>
                  <a:pt x="553872" y="364604"/>
                </a:lnTo>
                <a:lnTo>
                  <a:pt x="526669" y="348107"/>
                </a:lnTo>
                <a:lnTo>
                  <a:pt x="519684" y="433070"/>
                </a:lnTo>
                <a:lnTo>
                  <a:pt x="591820" y="387604"/>
                </a:lnTo>
                <a:lnTo>
                  <a:pt x="582599" y="382016"/>
                </a:lnTo>
                <a:lnTo>
                  <a:pt x="564642" y="371132"/>
                </a:lnTo>
                <a:lnTo>
                  <a:pt x="785749" y="6604"/>
                </a:lnTo>
                <a:close/>
              </a:path>
              <a:path w="1046479" h="433069">
                <a:moveTo>
                  <a:pt x="1046353" y="6604"/>
                </a:moveTo>
                <a:lnTo>
                  <a:pt x="1035431" y="0"/>
                </a:lnTo>
                <a:lnTo>
                  <a:pt x="814374" y="364553"/>
                </a:lnTo>
                <a:lnTo>
                  <a:pt x="787273" y="348107"/>
                </a:lnTo>
                <a:lnTo>
                  <a:pt x="780275" y="433070"/>
                </a:lnTo>
                <a:lnTo>
                  <a:pt x="852424" y="387604"/>
                </a:lnTo>
                <a:lnTo>
                  <a:pt x="843203" y="382016"/>
                </a:lnTo>
                <a:lnTo>
                  <a:pt x="825246" y="371132"/>
                </a:lnTo>
                <a:lnTo>
                  <a:pt x="1046353" y="6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504688" y="2188464"/>
            <a:ext cx="1320165" cy="826135"/>
            <a:chOff x="5504688" y="2188464"/>
            <a:chExt cx="1320165" cy="826135"/>
          </a:xfrm>
        </p:grpSpPr>
        <p:sp>
          <p:nvSpPr>
            <p:cNvPr id="12" name="object 12"/>
            <p:cNvSpPr/>
            <p:nvPr/>
          </p:nvSpPr>
          <p:spPr>
            <a:xfrm>
              <a:off x="5509260" y="2193036"/>
              <a:ext cx="1310640" cy="817244"/>
            </a:xfrm>
            <a:custGeom>
              <a:avLst/>
              <a:gdLst/>
              <a:ahLst/>
              <a:cxnLst/>
              <a:rect l="l" t="t" r="r" b="b"/>
              <a:pathLst>
                <a:path w="1310640" h="817244">
                  <a:moveTo>
                    <a:pt x="655319" y="0"/>
                  </a:moveTo>
                  <a:lnTo>
                    <a:pt x="595668" y="1669"/>
                  </a:lnTo>
                  <a:lnTo>
                    <a:pt x="537518" y="6581"/>
                  </a:lnTo>
                  <a:lnTo>
                    <a:pt x="481100" y="14590"/>
                  </a:lnTo>
                  <a:lnTo>
                    <a:pt x="426646" y="25554"/>
                  </a:lnTo>
                  <a:lnTo>
                    <a:pt x="374388" y="39328"/>
                  </a:lnTo>
                  <a:lnTo>
                    <a:pt x="324555" y="55767"/>
                  </a:lnTo>
                  <a:lnTo>
                    <a:pt x="277380" y="74727"/>
                  </a:lnTo>
                  <a:lnTo>
                    <a:pt x="233094" y="96064"/>
                  </a:lnTo>
                  <a:lnTo>
                    <a:pt x="191928" y="119633"/>
                  </a:lnTo>
                  <a:lnTo>
                    <a:pt x="154114" y="145292"/>
                  </a:lnTo>
                  <a:lnTo>
                    <a:pt x="119882" y="172894"/>
                  </a:lnTo>
                  <a:lnTo>
                    <a:pt x="89464" y="202296"/>
                  </a:lnTo>
                  <a:lnTo>
                    <a:pt x="63091" y="233354"/>
                  </a:lnTo>
                  <a:lnTo>
                    <a:pt x="40995" y="265924"/>
                  </a:lnTo>
                  <a:lnTo>
                    <a:pt x="23406" y="299861"/>
                  </a:lnTo>
                  <a:lnTo>
                    <a:pt x="2677" y="371259"/>
                  </a:lnTo>
                  <a:lnTo>
                    <a:pt x="0" y="408431"/>
                  </a:lnTo>
                  <a:lnTo>
                    <a:pt x="2677" y="445604"/>
                  </a:lnTo>
                  <a:lnTo>
                    <a:pt x="23406" y="517002"/>
                  </a:lnTo>
                  <a:lnTo>
                    <a:pt x="40995" y="550939"/>
                  </a:lnTo>
                  <a:lnTo>
                    <a:pt x="63091" y="583509"/>
                  </a:lnTo>
                  <a:lnTo>
                    <a:pt x="89464" y="614567"/>
                  </a:lnTo>
                  <a:lnTo>
                    <a:pt x="119882" y="643969"/>
                  </a:lnTo>
                  <a:lnTo>
                    <a:pt x="154114" y="671571"/>
                  </a:lnTo>
                  <a:lnTo>
                    <a:pt x="191928" y="697230"/>
                  </a:lnTo>
                  <a:lnTo>
                    <a:pt x="233094" y="720799"/>
                  </a:lnTo>
                  <a:lnTo>
                    <a:pt x="277380" y="742136"/>
                  </a:lnTo>
                  <a:lnTo>
                    <a:pt x="324555" y="761096"/>
                  </a:lnTo>
                  <a:lnTo>
                    <a:pt x="374388" y="777535"/>
                  </a:lnTo>
                  <a:lnTo>
                    <a:pt x="426646" y="791309"/>
                  </a:lnTo>
                  <a:lnTo>
                    <a:pt x="481100" y="802273"/>
                  </a:lnTo>
                  <a:lnTo>
                    <a:pt x="537518" y="810282"/>
                  </a:lnTo>
                  <a:lnTo>
                    <a:pt x="595668" y="815194"/>
                  </a:lnTo>
                  <a:lnTo>
                    <a:pt x="655319" y="816863"/>
                  </a:lnTo>
                  <a:lnTo>
                    <a:pt x="714971" y="815194"/>
                  </a:lnTo>
                  <a:lnTo>
                    <a:pt x="773121" y="810282"/>
                  </a:lnTo>
                  <a:lnTo>
                    <a:pt x="829539" y="802273"/>
                  </a:lnTo>
                  <a:lnTo>
                    <a:pt x="883993" y="791309"/>
                  </a:lnTo>
                  <a:lnTo>
                    <a:pt x="936251" y="777535"/>
                  </a:lnTo>
                  <a:lnTo>
                    <a:pt x="986084" y="761096"/>
                  </a:lnTo>
                  <a:lnTo>
                    <a:pt x="1033259" y="742136"/>
                  </a:lnTo>
                  <a:lnTo>
                    <a:pt x="1077545" y="720799"/>
                  </a:lnTo>
                  <a:lnTo>
                    <a:pt x="1118711" y="697230"/>
                  </a:lnTo>
                  <a:lnTo>
                    <a:pt x="1156525" y="671571"/>
                  </a:lnTo>
                  <a:lnTo>
                    <a:pt x="1190757" y="643969"/>
                  </a:lnTo>
                  <a:lnTo>
                    <a:pt x="1221175" y="614567"/>
                  </a:lnTo>
                  <a:lnTo>
                    <a:pt x="1247548" y="583509"/>
                  </a:lnTo>
                  <a:lnTo>
                    <a:pt x="1269644" y="550939"/>
                  </a:lnTo>
                  <a:lnTo>
                    <a:pt x="1287233" y="517002"/>
                  </a:lnTo>
                  <a:lnTo>
                    <a:pt x="1307962" y="445604"/>
                  </a:lnTo>
                  <a:lnTo>
                    <a:pt x="1310639" y="408431"/>
                  </a:lnTo>
                  <a:lnTo>
                    <a:pt x="1307962" y="371259"/>
                  </a:lnTo>
                  <a:lnTo>
                    <a:pt x="1287233" y="299861"/>
                  </a:lnTo>
                  <a:lnTo>
                    <a:pt x="1269644" y="265924"/>
                  </a:lnTo>
                  <a:lnTo>
                    <a:pt x="1247548" y="233354"/>
                  </a:lnTo>
                  <a:lnTo>
                    <a:pt x="1221175" y="202296"/>
                  </a:lnTo>
                  <a:lnTo>
                    <a:pt x="1190757" y="172894"/>
                  </a:lnTo>
                  <a:lnTo>
                    <a:pt x="1156525" y="145292"/>
                  </a:lnTo>
                  <a:lnTo>
                    <a:pt x="1118711" y="119633"/>
                  </a:lnTo>
                  <a:lnTo>
                    <a:pt x="1077545" y="96064"/>
                  </a:lnTo>
                  <a:lnTo>
                    <a:pt x="1033259" y="74727"/>
                  </a:lnTo>
                  <a:lnTo>
                    <a:pt x="986084" y="55767"/>
                  </a:lnTo>
                  <a:lnTo>
                    <a:pt x="936251" y="39328"/>
                  </a:lnTo>
                  <a:lnTo>
                    <a:pt x="883993" y="25554"/>
                  </a:lnTo>
                  <a:lnTo>
                    <a:pt x="829539" y="14590"/>
                  </a:lnTo>
                  <a:lnTo>
                    <a:pt x="773121" y="6581"/>
                  </a:lnTo>
                  <a:lnTo>
                    <a:pt x="714971" y="1669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9260" y="2193036"/>
              <a:ext cx="1310640" cy="817244"/>
            </a:xfrm>
            <a:custGeom>
              <a:avLst/>
              <a:gdLst/>
              <a:ahLst/>
              <a:cxnLst/>
              <a:rect l="l" t="t" r="r" b="b"/>
              <a:pathLst>
                <a:path w="1310640" h="817244">
                  <a:moveTo>
                    <a:pt x="0" y="408431"/>
                  </a:moveTo>
                  <a:lnTo>
                    <a:pt x="10557" y="335020"/>
                  </a:lnTo>
                  <a:lnTo>
                    <a:pt x="40995" y="265924"/>
                  </a:lnTo>
                  <a:lnTo>
                    <a:pt x="63091" y="233354"/>
                  </a:lnTo>
                  <a:lnTo>
                    <a:pt x="89464" y="202296"/>
                  </a:lnTo>
                  <a:lnTo>
                    <a:pt x="119882" y="172894"/>
                  </a:lnTo>
                  <a:lnTo>
                    <a:pt x="154114" y="145292"/>
                  </a:lnTo>
                  <a:lnTo>
                    <a:pt x="191928" y="119633"/>
                  </a:lnTo>
                  <a:lnTo>
                    <a:pt x="233094" y="96064"/>
                  </a:lnTo>
                  <a:lnTo>
                    <a:pt x="277380" y="74727"/>
                  </a:lnTo>
                  <a:lnTo>
                    <a:pt x="324555" y="55767"/>
                  </a:lnTo>
                  <a:lnTo>
                    <a:pt x="374388" y="39328"/>
                  </a:lnTo>
                  <a:lnTo>
                    <a:pt x="426646" y="25554"/>
                  </a:lnTo>
                  <a:lnTo>
                    <a:pt x="481100" y="14590"/>
                  </a:lnTo>
                  <a:lnTo>
                    <a:pt x="537518" y="6581"/>
                  </a:lnTo>
                  <a:lnTo>
                    <a:pt x="595668" y="1669"/>
                  </a:lnTo>
                  <a:lnTo>
                    <a:pt x="655319" y="0"/>
                  </a:lnTo>
                  <a:lnTo>
                    <a:pt x="714971" y="1669"/>
                  </a:lnTo>
                  <a:lnTo>
                    <a:pt x="773121" y="6581"/>
                  </a:lnTo>
                  <a:lnTo>
                    <a:pt x="829539" y="14590"/>
                  </a:lnTo>
                  <a:lnTo>
                    <a:pt x="883993" y="25554"/>
                  </a:lnTo>
                  <a:lnTo>
                    <a:pt x="936251" y="39328"/>
                  </a:lnTo>
                  <a:lnTo>
                    <a:pt x="986084" y="55767"/>
                  </a:lnTo>
                  <a:lnTo>
                    <a:pt x="1033259" y="74727"/>
                  </a:lnTo>
                  <a:lnTo>
                    <a:pt x="1077545" y="96064"/>
                  </a:lnTo>
                  <a:lnTo>
                    <a:pt x="1118711" y="119633"/>
                  </a:lnTo>
                  <a:lnTo>
                    <a:pt x="1156525" y="145292"/>
                  </a:lnTo>
                  <a:lnTo>
                    <a:pt x="1190757" y="172894"/>
                  </a:lnTo>
                  <a:lnTo>
                    <a:pt x="1221175" y="202296"/>
                  </a:lnTo>
                  <a:lnTo>
                    <a:pt x="1247548" y="233354"/>
                  </a:lnTo>
                  <a:lnTo>
                    <a:pt x="1269644" y="265924"/>
                  </a:lnTo>
                  <a:lnTo>
                    <a:pt x="1287233" y="299861"/>
                  </a:lnTo>
                  <a:lnTo>
                    <a:pt x="1307962" y="371259"/>
                  </a:lnTo>
                  <a:lnTo>
                    <a:pt x="1310639" y="408431"/>
                  </a:lnTo>
                  <a:lnTo>
                    <a:pt x="1307962" y="445604"/>
                  </a:lnTo>
                  <a:lnTo>
                    <a:pt x="1287233" y="517002"/>
                  </a:lnTo>
                  <a:lnTo>
                    <a:pt x="1269644" y="550939"/>
                  </a:lnTo>
                  <a:lnTo>
                    <a:pt x="1247548" y="583509"/>
                  </a:lnTo>
                  <a:lnTo>
                    <a:pt x="1221175" y="614567"/>
                  </a:lnTo>
                  <a:lnTo>
                    <a:pt x="1190757" y="643969"/>
                  </a:lnTo>
                  <a:lnTo>
                    <a:pt x="1156525" y="671571"/>
                  </a:lnTo>
                  <a:lnTo>
                    <a:pt x="1118711" y="697230"/>
                  </a:lnTo>
                  <a:lnTo>
                    <a:pt x="1077545" y="720799"/>
                  </a:lnTo>
                  <a:lnTo>
                    <a:pt x="1033259" y="742136"/>
                  </a:lnTo>
                  <a:lnTo>
                    <a:pt x="986084" y="761096"/>
                  </a:lnTo>
                  <a:lnTo>
                    <a:pt x="936251" y="777535"/>
                  </a:lnTo>
                  <a:lnTo>
                    <a:pt x="883993" y="791309"/>
                  </a:lnTo>
                  <a:lnTo>
                    <a:pt x="829539" y="802273"/>
                  </a:lnTo>
                  <a:lnTo>
                    <a:pt x="773121" y="810282"/>
                  </a:lnTo>
                  <a:lnTo>
                    <a:pt x="714971" y="815194"/>
                  </a:lnTo>
                  <a:lnTo>
                    <a:pt x="655319" y="816863"/>
                  </a:lnTo>
                  <a:lnTo>
                    <a:pt x="595668" y="815194"/>
                  </a:lnTo>
                  <a:lnTo>
                    <a:pt x="537518" y="810282"/>
                  </a:lnTo>
                  <a:lnTo>
                    <a:pt x="481100" y="802273"/>
                  </a:lnTo>
                  <a:lnTo>
                    <a:pt x="426646" y="791309"/>
                  </a:lnTo>
                  <a:lnTo>
                    <a:pt x="374388" y="777535"/>
                  </a:lnTo>
                  <a:lnTo>
                    <a:pt x="324555" y="761096"/>
                  </a:lnTo>
                  <a:lnTo>
                    <a:pt x="277380" y="742136"/>
                  </a:lnTo>
                  <a:lnTo>
                    <a:pt x="233094" y="720799"/>
                  </a:lnTo>
                  <a:lnTo>
                    <a:pt x="191928" y="697230"/>
                  </a:lnTo>
                  <a:lnTo>
                    <a:pt x="154114" y="671571"/>
                  </a:lnTo>
                  <a:lnTo>
                    <a:pt x="119882" y="643969"/>
                  </a:lnTo>
                  <a:lnTo>
                    <a:pt x="89464" y="614567"/>
                  </a:lnTo>
                  <a:lnTo>
                    <a:pt x="63091" y="583509"/>
                  </a:lnTo>
                  <a:lnTo>
                    <a:pt x="40995" y="550939"/>
                  </a:lnTo>
                  <a:lnTo>
                    <a:pt x="23406" y="517002"/>
                  </a:lnTo>
                  <a:lnTo>
                    <a:pt x="2677" y="445604"/>
                  </a:lnTo>
                  <a:lnTo>
                    <a:pt x="0" y="40843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01469" y="3091688"/>
            <a:ext cx="160909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rüzgar yok 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= 314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cm</a:t>
            </a:r>
            <a:r>
              <a:rPr sz="2400" spc="-15" baseline="24305" dirty="0"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8454" y="3091688"/>
            <a:ext cx="160909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rüzgar var 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&lt; 314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cm</a:t>
            </a:r>
            <a:r>
              <a:rPr sz="2400" spc="-15" baseline="24305" dirty="0"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015" y="4173092"/>
            <a:ext cx="843470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Ölçeğe yakın durumda </a:t>
            </a:r>
            <a:r>
              <a:rPr sz="2400" dirty="0">
                <a:latin typeface="Times New Roman"/>
                <a:cs typeface="Times New Roman"/>
              </a:rPr>
              <a:t>bina, </a:t>
            </a:r>
            <a:r>
              <a:rPr sz="2400" spc="-5" dirty="0">
                <a:latin typeface="Times New Roman"/>
                <a:cs typeface="Times New Roman"/>
              </a:rPr>
              <a:t>ağaç </a:t>
            </a:r>
            <a:r>
              <a:rPr sz="2400" spc="-45" dirty="0">
                <a:latin typeface="Times New Roman"/>
                <a:cs typeface="Times New Roman"/>
              </a:rPr>
              <a:t>v.s. </a:t>
            </a:r>
            <a:r>
              <a:rPr sz="2400" spc="-5" dirty="0">
                <a:latin typeface="Times New Roman"/>
                <a:cs typeface="Times New Roman"/>
              </a:rPr>
              <a:t>engel bulunmamalı bunlar </a:t>
            </a:r>
            <a:r>
              <a:rPr sz="2400" spc="5" dirty="0">
                <a:latin typeface="Times New Roman"/>
                <a:cs typeface="Times New Roman"/>
              </a:rPr>
              <a:t>en  </a:t>
            </a:r>
            <a:r>
              <a:rPr sz="2400" dirty="0">
                <a:latin typeface="Times New Roman"/>
                <a:cs typeface="Times New Roman"/>
              </a:rPr>
              <a:t>az engel yüksekliğinin 2 katı uzakta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olmalı.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  <a:tab pos="1053465" algn="l"/>
                <a:tab pos="2010410" algn="l"/>
                <a:tab pos="3596004" algn="l"/>
                <a:tab pos="4941570" algn="l"/>
                <a:tab pos="5647690" algn="l"/>
                <a:tab pos="6365240" algn="l"/>
                <a:tab pos="7964170" algn="l"/>
              </a:tabLst>
            </a:pPr>
            <a:r>
              <a:rPr sz="2400" spc="-5" dirty="0">
                <a:latin typeface="Times New Roman"/>
                <a:cs typeface="Times New Roman"/>
              </a:rPr>
              <a:t>Ölçe</a:t>
            </a:r>
            <a:r>
              <a:rPr sz="2400" dirty="0">
                <a:latin typeface="Times New Roman"/>
                <a:cs typeface="Times New Roman"/>
              </a:rPr>
              <a:t>k	y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rden	yüks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ldikçe	rüzg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rdan	daha	f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la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eği	için  ölçeğe giren yağış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azalır.</a:t>
            </a:r>
            <a:endParaRPr sz="240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  <a:tab pos="1496695" algn="l"/>
                <a:tab pos="2425065" algn="l"/>
                <a:tab pos="4470400" algn="l"/>
                <a:tab pos="6072505" algn="l"/>
                <a:tab pos="6731634" algn="l"/>
                <a:tab pos="7440295" algn="l"/>
                <a:tab pos="7979409" algn="l"/>
              </a:tabLst>
            </a:pPr>
            <a:r>
              <a:rPr sz="2400" spc="-5" dirty="0">
                <a:latin typeface="Times New Roman"/>
                <a:cs typeface="Times New Roman"/>
              </a:rPr>
              <a:t>Ölçe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ten	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uyun	buharlaş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ı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ek	iç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ince	b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	yağ  tabakası </a:t>
            </a:r>
            <a:r>
              <a:rPr sz="2400" spc="-5" dirty="0">
                <a:latin typeface="Times New Roman"/>
                <a:cs typeface="Times New Roman"/>
              </a:rPr>
              <a:t>faydalı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olabilir.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90" y="207709"/>
            <a:ext cx="8556625" cy="49637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400" b="1" spc="-55" dirty="0">
                <a:latin typeface="Times New Roman"/>
                <a:cs typeface="Times New Roman"/>
              </a:rPr>
              <a:t>Yapay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45" dirty="0">
                <a:latin typeface="Times New Roman"/>
                <a:cs typeface="Times New Roman"/>
              </a:rPr>
              <a:t>Yağmur</a:t>
            </a:r>
            <a:endParaRPr sz="2400">
              <a:latin typeface="Times New Roman"/>
              <a:cs typeface="Times New Roman"/>
            </a:endParaRPr>
          </a:p>
          <a:p>
            <a:pPr marL="50800" marR="4318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Bu tekniğin </a:t>
            </a:r>
            <a:r>
              <a:rPr sz="2400" dirty="0">
                <a:latin typeface="Times New Roman"/>
                <a:cs typeface="Times New Roman"/>
              </a:rPr>
              <a:t>esası </a:t>
            </a:r>
            <a:r>
              <a:rPr sz="2400" spc="-5" dirty="0">
                <a:latin typeface="Times New Roman"/>
                <a:cs typeface="Times New Roman"/>
              </a:rPr>
              <a:t>buluta yoğunlaşma çekirdeği olarak buz kristalleri  </a:t>
            </a:r>
            <a:r>
              <a:rPr sz="2400" spc="-15" dirty="0">
                <a:latin typeface="Times New Roman"/>
                <a:cs typeface="Times New Roman"/>
              </a:rPr>
              <a:t>vermektir.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Eğer </a:t>
            </a:r>
            <a:r>
              <a:rPr sz="2400" spc="-5" dirty="0">
                <a:latin typeface="Times New Roman"/>
                <a:cs typeface="Times New Roman"/>
              </a:rPr>
              <a:t>bulut </a:t>
            </a:r>
            <a:r>
              <a:rPr sz="2400" dirty="0">
                <a:latin typeface="Times New Roman"/>
                <a:cs typeface="Times New Roman"/>
              </a:rPr>
              <a:t>yoksa </a:t>
            </a:r>
            <a:r>
              <a:rPr sz="2400" spc="-5" dirty="0">
                <a:latin typeface="Times New Roman"/>
                <a:cs typeface="Times New Roman"/>
              </a:rPr>
              <a:t>yapay yağmur olmaz. </a:t>
            </a:r>
            <a:r>
              <a:rPr sz="2400" spc="-30" dirty="0">
                <a:latin typeface="Times New Roman"/>
                <a:cs typeface="Times New Roman"/>
              </a:rPr>
              <a:t>Yoğunlaşma  </a:t>
            </a:r>
            <a:r>
              <a:rPr sz="2400" spc="-5" dirty="0">
                <a:latin typeface="Times New Roman"/>
                <a:cs typeface="Times New Roman"/>
              </a:rPr>
              <a:t>çekirdeği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</a:t>
            </a:r>
            <a:r>
              <a:rPr sz="2400" b="1" spc="-7" baseline="-20833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buzu (kuru </a:t>
            </a:r>
            <a:r>
              <a:rPr sz="2400" spc="-5" dirty="0">
                <a:latin typeface="Times New Roman"/>
                <a:cs typeface="Times New Roman"/>
              </a:rPr>
              <a:t>buz), Gümüş </a:t>
            </a:r>
            <a:r>
              <a:rPr sz="2400" spc="-15" dirty="0">
                <a:latin typeface="Times New Roman"/>
                <a:cs typeface="Times New Roman"/>
              </a:rPr>
              <a:t>iyodür, </a:t>
            </a:r>
            <a:r>
              <a:rPr sz="2400" spc="-5" dirty="0">
                <a:latin typeface="Times New Roman"/>
                <a:cs typeface="Times New Roman"/>
              </a:rPr>
              <a:t>su damlacıkları  </a:t>
            </a:r>
            <a:r>
              <a:rPr sz="2400" dirty="0">
                <a:latin typeface="Times New Roman"/>
                <a:cs typeface="Times New Roman"/>
              </a:rPr>
              <a:t>veya nem çeken </a:t>
            </a:r>
            <a:r>
              <a:rPr sz="2400" spc="-5" dirty="0">
                <a:latin typeface="Times New Roman"/>
                <a:cs typeface="Times New Roman"/>
              </a:rPr>
              <a:t>maddeler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olabilir.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09220">
              <a:lnSpc>
                <a:spcPct val="100000"/>
              </a:lnSpc>
              <a:spcBef>
                <a:spcPts val="1900"/>
              </a:spcBef>
            </a:pPr>
            <a:r>
              <a:rPr sz="2400" spc="-10" dirty="0">
                <a:latin typeface="Times New Roman"/>
                <a:cs typeface="Times New Roman"/>
              </a:rPr>
              <a:t>CO</a:t>
            </a:r>
            <a:r>
              <a:rPr sz="2400" b="1" spc="-15" baseline="-20833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buzu = </a:t>
            </a:r>
            <a:r>
              <a:rPr sz="2400" spc="-5" dirty="0">
                <a:latin typeface="Times New Roman"/>
                <a:cs typeface="Times New Roman"/>
              </a:rPr>
              <a:t>CO</a:t>
            </a:r>
            <a:r>
              <a:rPr sz="2400" b="1" spc="-7" baseline="-20833" dirty="0">
                <a:latin typeface="Times New Roman"/>
                <a:cs typeface="Times New Roman"/>
              </a:rPr>
              <a:t>2 </a:t>
            </a:r>
            <a:r>
              <a:rPr sz="2400" spc="-5" dirty="0">
                <a:latin typeface="Times New Roman"/>
                <a:cs typeface="Times New Roman"/>
              </a:rPr>
              <a:t>-90</a:t>
            </a:r>
            <a:r>
              <a:rPr sz="2400" spc="-7" baseline="2430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C de </a:t>
            </a:r>
            <a:r>
              <a:rPr sz="2400" dirty="0">
                <a:latin typeface="Times New Roman"/>
                <a:cs typeface="Times New Roman"/>
              </a:rPr>
              <a:t>dondurularak elde edilir ve –5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den</a:t>
            </a:r>
            <a:endParaRPr sz="2400">
              <a:latin typeface="Times New Roman"/>
              <a:cs typeface="Times New Roman"/>
            </a:endParaRPr>
          </a:p>
          <a:p>
            <a:pPr marL="10922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soğuk </a:t>
            </a:r>
            <a:r>
              <a:rPr sz="2400" dirty="0">
                <a:latin typeface="Times New Roman"/>
                <a:cs typeface="Times New Roman"/>
              </a:rPr>
              <a:t>bulutlara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uygulanır.</a:t>
            </a:r>
            <a:endParaRPr sz="2400">
              <a:latin typeface="Times New Roman"/>
              <a:cs typeface="Times New Roman"/>
            </a:endParaRPr>
          </a:p>
          <a:p>
            <a:pPr marL="109220" marR="542290">
              <a:lnSpc>
                <a:spcPct val="100000"/>
              </a:lnSpc>
              <a:spcBef>
                <a:spcPts val="575"/>
              </a:spcBef>
            </a:pPr>
            <a:r>
              <a:rPr sz="2400" spc="-30" dirty="0">
                <a:latin typeface="Times New Roman"/>
                <a:cs typeface="Times New Roman"/>
              </a:rPr>
              <a:t>Yeterince </a:t>
            </a:r>
            <a:r>
              <a:rPr sz="2400" spc="-10" dirty="0">
                <a:latin typeface="Times New Roman"/>
                <a:cs typeface="Times New Roman"/>
              </a:rPr>
              <a:t>soğumuş </a:t>
            </a:r>
            <a:r>
              <a:rPr sz="2400" dirty="0">
                <a:latin typeface="Times New Roman"/>
                <a:cs typeface="Times New Roman"/>
              </a:rPr>
              <a:t>buluta atılan 200 </a:t>
            </a:r>
            <a:r>
              <a:rPr sz="2400" spc="-45" dirty="0">
                <a:latin typeface="Times New Roman"/>
                <a:cs typeface="Times New Roman"/>
              </a:rPr>
              <a:t>gr.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b="1" baseline="-20833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buzu 100 ton suyun  </a:t>
            </a:r>
            <a:r>
              <a:rPr sz="2400" spc="-5" dirty="0">
                <a:latin typeface="Times New Roman"/>
                <a:cs typeface="Times New Roman"/>
              </a:rPr>
              <a:t>yoğunlaşmasını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sağlayabilir.</a:t>
            </a:r>
            <a:endParaRPr sz="2400">
              <a:latin typeface="Times New Roman"/>
              <a:cs typeface="Times New Roman"/>
            </a:endParaRPr>
          </a:p>
          <a:p>
            <a:pPr marL="109220" marR="567055">
              <a:lnSpc>
                <a:spcPct val="100000"/>
              </a:lnSpc>
              <a:spcBef>
                <a:spcPts val="580"/>
              </a:spcBef>
            </a:pPr>
            <a:r>
              <a:rPr sz="2400" spc="-50" dirty="0">
                <a:latin typeface="Times New Roman"/>
                <a:cs typeface="Times New Roman"/>
              </a:rPr>
              <a:t>Yapay </a:t>
            </a:r>
            <a:r>
              <a:rPr sz="2400" spc="-20" dirty="0">
                <a:latin typeface="Times New Roman"/>
                <a:cs typeface="Times New Roman"/>
              </a:rPr>
              <a:t>yağmur, </a:t>
            </a:r>
            <a:r>
              <a:rPr sz="2400" dirty="0">
                <a:latin typeface="Times New Roman"/>
                <a:cs typeface="Times New Roman"/>
              </a:rPr>
              <a:t>yağışı </a:t>
            </a:r>
            <a:r>
              <a:rPr sz="2400" spc="-5" dirty="0">
                <a:latin typeface="Times New Roman"/>
                <a:cs typeface="Times New Roman"/>
              </a:rPr>
              <a:t>artırmak, sisi dağıtmak </a:t>
            </a:r>
            <a:r>
              <a:rPr sz="2400" dirty="0">
                <a:latin typeface="Times New Roman"/>
                <a:cs typeface="Times New Roman"/>
              </a:rPr>
              <a:t>(hava </a:t>
            </a:r>
            <a:r>
              <a:rPr sz="2400" spc="-5" dirty="0">
                <a:latin typeface="Times New Roman"/>
                <a:cs typeface="Times New Roman"/>
              </a:rPr>
              <a:t>alanlarında),  </a:t>
            </a:r>
            <a:r>
              <a:rPr sz="2400" dirty="0">
                <a:latin typeface="Times New Roman"/>
                <a:cs typeface="Times New Roman"/>
              </a:rPr>
              <a:t>doluyu </a:t>
            </a:r>
            <a:r>
              <a:rPr sz="2400" spc="-5" dirty="0">
                <a:latin typeface="Times New Roman"/>
                <a:cs typeface="Times New Roman"/>
              </a:rPr>
              <a:t>azaltmak, orman </a:t>
            </a:r>
            <a:r>
              <a:rPr sz="2400" dirty="0">
                <a:latin typeface="Times New Roman"/>
                <a:cs typeface="Times New Roman"/>
              </a:rPr>
              <a:t>yangınlarını </a:t>
            </a:r>
            <a:r>
              <a:rPr sz="2400" spc="-5" dirty="0">
                <a:latin typeface="Times New Roman"/>
                <a:cs typeface="Times New Roman"/>
              </a:rPr>
              <a:t>söndürmek </a:t>
            </a:r>
            <a:r>
              <a:rPr sz="2400" dirty="0">
                <a:latin typeface="Times New Roman"/>
                <a:cs typeface="Times New Roman"/>
              </a:rPr>
              <a:t>için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yapılabilir.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269" y="279603"/>
            <a:ext cx="3830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Damlaların</a:t>
            </a:r>
            <a:r>
              <a:rPr sz="3200" spc="-85" dirty="0"/>
              <a:t> </a:t>
            </a:r>
            <a:r>
              <a:rPr sz="3200" dirty="0"/>
              <a:t>Büyümesi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8540" y="3268217"/>
            <a:ext cx="78371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Yoğunlaşma </a:t>
            </a:r>
            <a:r>
              <a:rPr sz="2400" spc="-5" dirty="0">
                <a:latin typeface="Times New Roman"/>
                <a:cs typeface="Times New Roman"/>
              </a:rPr>
              <a:t>çekirdeklerinin etrafındaki ince film su tabakası  </a:t>
            </a:r>
            <a:r>
              <a:rPr sz="2400" b="1" spc="-5" dirty="0">
                <a:latin typeface="Times New Roman"/>
                <a:cs typeface="Times New Roman"/>
              </a:rPr>
              <a:t>higroskopik su </a:t>
            </a:r>
            <a:r>
              <a:rPr sz="2400" dirty="0">
                <a:latin typeface="Times New Roman"/>
                <a:cs typeface="Times New Roman"/>
              </a:rPr>
              <a:t>olarak </a:t>
            </a:r>
            <a:r>
              <a:rPr sz="2400" spc="-15" dirty="0">
                <a:latin typeface="Times New Roman"/>
                <a:cs typeface="Times New Roman"/>
              </a:rPr>
              <a:t>adlandırılır. </a:t>
            </a:r>
            <a:r>
              <a:rPr sz="2400" spc="-5" dirty="0">
                <a:latin typeface="Times New Roman"/>
                <a:cs typeface="Times New Roman"/>
              </a:rPr>
              <a:t>Bu su </a:t>
            </a:r>
            <a:r>
              <a:rPr sz="2400" spc="-10" dirty="0">
                <a:latin typeface="Times New Roman"/>
                <a:cs typeface="Times New Roman"/>
              </a:rPr>
              <a:t>kalınlaşır, </a:t>
            </a:r>
            <a:r>
              <a:rPr sz="2400" spc="-5" dirty="0">
                <a:latin typeface="Times New Roman"/>
                <a:cs typeface="Times New Roman"/>
              </a:rPr>
              <a:t>kalınlaşır  </a:t>
            </a:r>
            <a:r>
              <a:rPr sz="2400" dirty="0">
                <a:latin typeface="Times New Roman"/>
                <a:cs typeface="Times New Roman"/>
              </a:rPr>
              <a:t>ve havada </a:t>
            </a:r>
            <a:r>
              <a:rPr sz="2400" spc="-5" dirty="0">
                <a:latin typeface="Times New Roman"/>
                <a:cs typeface="Times New Roman"/>
              </a:rPr>
              <a:t>kalamaz </a:t>
            </a:r>
            <a:r>
              <a:rPr sz="2400" dirty="0">
                <a:latin typeface="Times New Roman"/>
                <a:cs typeface="Times New Roman"/>
              </a:rPr>
              <a:t>hale </a:t>
            </a:r>
            <a:r>
              <a:rPr sz="2400" spc="-25" dirty="0">
                <a:latin typeface="Times New Roman"/>
                <a:cs typeface="Times New Roman"/>
              </a:rPr>
              <a:t>gelir. </a:t>
            </a:r>
            <a:r>
              <a:rPr sz="2400" dirty="0">
                <a:latin typeface="Times New Roman"/>
                <a:cs typeface="Times New Roman"/>
              </a:rPr>
              <a:t>Sonra da </a:t>
            </a:r>
            <a:r>
              <a:rPr sz="2400" spc="-5" dirty="0">
                <a:latin typeface="Times New Roman"/>
                <a:cs typeface="Times New Roman"/>
              </a:rPr>
              <a:t>düşmeye </a:t>
            </a:r>
            <a:r>
              <a:rPr sz="2400" spc="-20" dirty="0">
                <a:latin typeface="Times New Roman"/>
                <a:cs typeface="Times New Roman"/>
              </a:rPr>
              <a:t>başlar.  </a:t>
            </a:r>
            <a:r>
              <a:rPr sz="2400" spc="-5" dirty="0">
                <a:latin typeface="Times New Roman"/>
                <a:cs typeface="Times New Roman"/>
              </a:rPr>
              <a:t>Düşerken </a:t>
            </a:r>
            <a:r>
              <a:rPr sz="2400" dirty="0">
                <a:latin typeface="Times New Roman"/>
                <a:cs typeface="Times New Roman"/>
              </a:rPr>
              <a:t>diğer su damlacıklarıyla </a:t>
            </a:r>
            <a:r>
              <a:rPr sz="2400" spc="-5" dirty="0">
                <a:latin typeface="Times New Roman"/>
                <a:cs typeface="Times New Roman"/>
              </a:rPr>
              <a:t>da </a:t>
            </a:r>
            <a:r>
              <a:rPr sz="2400" dirty="0">
                <a:latin typeface="Times New Roman"/>
                <a:cs typeface="Times New Roman"/>
              </a:rPr>
              <a:t>birleşir </a:t>
            </a:r>
            <a:r>
              <a:rPr sz="2400" spc="-5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yağış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olur.</a:t>
            </a: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Çok </a:t>
            </a:r>
            <a:r>
              <a:rPr sz="2400" spc="-5" dirty="0">
                <a:latin typeface="Times New Roman"/>
                <a:cs typeface="Times New Roman"/>
              </a:rPr>
              <a:t>soğuyan havada </a:t>
            </a:r>
            <a:r>
              <a:rPr sz="2400" dirty="0">
                <a:latin typeface="Times New Roman"/>
                <a:cs typeface="Times New Roman"/>
              </a:rPr>
              <a:t>buz </a:t>
            </a:r>
            <a:r>
              <a:rPr sz="2400" spc="-5" dirty="0">
                <a:latin typeface="Times New Roman"/>
                <a:cs typeface="Times New Roman"/>
              </a:rPr>
              <a:t>kristalleri </a:t>
            </a:r>
            <a:r>
              <a:rPr sz="2400" spc="-15" dirty="0">
                <a:latin typeface="Times New Roman"/>
                <a:cs typeface="Times New Roman"/>
              </a:rPr>
              <a:t>oluşabilir. </a:t>
            </a:r>
            <a:r>
              <a:rPr sz="2400" spc="-5" dirty="0">
                <a:latin typeface="Times New Roman"/>
                <a:cs typeface="Times New Roman"/>
              </a:rPr>
              <a:t>Bunların  </a:t>
            </a:r>
            <a:r>
              <a:rPr sz="2400" dirty="0">
                <a:latin typeface="Times New Roman"/>
                <a:cs typeface="Times New Roman"/>
              </a:rPr>
              <a:t>üzerinde de </a:t>
            </a:r>
            <a:r>
              <a:rPr sz="2400" spc="-5" dirty="0">
                <a:latin typeface="Times New Roman"/>
                <a:cs typeface="Times New Roman"/>
              </a:rPr>
              <a:t>yoğunlaşma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olabilir.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4252" y="1263396"/>
            <a:ext cx="585470" cy="515620"/>
            <a:chOff x="1254252" y="1263396"/>
            <a:chExt cx="585470" cy="515620"/>
          </a:xfrm>
        </p:grpSpPr>
        <p:sp>
          <p:nvSpPr>
            <p:cNvPr id="5" name="object 5"/>
            <p:cNvSpPr/>
            <p:nvPr/>
          </p:nvSpPr>
          <p:spPr>
            <a:xfrm>
              <a:off x="1258824" y="1267968"/>
              <a:ext cx="576580" cy="506095"/>
            </a:xfrm>
            <a:custGeom>
              <a:avLst/>
              <a:gdLst/>
              <a:ahLst/>
              <a:cxnLst/>
              <a:rect l="l" t="t" r="r" b="b"/>
              <a:pathLst>
                <a:path w="576580" h="506094">
                  <a:moveTo>
                    <a:pt x="288035" y="0"/>
                  </a:moveTo>
                  <a:lnTo>
                    <a:pt x="245872" y="66929"/>
                  </a:lnTo>
                  <a:lnTo>
                    <a:pt x="177800" y="19304"/>
                  </a:lnTo>
                  <a:lnTo>
                    <a:pt x="168020" y="95250"/>
                  </a:lnTo>
                  <a:lnTo>
                    <a:pt x="84328" y="74041"/>
                  </a:lnTo>
                  <a:lnTo>
                    <a:pt x="108457" y="147574"/>
                  </a:lnTo>
                  <a:lnTo>
                    <a:pt x="21970" y="156210"/>
                  </a:lnTo>
                  <a:lnTo>
                    <a:pt x="76200" y="216027"/>
                  </a:lnTo>
                  <a:lnTo>
                    <a:pt x="0" y="252984"/>
                  </a:lnTo>
                  <a:lnTo>
                    <a:pt x="76200" y="289941"/>
                  </a:lnTo>
                  <a:lnTo>
                    <a:pt x="21970" y="349758"/>
                  </a:lnTo>
                  <a:lnTo>
                    <a:pt x="108457" y="358394"/>
                  </a:lnTo>
                  <a:lnTo>
                    <a:pt x="84328" y="431927"/>
                  </a:lnTo>
                  <a:lnTo>
                    <a:pt x="168020" y="410718"/>
                  </a:lnTo>
                  <a:lnTo>
                    <a:pt x="177800" y="486664"/>
                  </a:lnTo>
                  <a:lnTo>
                    <a:pt x="245872" y="439039"/>
                  </a:lnTo>
                  <a:lnTo>
                    <a:pt x="288035" y="505968"/>
                  </a:lnTo>
                  <a:lnTo>
                    <a:pt x="330200" y="439039"/>
                  </a:lnTo>
                  <a:lnTo>
                    <a:pt x="398271" y="486664"/>
                  </a:lnTo>
                  <a:lnTo>
                    <a:pt x="408050" y="410718"/>
                  </a:lnTo>
                  <a:lnTo>
                    <a:pt x="491744" y="431927"/>
                  </a:lnTo>
                  <a:lnTo>
                    <a:pt x="467613" y="358394"/>
                  </a:lnTo>
                  <a:lnTo>
                    <a:pt x="554101" y="349758"/>
                  </a:lnTo>
                  <a:lnTo>
                    <a:pt x="499871" y="289941"/>
                  </a:lnTo>
                  <a:lnTo>
                    <a:pt x="576071" y="252984"/>
                  </a:lnTo>
                  <a:lnTo>
                    <a:pt x="499871" y="216027"/>
                  </a:lnTo>
                  <a:lnTo>
                    <a:pt x="554101" y="156210"/>
                  </a:lnTo>
                  <a:lnTo>
                    <a:pt x="467613" y="147574"/>
                  </a:lnTo>
                  <a:lnTo>
                    <a:pt x="491744" y="74041"/>
                  </a:lnTo>
                  <a:lnTo>
                    <a:pt x="408050" y="95250"/>
                  </a:lnTo>
                  <a:lnTo>
                    <a:pt x="398271" y="19304"/>
                  </a:lnTo>
                  <a:lnTo>
                    <a:pt x="330200" y="66929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AFC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8824" y="1267968"/>
              <a:ext cx="576580" cy="506095"/>
            </a:xfrm>
            <a:custGeom>
              <a:avLst/>
              <a:gdLst/>
              <a:ahLst/>
              <a:cxnLst/>
              <a:rect l="l" t="t" r="r" b="b"/>
              <a:pathLst>
                <a:path w="576580" h="506094">
                  <a:moveTo>
                    <a:pt x="0" y="252984"/>
                  </a:moveTo>
                  <a:lnTo>
                    <a:pt x="76200" y="216027"/>
                  </a:lnTo>
                  <a:lnTo>
                    <a:pt x="21970" y="156210"/>
                  </a:lnTo>
                  <a:lnTo>
                    <a:pt x="108457" y="147574"/>
                  </a:lnTo>
                  <a:lnTo>
                    <a:pt x="84328" y="74041"/>
                  </a:lnTo>
                  <a:lnTo>
                    <a:pt x="168020" y="95250"/>
                  </a:lnTo>
                  <a:lnTo>
                    <a:pt x="177800" y="19304"/>
                  </a:lnTo>
                  <a:lnTo>
                    <a:pt x="245872" y="66929"/>
                  </a:lnTo>
                  <a:lnTo>
                    <a:pt x="288035" y="0"/>
                  </a:lnTo>
                  <a:lnTo>
                    <a:pt x="330200" y="66929"/>
                  </a:lnTo>
                  <a:lnTo>
                    <a:pt x="398271" y="19304"/>
                  </a:lnTo>
                  <a:lnTo>
                    <a:pt x="408050" y="95250"/>
                  </a:lnTo>
                  <a:lnTo>
                    <a:pt x="491744" y="74041"/>
                  </a:lnTo>
                  <a:lnTo>
                    <a:pt x="467613" y="147574"/>
                  </a:lnTo>
                  <a:lnTo>
                    <a:pt x="554101" y="156210"/>
                  </a:lnTo>
                  <a:lnTo>
                    <a:pt x="499871" y="216027"/>
                  </a:lnTo>
                  <a:lnTo>
                    <a:pt x="576071" y="252984"/>
                  </a:lnTo>
                  <a:lnTo>
                    <a:pt x="499871" y="289941"/>
                  </a:lnTo>
                  <a:lnTo>
                    <a:pt x="554101" y="349758"/>
                  </a:lnTo>
                  <a:lnTo>
                    <a:pt x="467613" y="358394"/>
                  </a:lnTo>
                  <a:lnTo>
                    <a:pt x="491744" y="431927"/>
                  </a:lnTo>
                  <a:lnTo>
                    <a:pt x="408050" y="410718"/>
                  </a:lnTo>
                  <a:lnTo>
                    <a:pt x="398271" y="486664"/>
                  </a:lnTo>
                  <a:lnTo>
                    <a:pt x="330200" y="439039"/>
                  </a:lnTo>
                  <a:lnTo>
                    <a:pt x="288035" y="505968"/>
                  </a:lnTo>
                  <a:lnTo>
                    <a:pt x="245872" y="439039"/>
                  </a:lnTo>
                  <a:lnTo>
                    <a:pt x="177800" y="486664"/>
                  </a:lnTo>
                  <a:lnTo>
                    <a:pt x="168020" y="410718"/>
                  </a:lnTo>
                  <a:lnTo>
                    <a:pt x="84328" y="431927"/>
                  </a:lnTo>
                  <a:lnTo>
                    <a:pt x="108457" y="358394"/>
                  </a:lnTo>
                  <a:lnTo>
                    <a:pt x="21970" y="349758"/>
                  </a:lnTo>
                  <a:lnTo>
                    <a:pt x="76200" y="289941"/>
                  </a:lnTo>
                  <a:lnTo>
                    <a:pt x="0" y="25298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604" y="1412748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144018" y="0"/>
                  </a:moveTo>
                  <a:lnTo>
                    <a:pt x="87975" y="8495"/>
                  </a:lnTo>
                  <a:lnTo>
                    <a:pt x="42195" y="31670"/>
                  </a:lnTo>
                  <a:lnTo>
                    <a:pt x="11322" y="66061"/>
                  </a:lnTo>
                  <a:lnTo>
                    <a:pt x="0" y="108203"/>
                  </a:lnTo>
                  <a:lnTo>
                    <a:pt x="11322" y="150346"/>
                  </a:lnTo>
                  <a:lnTo>
                    <a:pt x="42195" y="184737"/>
                  </a:lnTo>
                  <a:lnTo>
                    <a:pt x="87975" y="207912"/>
                  </a:lnTo>
                  <a:lnTo>
                    <a:pt x="144018" y="216407"/>
                  </a:lnTo>
                  <a:lnTo>
                    <a:pt x="200060" y="207912"/>
                  </a:lnTo>
                  <a:lnTo>
                    <a:pt x="245840" y="184737"/>
                  </a:lnTo>
                  <a:lnTo>
                    <a:pt x="276713" y="150346"/>
                  </a:lnTo>
                  <a:lnTo>
                    <a:pt x="288035" y="108203"/>
                  </a:lnTo>
                  <a:lnTo>
                    <a:pt x="276713" y="66061"/>
                  </a:lnTo>
                  <a:lnTo>
                    <a:pt x="245840" y="31670"/>
                  </a:lnTo>
                  <a:lnTo>
                    <a:pt x="200060" y="849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3604" y="1412748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0" y="108203"/>
                  </a:moveTo>
                  <a:lnTo>
                    <a:pt x="11322" y="66061"/>
                  </a:lnTo>
                  <a:lnTo>
                    <a:pt x="42195" y="31670"/>
                  </a:lnTo>
                  <a:lnTo>
                    <a:pt x="87975" y="8495"/>
                  </a:lnTo>
                  <a:lnTo>
                    <a:pt x="144018" y="0"/>
                  </a:lnTo>
                  <a:lnTo>
                    <a:pt x="200060" y="8495"/>
                  </a:lnTo>
                  <a:lnTo>
                    <a:pt x="245840" y="31670"/>
                  </a:lnTo>
                  <a:lnTo>
                    <a:pt x="276713" y="66061"/>
                  </a:lnTo>
                  <a:lnTo>
                    <a:pt x="288035" y="108203"/>
                  </a:lnTo>
                  <a:lnTo>
                    <a:pt x="276713" y="150346"/>
                  </a:lnTo>
                  <a:lnTo>
                    <a:pt x="245840" y="184737"/>
                  </a:lnTo>
                  <a:lnTo>
                    <a:pt x="200060" y="207912"/>
                  </a:lnTo>
                  <a:lnTo>
                    <a:pt x="144018" y="216407"/>
                  </a:lnTo>
                  <a:lnTo>
                    <a:pt x="87975" y="207912"/>
                  </a:lnTo>
                  <a:lnTo>
                    <a:pt x="42195" y="184737"/>
                  </a:lnTo>
                  <a:lnTo>
                    <a:pt x="11322" y="150346"/>
                  </a:lnTo>
                  <a:lnTo>
                    <a:pt x="0" y="10820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37276" y="320040"/>
            <a:ext cx="2479675" cy="2476500"/>
            <a:chOff x="5637276" y="320040"/>
            <a:chExt cx="2479675" cy="2476500"/>
          </a:xfrm>
        </p:grpSpPr>
        <p:sp>
          <p:nvSpPr>
            <p:cNvPr id="10" name="object 10"/>
            <p:cNvSpPr/>
            <p:nvPr/>
          </p:nvSpPr>
          <p:spPr>
            <a:xfrm>
              <a:off x="5651754" y="334518"/>
              <a:ext cx="2451100" cy="2447925"/>
            </a:xfrm>
            <a:custGeom>
              <a:avLst/>
              <a:gdLst/>
              <a:ahLst/>
              <a:cxnLst/>
              <a:rect l="l" t="t" r="r" b="b"/>
              <a:pathLst>
                <a:path w="2451100" h="2447925">
                  <a:moveTo>
                    <a:pt x="1225296" y="0"/>
                  </a:moveTo>
                  <a:lnTo>
                    <a:pt x="1045972" y="323595"/>
                  </a:lnTo>
                  <a:lnTo>
                    <a:pt x="756412" y="93090"/>
                  </a:lnTo>
                  <a:lnTo>
                    <a:pt x="714756" y="460628"/>
                  </a:lnTo>
                  <a:lnTo>
                    <a:pt x="358901" y="358393"/>
                  </a:lnTo>
                  <a:lnTo>
                    <a:pt x="461137" y="713866"/>
                  </a:lnTo>
                  <a:lnTo>
                    <a:pt x="93218" y="755522"/>
                  </a:lnTo>
                  <a:lnTo>
                    <a:pt x="323976" y="1044701"/>
                  </a:lnTo>
                  <a:lnTo>
                    <a:pt x="0" y="1223771"/>
                  </a:lnTo>
                  <a:lnTo>
                    <a:pt x="323976" y="1402841"/>
                  </a:lnTo>
                  <a:lnTo>
                    <a:pt x="93218" y="1692020"/>
                  </a:lnTo>
                  <a:lnTo>
                    <a:pt x="461137" y="1733677"/>
                  </a:lnTo>
                  <a:lnTo>
                    <a:pt x="358901" y="2089149"/>
                  </a:lnTo>
                  <a:lnTo>
                    <a:pt x="714756" y="1986914"/>
                  </a:lnTo>
                  <a:lnTo>
                    <a:pt x="756412" y="2354453"/>
                  </a:lnTo>
                  <a:lnTo>
                    <a:pt x="1045972" y="2123947"/>
                  </a:lnTo>
                  <a:lnTo>
                    <a:pt x="1225296" y="2447543"/>
                  </a:lnTo>
                  <a:lnTo>
                    <a:pt x="1404620" y="2123947"/>
                  </a:lnTo>
                  <a:lnTo>
                    <a:pt x="1694179" y="2354453"/>
                  </a:lnTo>
                  <a:lnTo>
                    <a:pt x="1735836" y="1986914"/>
                  </a:lnTo>
                  <a:lnTo>
                    <a:pt x="2091690" y="2089149"/>
                  </a:lnTo>
                  <a:lnTo>
                    <a:pt x="1989454" y="1733677"/>
                  </a:lnTo>
                  <a:lnTo>
                    <a:pt x="2357374" y="1692020"/>
                  </a:lnTo>
                  <a:lnTo>
                    <a:pt x="2126615" y="1402841"/>
                  </a:lnTo>
                  <a:lnTo>
                    <a:pt x="2450592" y="1223771"/>
                  </a:lnTo>
                  <a:lnTo>
                    <a:pt x="2126615" y="1044701"/>
                  </a:lnTo>
                  <a:lnTo>
                    <a:pt x="2357374" y="755522"/>
                  </a:lnTo>
                  <a:lnTo>
                    <a:pt x="1989454" y="713866"/>
                  </a:lnTo>
                  <a:lnTo>
                    <a:pt x="2091690" y="358393"/>
                  </a:lnTo>
                  <a:lnTo>
                    <a:pt x="1735836" y="460628"/>
                  </a:lnTo>
                  <a:lnTo>
                    <a:pt x="1694179" y="93090"/>
                  </a:lnTo>
                  <a:lnTo>
                    <a:pt x="1404620" y="323595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AFC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1754" y="334518"/>
              <a:ext cx="2451100" cy="2447925"/>
            </a:xfrm>
            <a:custGeom>
              <a:avLst/>
              <a:gdLst/>
              <a:ahLst/>
              <a:cxnLst/>
              <a:rect l="l" t="t" r="r" b="b"/>
              <a:pathLst>
                <a:path w="2451100" h="2447925">
                  <a:moveTo>
                    <a:pt x="0" y="1223771"/>
                  </a:moveTo>
                  <a:lnTo>
                    <a:pt x="323976" y="1044701"/>
                  </a:lnTo>
                  <a:lnTo>
                    <a:pt x="93218" y="755522"/>
                  </a:lnTo>
                  <a:lnTo>
                    <a:pt x="461137" y="713866"/>
                  </a:lnTo>
                  <a:lnTo>
                    <a:pt x="358901" y="358393"/>
                  </a:lnTo>
                  <a:lnTo>
                    <a:pt x="714756" y="460628"/>
                  </a:lnTo>
                  <a:lnTo>
                    <a:pt x="756412" y="93090"/>
                  </a:lnTo>
                  <a:lnTo>
                    <a:pt x="1045972" y="323595"/>
                  </a:lnTo>
                  <a:lnTo>
                    <a:pt x="1225296" y="0"/>
                  </a:lnTo>
                  <a:lnTo>
                    <a:pt x="1404620" y="323595"/>
                  </a:lnTo>
                  <a:lnTo>
                    <a:pt x="1694179" y="93090"/>
                  </a:lnTo>
                  <a:lnTo>
                    <a:pt x="1735836" y="460628"/>
                  </a:lnTo>
                  <a:lnTo>
                    <a:pt x="2091690" y="358393"/>
                  </a:lnTo>
                  <a:lnTo>
                    <a:pt x="1989454" y="713866"/>
                  </a:lnTo>
                  <a:lnTo>
                    <a:pt x="2357374" y="755522"/>
                  </a:lnTo>
                  <a:lnTo>
                    <a:pt x="2126615" y="1044701"/>
                  </a:lnTo>
                  <a:lnTo>
                    <a:pt x="2450592" y="1223771"/>
                  </a:lnTo>
                  <a:lnTo>
                    <a:pt x="2126615" y="1402841"/>
                  </a:lnTo>
                  <a:lnTo>
                    <a:pt x="2357374" y="1692020"/>
                  </a:lnTo>
                  <a:lnTo>
                    <a:pt x="1989454" y="1733677"/>
                  </a:lnTo>
                  <a:lnTo>
                    <a:pt x="2091690" y="2089149"/>
                  </a:lnTo>
                  <a:lnTo>
                    <a:pt x="1735836" y="1986914"/>
                  </a:lnTo>
                  <a:lnTo>
                    <a:pt x="1694179" y="2354453"/>
                  </a:lnTo>
                  <a:lnTo>
                    <a:pt x="1404620" y="2123947"/>
                  </a:lnTo>
                  <a:lnTo>
                    <a:pt x="1225296" y="2447543"/>
                  </a:lnTo>
                  <a:lnTo>
                    <a:pt x="1045972" y="2123947"/>
                  </a:lnTo>
                  <a:lnTo>
                    <a:pt x="756412" y="2354453"/>
                  </a:lnTo>
                  <a:lnTo>
                    <a:pt x="714756" y="1986914"/>
                  </a:lnTo>
                  <a:lnTo>
                    <a:pt x="358901" y="2089149"/>
                  </a:lnTo>
                  <a:lnTo>
                    <a:pt x="461137" y="1733677"/>
                  </a:lnTo>
                  <a:lnTo>
                    <a:pt x="93218" y="1692020"/>
                  </a:lnTo>
                  <a:lnTo>
                    <a:pt x="323976" y="1402841"/>
                  </a:lnTo>
                  <a:lnTo>
                    <a:pt x="0" y="1223771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60642" y="1485137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90" h="216535">
                  <a:moveTo>
                    <a:pt x="144017" y="0"/>
                  </a:moveTo>
                  <a:lnTo>
                    <a:pt x="87975" y="8495"/>
                  </a:lnTo>
                  <a:lnTo>
                    <a:pt x="42195" y="31670"/>
                  </a:lnTo>
                  <a:lnTo>
                    <a:pt x="11322" y="66061"/>
                  </a:lnTo>
                  <a:lnTo>
                    <a:pt x="0" y="108203"/>
                  </a:lnTo>
                  <a:lnTo>
                    <a:pt x="11322" y="150346"/>
                  </a:lnTo>
                  <a:lnTo>
                    <a:pt x="42195" y="184737"/>
                  </a:lnTo>
                  <a:lnTo>
                    <a:pt x="87975" y="207912"/>
                  </a:lnTo>
                  <a:lnTo>
                    <a:pt x="144017" y="216408"/>
                  </a:lnTo>
                  <a:lnTo>
                    <a:pt x="200060" y="207912"/>
                  </a:lnTo>
                  <a:lnTo>
                    <a:pt x="245840" y="184737"/>
                  </a:lnTo>
                  <a:lnTo>
                    <a:pt x="276713" y="150346"/>
                  </a:lnTo>
                  <a:lnTo>
                    <a:pt x="288035" y="108203"/>
                  </a:lnTo>
                  <a:lnTo>
                    <a:pt x="276713" y="66061"/>
                  </a:lnTo>
                  <a:lnTo>
                    <a:pt x="245840" y="31670"/>
                  </a:lnTo>
                  <a:lnTo>
                    <a:pt x="200060" y="849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0642" y="1485137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90" h="216535">
                  <a:moveTo>
                    <a:pt x="0" y="108203"/>
                  </a:moveTo>
                  <a:lnTo>
                    <a:pt x="11322" y="66061"/>
                  </a:lnTo>
                  <a:lnTo>
                    <a:pt x="42195" y="31670"/>
                  </a:lnTo>
                  <a:lnTo>
                    <a:pt x="87975" y="8495"/>
                  </a:lnTo>
                  <a:lnTo>
                    <a:pt x="144017" y="0"/>
                  </a:lnTo>
                  <a:lnTo>
                    <a:pt x="200060" y="8495"/>
                  </a:lnTo>
                  <a:lnTo>
                    <a:pt x="245840" y="31670"/>
                  </a:lnTo>
                  <a:lnTo>
                    <a:pt x="276713" y="66061"/>
                  </a:lnTo>
                  <a:lnTo>
                    <a:pt x="288035" y="108203"/>
                  </a:lnTo>
                  <a:lnTo>
                    <a:pt x="276713" y="150346"/>
                  </a:lnTo>
                  <a:lnTo>
                    <a:pt x="245840" y="184737"/>
                  </a:lnTo>
                  <a:lnTo>
                    <a:pt x="200060" y="207912"/>
                  </a:lnTo>
                  <a:lnTo>
                    <a:pt x="144017" y="216408"/>
                  </a:lnTo>
                  <a:lnTo>
                    <a:pt x="87975" y="207912"/>
                  </a:lnTo>
                  <a:lnTo>
                    <a:pt x="42195" y="184737"/>
                  </a:lnTo>
                  <a:lnTo>
                    <a:pt x="11322" y="150346"/>
                  </a:lnTo>
                  <a:lnTo>
                    <a:pt x="0" y="108203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819" y="856233"/>
            <a:ext cx="6670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0" dirty="0"/>
              <a:t>Yağış </a:t>
            </a:r>
            <a:r>
              <a:rPr sz="3200" spc="-5" dirty="0"/>
              <a:t>Alanına </a:t>
            </a:r>
            <a:r>
              <a:rPr sz="3200" spc="-90" dirty="0"/>
              <a:t>Yeni </a:t>
            </a:r>
            <a:r>
              <a:rPr sz="3200" dirty="0"/>
              <a:t>Bulutların</a:t>
            </a:r>
            <a:r>
              <a:rPr sz="3200" spc="-265" dirty="0"/>
              <a:t> </a:t>
            </a:r>
            <a:r>
              <a:rPr sz="3200" dirty="0"/>
              <a:t>Gelmesi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1490" y="2005710"/>
            <a:ext cx="84823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Bulutlardaki </a:t>
            </a:r>
            <a:r>
              <a:rPr sz="2400" spc="-5" dirty="0">
                <a:latin typeface="Times New Roman"/>
                <a:cs typeface="Times New Roman"/>
              </a:rPr>
              <a:t>su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5" dirty="0">
                <a:latin typeface="Times New Roman"/>
                <a:cs typeface="Times New Roman"/>
              </a:rPr>
              <a:t>miktarı </a:t>
            </a:r>
            <a:r>
              <a:rPr sz="2400" spc="5" dirty="0">
                <a:latin typeface="Times New Roman"/>
                <a:cs typeface="Times New Roman"/>
              </a:rPr>
              <a:t>2-3 </a:t>
            </a:r>
            <a:r>
              <a:rPr sz="2400" spc="-5" dirty="0">
                <a:latin typeface="Times New Roman"/>
                <a:cs typeface="Times New Roman"/>
              </a:rPr>
              <a:t>g/m</a:t>
            </a:r>
            <a:r>
              <a:rPr sz="2400" spc="-7" baseline="24305" dirty="0">
                <a:latin typeface="Times New Roman"/>
                <a:cs typeface="Times New Roman"/>
              </a:rPr>
              <a:t>3 </a:t>
            </a:r>
            <a:r>
              <a:rPr sz="2400" spc="-15" dirty="0">
                <a:latin typeface="Times New Roman"/>
                <a:cs typeface="Times New Roman"/>
              </a:rPr>
              <a:t>kadardır. </a:t>
            </a:r>
            <a:r>
              <a:rPr sz="2400" spc="-5" dirty="0">
                <a:latin typeface="Times New Roman"/>
                <a:cs typeface="Times New Roman"/>
              </a:rPr>
              <a:t>Dolayısıyla </a:t>
            </a:r>
            <a:r>
              <a:rPr sz="2400" dirty="0">
                <a:latin typeface="Times New Roman"/>
                <a:cs typeface="Times New Roman"/>
              </a:rPr>
              <a:t>yağışta  bu </a:t>
            </a:r>
            <a:r>
              <a:rPr sz="2400" spc="-5" dirty="0">
                <a:latin typeface="Times New Roman"/>
                <a:cs typeface="Times New Roman"/>
              </a:rPr>
              <a:t>su hemen </a:t>
            </a:r>
            <a:r>
              <a:rPr sz="2400" spc="-15" dirty="0">
                <a:latin typeface="Times New Roman"/>
                <a:cs typeface="Times New Roman"/>
              </a:rPr>
              <a:t>tükenir. </a:t>
            </a:r>
            <a:r>
              <a:rPr sz="2400" spc="-65" dirty="0">
                <a:latin typeface="Times New Roman"/>
                <a:cs typeface="Times New Roman"/>
              </a:rPr>
              <a:t>Yeni </a:t>
            </a:r>
            <a:r>
              <a:rPr sz="2400" dirty="0">
                <a:latin typeface="Times New Roman"/>
                <a:cs typeface="Times New Roman"/>
              </a:rPr>
              <a:t>bulutlar gelip </a:t>
            </a:r>
            <a:r>
              <a:rPr sz="2400" spc="-5" dirty="0">
                <a:latin typeface="Times New Roman"/>
                <a:cs typeface="Times New Roman"/>
              </a:rPr>
              <a:t>beslemedikçe </a:t>
            </a:r>
            <a:r>
              <a:rPr sz="2400" dirty="0">
                <a:latin typeface="Times New Roman"/>
                <a:cs typeface="Times New Roman"/>
              </a:rPr>
              <a:t>uzun </a:t>
            </a:r>
            <a:r>
              <a:rPr sz="2400" spc="-5" dirty="0">
                <a:latin typeface="Times New Roman"/>
                <a:cs typeface="Times New Roman"/>
              </a:rPr>
              <a:t>süreli  </a:t>
            </a:r>
            <a:r>
              <a:rPr sz="2400" dirty="0">
                <a:latin typeface="Times New Roman"/>
                <a:cs typeface="Times New Roman"/>
              </a:rPr>
              <a:t>yağışlar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oluşmaz.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50800" marR="1367155">
              <a:lnSpc>
                <a:spcPct val="120000"/>
              </a:lnSpc>
              <a:tabLst>
                <a:tab pos="1786889" algn="l"/>
                <a:tab pos="3477260" algn="l"/>
              </a:tabLst>
            </a:pPr>
            <a:r>
              <a:rPr sz="2400" dirty="0">
                <a:latin typeface="Times New Roman"/>
                <a:cs typeface="Times New Roman"/>
              </a:rPr>
              <a:t>Birim </a:t>
            </a:r>
            <a:r>
              <a:rPr sz="2400" spc="-5" dirty="0">
                <a:latin typeface="Times New Roman"/>
                <a:cs typeface="Times New Roman"/>
              </a:rPr>
              <a:t>zamanda </a:t>
            </a:r>
            <a:r>
              <a:rPr sz="2400" dirty="0">
                <a:latin typeface="Times New Roman"/>
                <a:cs typeface="Times New Roman"/>
              </a:rPr>
              <a:t>düşen yağış </a:t>
            </a:r>
            <a:r>
              <a:rPr sz="2400" spc="-5" dirty="0">
                <a:latin typeface="Times New Roman"/>
                <a:cs typeface="Times New Roman"/>
              </a:rPr>
              <a:t>miktarına </a:t>
            </a:r>
            <a:r>
              <a:rPr sz="2400" b="1" dirty="0">
                <a:latin typeface="Times New Roman"/>
                <a:cs typeface="Times New Roman"/>
              </a:rPr>
              <a:t>yağış </a:t>
            </a:r>
            <a:r>
              <a:rPr sz="2400" b="1" spc="-5" dirty="0">
                <a:latin typeface="Times New Roman"/>
                <a:cs typeface="Times New Roman"/>
              </a:rPr>
              <a:t>şiddeti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  </a:t>
            </a:r>
            <a:r>
              <a:rPr sz="2400" spc="-5" dirty="0">
                <a:latin typeface="Times New Roman"/>
                <a:cs typeface="Times New Roman"/>
              </a:rPr>
              <a:t>Düşen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yağış;	</a:t>
            </a:r>
            <a:r>
              <a:rPr sz="2400" b="1" dirty="0">
                <a:latin typeface="Times New Roman"/>
                <a:cs typeface="Times New Roman"/>
              </a:rPr>
              <a:t>2.5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mm/h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≤	</a:t>
            </a:r>
            <a:r>
              <a:rPr sz="2400" spc="-5" dirty="0">
                <a:latin typeface="Times New Roman"/>
                <a:cs typeface="Times New Roman"/>
              </a:rPr>
              <a:t>ise </a:t>
            </a:r>
            <a:r>
              <a:rPr sz="2400" b="1" dirty="0">
                <a:latin typeface="Times New Roman"/>
                <a:cs typeface="Times New Roman"/>
              </a:rPr>
              <a:t>(düşük </a:t>
            </a:r>
            <a:r>
              <a:rPr sz="2400" b="1" spc="-5" dirty="0">
                <a:latin typeface="Times New Roman"/>
                <a:cs typeface="Times New Roman"/>
              </a:rPr>
              <a:t>şiddetli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yağış),</a:t>
            </a:r>
            <a:endParaRPr sz="2400">
              <a:latin typeface="Times New Roman"/>
              <a:cs typeface="Times New Roman"/>
            </a:endParaRPr>
          </a:p>
          <a:p>
            <a:pPr marL="17272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2.5-7.6 </a:t>
            </a:r>
            <a:r>
              <a:rPr sz="2400" b="1" dirty="0">
                <a:latin typeface="Times New Roman"/>
                <a:cs typeface="Times New Roman"/>
              </a:rPr>
              <a:t>mm/h </a:t>
            </a:r>
            <a:r>
              <a:rPr sz="2400" dirty="0">
                <a:latin typeface="Times New Roman"/>
                <a:cs typeface="Times New Roman"/>
              </a:rPr>
              <a:t>ise </a:t>
            </a:r>
            <a:r>
              <a:rPr sz="2400" b="1" dirty="0">
                <a:latin typeface="Times New Roman"/>
                <a:cs typeface="Times New Roman"/>
              </a:rPr>
              <a:t>(orta </a:t>
            </a:r>
            <a:r>
              <a:rPr sz="2400" b="1" spc="-5" dirty="0">
                <a:latin typeface="Times New Roman"/>
                <a:cs typeface="Times New Roman"/>
              </a:rPr>
              <a:t>şiddetli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yağış),</a:t>
            </a:r>
            <a:endParaRPr sz="2400">
              <a:latin typeface="Times New Roman"/>
              <a:cs typeface="Times New Roman"/>
            </a:endParaRPr>
          </a:p>
          <a:p>
            <a:pPr marL="1727200">
              <a:lnSpc>
                <a:spcPct val="100000"/>
              </a:lnSpc>
              <a:spcBef>
                <a:spcPts val="575"/>
              </a:spcBef>
              <a:tabLst>
                <a:tab pos="3493770" algn="l"/>
              </a:tabLst>
            </a:pPr>
            <a:r>
              <a:rPr sz="2400" b="1" dirty="0">
                <a:latin typeface="Times New Roman"/>
                <a:cs typeface="Times New Roman"/>
              </a:rPr>
              <a:t>7.6 mm/h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≥	</a:t>
            </a:r>
            <a:r>
              <a:rPr sz="2400" spc="-5" dirty="0">
                <a:latin typeface="Times New Roman"/>
                <a:cs typeface="Times New Roman"/>
              </a:rPr>
              <a:t>ise </a:t>
            </a:r>
            <a:r>
              <a:rPr sz="2400" b="1" spc="-5" dirty="0">
                <a:latin typeface="Times New Roman"/>
                <a:cs typeface="Times New Roman"/>
              </a:rPr>
              <a:t>(yüksek şiddetli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yağış)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504" y="710310"/>
            <a:ext cx="2804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0" dirty="0"/>
              <a:t>Yağış</a:t>
            </a:r>
            <a:r>
              <a:rPr sz="3600" spc="-95" dirty="0"/>
              <a:t> </a:t>
            </a:r>
            <a:r>
              <a:rPr sz="3600" spc="-5" dirty="0"/>
              <a:t>Şekilleri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9590" y="1995296"/>
            <a:ext cx="82010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Yoğunlaşan </a:t>
            </a:r>
            <a:r>
              <a:rPr sz="2400" spc="-5" dirty="0">
                <a:latin typeface="Times New Roman"/>
                <a:cs typeface="Times New Roman"/>
              </a:rPr>
              <a:t>su </a:t>
            </a:r>
            <a:r>
              <a:rPr sz="2400" dirty="0">
                <a:latin typeface="Times New Roman"/>
                <a:cs typeface="Times New Roman"/>
              </a:rPr>
              <a:t>buharının havadaki veya yeryüzündeki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ürünlerine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tabLst>
                <a:tab pos="300101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hidrometeor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	</a:t>
            </a:r>
            <a:r>
              <a:rPr sz="2400" spc="-5" dirty="0">
                <a:latin typeface="Times New Roman"/>
                <a:cs typeface="Times New Roman"/>
              </a:rPr>
              <a:t>Hidrometeorlar </a:t>
            </a:r>
            <a:r>
              <a:rPr sz="2400" dirty="0">
                <a:latin typeface="Times New Roman"/>
                <a:cs typeface="Times New Roman"/>
              </a:rPr>
              <a:t>4’e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ayrılır.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Düşen Hidrometeorlar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81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Düşmeyen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Hidrometeorlar</a:t>
            </a:r>
            <a:endParaRPr sz="24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0734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Yeryüzünde </a:t>
            </a:r>
            <a:r>
              <a:rPr sz="2400" b="1" spc="-5" dirty="0">
                <a:latin typeface="Times New Roman"/>
                <a:cs typeface="Times New Roman"/>
              </a:rPr>
              <a:t>Savrulan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Hidrometeorlar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b="1" dirty="0">
                <a:latin typeface="Times New Roman"/>
                <a:cs typeface="Times New Roman"/>
              </a:rPr>
              <a:t>Havada Bulanıklık </a:t>
            </a:r>
            <a:r>
              <a:rPr sz="2400" b="1" spc="-55" dirty="0">
                <a:latin typeface="Times New Roman"/>
                <a:cs typeface="Times New Roman"/>
              </a:rPr>
              <a:t>Yapan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Hidrometeorlar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Bunlardan </a:t>
            </a:r>
            <a:r>
              <a:rPr sz="2400" spc="-5" dirty="0">
                <a:latin typeface="Times New Roman"/>
                <a:cs typeface="Times New Roman"/>
              </a:rPr>
              <a:t>önemlileri; </a:t>
            </a:r>
            <a:r>
              <a:rPr sz="2400" spc="-20" dirty="0">
                <a:latin typeface="Times New Roman"/>
                <a:cs typeface="Times New Roman"/>
              </a:rPr>
              <a:t>yağmur, </a:t>
            </a:r>
            <a:r>
              <a:rPr sz="2400" spc="-25" dirty="0">
                <a:latin typeface="Times New Roman"/>
                <a:cs typeface="Times New Roman"/>
              </a:rPr>
              <a:t>kar, </a:t>
            </a:r>
            <a:r>
              <a:rPr sz="2400" dirty="0">
                <a:latin typeface="Times New Roman"/>
                <a:cs typeface="Times New Roman"/>
              </a:rPr>
              <a:t>dolu, çiğ, kırağı, kırç, </a:t>
            </a:r>
            <a:r>
              <a:rPr sz="2400" spc="-10" dirty="0">
                <a:latin typeface="Times New Roman"/>
                <a:cs typeface="Times New Roman"/>
              </a:rPr>
              <a:t>vergla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grezil burada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anlatılacaktır.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161798"/>
            <a:ext cx="7542530" cy="1866264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600710" algn="ctr">
              <a:lnSpc>
                <a:spcPct val="100000"/>
              </a:lnSpc>
              <a:spcBef>
                <a:spcPts val="1015"/>
              </a:spcBef>
            </a:pPr>
            <a:r>
              <a:rPr sz="3600" spc="-70" dirty="0"/>
              <a:t>Yağmur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sz="2400" b="0" dirty="0">
                <a:latin typeface="Times New Roman"/>
                <a:cs typeface="Times New Roman"/>
              </a:rPr>
              <a:t>Bulutlardan </a:t>
            </a:r>
            <a:r>
              <a:rPr sz="2400" b="0" spc="-5" dirty="0">
                <a:latin typeface="Times New Roman"/>
                <a:cs typeface="Times New Roman"/>
              </a:rPr>
              <a:t>sıvı </a:t>
            </a:r>
            <a:r>
              <a:rPr sz="2400" b="0" dirty="0">
                <a:latin typeface="Times New Roman"/>
                <a:cs typeface="Times New Roman"/>
              </a:rPr>
              <a:t>olarak düşen çapı 0.5 </a:t>
            </a:r>
            <a:r>
              <a:rPr sz="2400" b="0" spc="-10" dirty="0">
                <a:latin typeface="Times New Roman"/>
                <a:cs typeface="Times New Roman"/>
              </a:rPr>
              <a:t>mm </a:t>
            </a:r>
            <a:r>
              <a:rPr sz="2400" b="0" dirty="0">
                <a:latin typeface="Times New Roman"/>
                <a:cs typeface="Times New Roman"/>
              </a:rPr>
              <a:t>den büyük </a:t>
            </a:r>
            <a:r>
              <a:rPr sz="2400" b="0" spc="-5" dirty="0">
                <a:latin typeface="Times New Roman"/>
                <a:cs typeface="Times New Roman"/>
              </a:rPr>
              <a:t>su  damlacıklarına </a:t>
            </a:r>
            <a:r>
              <a:rPr sz="2400" dirty="0"/>
              <a:t>yağmur </a:t>
            </a:r>
            <a:r>
              <a:rPr sz="2400" b="0" spc="-20" dirty="0">
                <a:latin typeface="Times New Roman"/>
                <a:cs typeface="Times New Roman"/>
              </a:rPr>
              <a:t>denir. </a:t>
            </a:r>
            <a:r>
              <a:rPr sz="2400" b="0" spc="-10" dirty="0">
                <a:latin typeface="Times New Roman"/>
                <a:cs typeface="Times New Roman"/>
              </a:rPr>
              <a:t>Damla </a:t>
            </a:r>
            <a:r>
              <a:rPr sz="2400" b="0" dirty="0">
                <a:latin typeface="Times New Roman"/>
                <a:cs typeface="Times New Roman"/>
              </a:rPr>
              <a:t>çapı 6 </a:t>
            </a:r>
            <a:r>
              <a:rPr sz="2400" b="0" spc="-15" dirty="0">
                <a:latin typeface="Times New Roman"/>
                <a:cs typeface="Times New Roman"/>
              </a:rPr>
              <a:t>mm </a:t>
            </a:r>
            <a:r>
              <a:rPr sz="2400" b="0" dirty="0">
                <a:latin typeface="Times New Roman"/>
                <a:cs typeface="Times New Roman"/>
              </a:rPr>
              <a:t>den </a:t>
            </a:r>
            <a:r>
              <a:rPr sz="2400" b="0" spc="-5" dirty="0">
                <a:latin typeface="Times New Roman"/>
                <a:cs typeface="Times New Roman"/>
              </a:rPr>
              <a:t>büyükse  sürtünme </a:t>
            </a:r>
            <a:r>
              <a:rPr sz="2400" b="0" dirty="0">
                <a:latin typeface="Times New Roman"/>
                <a:cs typeface="Times New Roman"/>
              </a:rPr>
              <a:t>direnci artar ve </a:t>
            </a:r>
            <a:r>
              <a:rPr sz="2400" b="0" spc="-5" dirty="0">
                <a:latin typeface="Times New Roman"/>
                <a:cs typeface="Times New Roman"/>
              </a:rPr>
              <a:t>damla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spc="-15" dirty="0">
                <a:latin typeface="Times New Roman"/>
                <a:cs typeface="Times New Roman"/>
              </a:rPr>
              <a:t>parçalanır.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3666" y="2265044"/>
            <a:ext cx="6419215" cy="4133215"/>
            <a:chOff x="1463666" y="2265044"/>
            <a:chExt cx="6419215" cy="4133215"/>
          </a:xfrm>
        </p:grpSpPr>
        <p:sp>
          <p:nvSpPr>
            <p:cNvPr id="4" name="object 4"/>
            <p:cNvSpPr/>
            <p:nvPr/>
          </p:nvSpPr>
          <p:spPr>
            <a:xfrm>
              <a:off x="1470334" y="2271711"/>
              <a:ext cx="6405880" cy="4119879"/>
            </a:xfrm>
            <a:custGeom>
              <a:avLst/>
              <a:gdLst/>
              <a:ahLst/>
              <a:cxnLst/>
              <a:rect l="l" t="t" r="r" b="b"/>
              <a:pathLst>
                <a:path w="6405880" h="4119879">
                  <a:moveTo>
                    <a:pt x="6405754" y="0"/>
                  </a:moveTo>
                  <a:lnTo>
                    <a:pt x="0" y="0"/>
                  </a:lnTo>
                  <a:lnTo>
                    <a:pt x="0" y="4119676"/>
                  </a:lnTo>
                  <a:lnTo>
                    <a:pt x="6405754" y="4119676"/>
                  </a:lnTo>
                  <a:lnTo>
                    <a:pt x="6405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0334" y="2271711"/>
              <a:ext cx="6405880" cy="4119879"/>
            </a:xfrm>
            <a:custGeom>
              <a:avLst/>
              <a:gdLst/>
              <a:ahLst/>
              <a:cxnLst/>
              <a:rect l="l" t="t" r="r" b="b"/>
              <a:pathLst>
                <a:path w="6405880" h="4119879">
                  <a:moveTo>
                    <a:pt x="0" y="4119676"/>
                  </a:moveTo>
                  <a:lnTo>
                    <a:pt x="6405754" y="4119676"/>
                  </a:lnTo>
                  <a:lnTo>
                    <a:pt x="6405754" y="0"/>
                  </a:lnTo>
                  <a:lnTo>
                    <a:pt x="0" y="0"/>
                  </a:lnTo>
                  <a:lnTo>
                    <a:pt x="0" y="4119676"/>
                  </a:lnTo>
                  <a:close/>
                </a:path>
              </a:pathLst>
            </a:custGeom>
            <a:ln w="13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9455" y="2552778"/>
              <a:ext cx="5509260" cy="2982595"/>
            </a:xfrm>
            <a:custGeom>
              <a:avLst/>
              <a:gdLst/>
              <a:ahLst/>
              <a:cxnLst/>
              <a:rect l="l" t="t" r="r" b="b"/>
              <a:pathLst>
                <a:path w="5509259" h="2982595">
                  <a:moveTo>
                    <a:pt x="5509255" y="0"/>
                  </a:moveTo>
                  <a:lnTo>
                    <a:pt x="0" y="0"/>
                  </a:lnTo>
                  <a:lnTo>
                    <a:pt x="0" y="2982601"/>
                  </a:lnTo>
                  <a:lnTo>
                    <a:pt x="5509255" y="2982601"/>
                  </a:lnTo>
                  <a:lnTo>
                    <a:pt x="550925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6127" y="3221621"/>
              <a:ext cx="5496560" cy="1993264"/>
            </a:xfrm>
            <a:custGeom>
              <a:avLst/>
              <a:gdLst/>
              <a:ahLst/>
              <a:cxnLst/>
              <a:rect l="l" t="t" r="r" b="b"/>
              <a:pathLst>
                <a:path w="5496559" h="1993264">
                  <a:moveTo>
                    <a:pt x="5495988" y="1979536"/>
                  </a:moveTo>
                  <a:lnTo>
                    <a:pt x="0" y="1979536"/>
                  </a:lnTo>
                  <a:lnTo>
                    <a:pt x="0" y="1992871"/>
                  </a:lnTo>
                  <a:lnTo>
                    <a:pt x="5495988" y="1992871"/>
                  </a:lnTo>
                  <a:lnTo>
                    <a:pt x="5495988" y="1979536"/>
                  </a:lnTo>
                  <a:close/>
                </a:path>
                <a:path w="5496559" h="1993264">
                  <a:moveTo>
                    <a:pt x="5495988" y="1645310"/>
                  </a:moveTo>
                  <a:lnTo>
                    <a:pt x="0" y="1645310"/>
                  </a:lnTo>
                  <a:lnTo>
                    <a:pt x="0" y="1658645"/>
                  </a:lnTo>
                  <a:lnTo>
                    <a:pt x="5495988" y="1658645"/>
                  </a:lnTo>
                  <a:lnTo>
                    <a:pt x="5495988" y="1645310"/>
                  </a:lnTo>
                  <a:close/>
                </a:path>
                <a:path w="5496559" h="1993264">
                  <a:moveTo>
                    <a:pt x="5495988" y="1323924"/>
                  </a:moveTo>
                  <a:lnTo>
                    <a:pt x="0" y="1323924"/>
                  </a:lnTo>
                  <a:lnTo>
                    <a:pt x="0" y="1337259"/>
                  </a:lnTo>
                  <a:lnTo>
                    <a:pt x="5495988" y="1337259"/>
                  </a:lnTo>
                  <a:lnTo>
                    <a:pt x="5495988" y="1323924"/>
                  </a:lnTo>
                  <a:close/>
                </a:path>
                <a:path w="5496559" h="1993264">
                  <a:moveTo>
                    <a:pt x="5495988" y="989698"/>
                  </a:moveTo>
                  <a:lnTo>
                    <a:pt x="0" y="989698"/>
                  </a:lnTo>
                  <a:lnTo>
                    <a:pt x="0" y="1003033"/>
                  </a:lnTo>
                  <a:lnTo>
                    <a:pt x="5495988" y="1003033"/>
                  </a:lnTo>
                  <a:lnTo>
                    <a:pt x="5495988" y="989698"/>
                  </a:lnTo>
                  <a:close/>
                </a:path>
                <a:path w="5496559" h="1993264">
                  <a:moveTo>
                    <a:pt x="5495988" y="655472"/>
                  </a:moveTo>
                  <a:lnTo>
                    <a:pt x="0" y="655472"/>
                  </a:lnTo>
                  <a:lnTo>
                    <a:pt x="0" y="668807"/>
                  </a:lnTo>
                  <a:lnTo>
                    <a:pt x="5495988" y="668807"/>
                  </a:lnTo>
                  <a:lnTo>
                    <a:pt x="5495988" y="655472"/>
                  </a:lnTo>
                  <a:close/>
                </a:path>
                <a:path w="5496559" h="1993264">
                  <a:moveTo>
                    <a:pt x="5495988" y="320890"/>
                  </a:moveTo>
                  <a:lnTo>
                    <a:pt x="0" y="320890"/>
                  </a:lnTo>
                  <a:lnTo>
                    <a:pt x="0" y="334225"/>
                  </a:lnTo>
                  <a:lnTo>
                    <a:pt x="5495988" y="334225"/>
                  </a:lnTo>
                  <a:lnTo>
                    <a:pt x="5495988" y="320890"/>
                  </a:lnTo>
                  <a:close/>
                </a:path>
                <a:path w="5496559" h="1993264">
                  <a:moveTo>
                    <a:pt x="5495988" y="0"/>
                  </a:moveTo>
                  <a:lnTo>
                    <a:pt x="0" y="0"/>
                  </a:lnTo>
                  <a:lnTo>
                    <a:pt x="0" y="13335"/>
                  </a:lnTo>
                  <a:lnTo>
                    <a:pt x="5495988" y="13335"/>
                  </a:lnTo>
                  <a:lnTo>
                    <a:pt x="5495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6128" y="2894061"/>
              <a:ext cx="5496560" cy="0"/>
            </a:xfrm>
            <a:custGeom>
              <a:avLst/>
              <a:gdLst/>
              <a:ahLst/>
              <a:cxnLst/>
              <a:rect l="l" t="t" r="r" b="b"/>
              <a:pathLst>
                <a:path w="5496559">
                  <a:moveTo>
                    <a:pt x="0" y="0"/>
                  </a:moveTo>
                  <a:lnTo>
                    <a:pt x="4693918" y="0"/>
                  </a:lnTo>
                </a:path>
                <a:path w="5496559">
                  <a:moveTo>
                    <a:pt x="5135190" y="0"/>
                  </a:moveTo>
                  <a:lnTo>
                    <a:pt x="5495998" y="0"/>
                  </a:lnTo>
                </a:path>
              </a:pathLst>
            </a:custGeom>
            <a:ln w="13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6128" y="2552636"/>
              <a:ext cx="5496560" cy="13335"/>
            </a:xfrm>
            <a:custGeom>
              <a:avLst/>
              <a:gdLst/>
              <a:ahLst/>
              <a:cxnLst/>
              <a:rect l="l" t="t" r="r" b="b"/>
              <a:pathLst>
                <a:path w="5496559" h="13335">
                  <a:moveTo>
                    <a:pt x="0" y="13333"/>
                  </a:moveTo>
                  <a:lnTo>
                    <a:pt x="5495998" y="13333"/>
                  </a:lnTo>
                  <a:lnTo>
                    <a:pt x="5495998" y="0"/>
                  </a:ln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86128" y="2552636"/>
              <a:ext cx="5496560" cy="13335"/>
            </a:xfrm>
            <a:custGeom>
              <a:avLst/>
              <a:gdLst/>
              <a:ahLst/>
              <a:cxnLst/>
              <a:rect l="l" t="t" r="r" b="b"/>
              <a:pathLst>
                <a:path w="5496559" h="13335">
                  <a:moveTo>
                    <a:pt x="0" y="13333"/>
                  </a:moveTo>
                  <a:lnTo>
                    <a:pt x="5495998" y="13333"/>
                  </a:lnTo>
                  <a:lnTo>
                    <a:pt x="5495998" y="0"/>
                  </a:lnTo>
                  <a:lnTo>
                    <a:pt x="0" y="0"/>
                  </a:lnTo>
                  <a:lnTo>
                    <a:pt x="0" y="1333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6128" y="2559303"/>
              <a:ext cx="5509895" cy="2983230"/>
            </a:xfrm>
            <a:custGeom>
              <a:avLst/>
              <a:gdLst/>
              <a:ahLst/>
              <a:cxnLst/>
              <a:rect l="l" t="t" r="r" b="b"/>
              <a:pathLst>
                <a:path w="5509895" h="2983229">
                  <a:moveTo>
                    <a:pt x="5509344" y="0"/>
                  </a:moveTo>
                  <a:lnTo>
                    <a:pt x="5509344" y="2969410"/>
                  </a:lnTo>
                </a:path>
                <a:path w="5509895" h="2983229">
                  <a:moveTo>
                    <a:pt x="5509344" y="2982743"/>
                  </a:moveTo>
                  <a:lnTo>
                    <a:pt x="13346" y="2982743"/>
                  </a:lnTo>
                </a:path>
                <a:path w="5509895" h="2983229">
                  <a:moveTo>
                    <a:pt x="0" y="2982743"/>
                  </a:moveTo>
                  <a:lnTo>
                    <a:pt x="0" y="13866"/>
                  </a:lnTo>
                </a:path>
              </a:pathLst>
            </a:custGeom>
            <a:ln w="1333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2299" y="2559303"/>
              <a:ext cx="5563235" cy="3036570"/>
            </a:xfrm>
            <a:custGeom>
              <a:avLst/>
              <a:gdLst/>
              <a:ahLst/>
              <a:cxnLst/>
              <a:rect l="l" t="t" r="r" b="b"/>
              <a:pathLst>
                <a:path w="5563234" h="3036570">
                  <a:moveTo>
                    <a:pt x="53829" y="0"/>
                  </a:moveTo>
                  <a:lnTo>
                    <a:pt x="53829" y="2969410"/>
                  </a:lnTo>
                </a:path>
                <a:path w="5563234" h="3036570">
                  <a:moveTo>
                    <a:pt x="0" y="2982743"/>
                  </a:moveTo>
                  <a:lnTo>
                    <a:pt x="40038" y="2982743"/>
                  </a:lnTo>
                </a:path>
                <a:path w="5563234" h="3036570">
                  <a:moveTo>
                    <a:pt x="0" y="2648518"/>
                  </a:moveTo>
                  <a:lnTo>
                    <a:pt x="40038" y="2648518"/>
                  </a:lnTo>
                </a:path>
                <a:path w="5563234" h="3036570">
                  <a:moveTo>
                    <a:pt x="0" y="2314293"/>
                  </a:moveTo>
                  <a:lnTo>
                    <a:pt x="40038" y="2314293"/>
                  </a:lnTo>
                </a:path>
                <a:path w="5563234" h="3036570">
                  <a:moveTo>
                    <a:pt x="0" y="1992904"/>
                  </a:moveTo>
                  <a:lnTo>
                    <a:pt x="40038" y="1992904"/>
                  </a:lnTo>
                </a:path>
                <a:path w="5563234" h="3036570">
                  <a:moveTo>
                    <a:pt x="0" y="1658679"/>
                  </a:moveTo>
                  <a:lnTo>
                    <a:pt x="40038" y="1658679"/>
                  </a:lnTo>
                </a:path>
                <a:path w="5563234" h="3036570">
                  <a:moveTo>
                    <a:pt x="0" y="1324454"/>
                  </a:moveTo>
                  <a:lnTo>
                    <a:pt x="40038" y="1324454"/>
                  </a:lnTo>
                </a:path>
                <a:path w="5563234" h="3036570">
                  <a:moveTo>
                    <a:pt x="0" y="989874"/>
                  </a:moveTo>
                  <a:lnTo>
                    <a:pt x="40038" y="989874"/>
                  </a:lnTo>
                </a:path>
                <a:path w="5563234" h="3036570">
                  <a:moveTo>
                    <a:pt x="0" y="668983"/>
                  </a:moveTo>
                  <a:lnTo>
                    <a:pt x="40038" y="668983"/>
                  </a:lnTo>
                </a:path>
                <a:path w="5563234" h="3036570">
                  <a:moveTo>
                    <a:pt x="0" y="334758"/>
                  </a:moveTo>
                  <a:lnTo>
                    <a:pt x="40038" y="334758"/>
                  </a:lnTo>
                </a:path>
                <a:path w="5563234" h="3036570">
                  <a:moveTo>
                    <a:pt x="0" y="0"/>
                  </a:moveTo>
                  <a:lnTo>
                    <a:pt x="40038" y="0"/>
                  </a:lnTo>
                </a:path>
                <a:path w="5563234" h="3036570">
                  <a:moveTo>
                    <a:pt x="53829" y="2982743"/>
                  </a:moveTo>
                  <a:lnTo>
                    <a:pt x="5549827" y="2982743"/>
                  </a:lnTo>
                </a:path>
                <a:path w="5563234" h="3036570">
                  <a:moveTo>
                    <a:pt x="53829" y="3036521"/>
                  </a:moveTo>
                  <a:lnTo>
                    <a:pt x="53829" y="2996076"/>
                  </a:lnTo>
                </a:path>
                <a:path w="5563234" h="3036570">
                  <a:moveTo>
                    <a:pt x="842581" y="3036521"/>
                  </a:moveTo>
                  <a:lnTo>
                    <a:pt x="842581" y="2996076"/>
                  </a:lnTo>
                </a:path>
                <a:path w="5563234" h="3036570">
                  <a:moveTo>
                    <a:pt x="1631778" y="3036521"/>
                  </a:moveTo>
                  <a:lnTo>
                    <a:pt x="1631778" y="2996076"/>
                  </a:lnTo>
                </a:path>
                <a:path w="5563234" h="3036570">
                  <a:moveTo>
                    <a:pt x="2420620" y="3036521"/>
                  </a:moveTo>
                  <a:lnTo>
                    <a:pt x="2420620" y="2996076"/>
                  </a:lnTo>
                </a:path>
                <a:path w="5563234" h="3036570">
                  <a:moveTo>
                    <a:pt x="3196471" y="3036521"/>
                  </a:moveTo>
                  <a:lnTo>
                    <a:pt x="3196471" y="2996076"/>
                  </a:lnTo>
                </a:path>
                <a:path w="5563234" h="3036570">
                  <a:moveTo>
                    <a:pt x="3985134" y="3036521"/>
                  </a:moveTo>
                  <a:lnTo>
                    <a:pt x="3985134" y="2996076"/>
                  </a:lnTo>
                </a:path>
                <a:path w="5563234" h="3036570">
                  <a:moveTo>
                    <a:pt x="4774331" y="3036521"/>
                  </a:moveTo>
                  <a:lnTo>
                    <a:pt x="4774331" y="2996076"/>
                  </a:lnTo>
                </a:path>
                <a:path w="5563234" h="3036570">
                  <a:moveTo>
                    <a:pt x="5563173" y="3036521"/>
                  </a:moveTo>
                  <a:lnTo>
                    <a:pt x="5563173" y="2996076"/>
                  </a:lnTo>
                </a:path>
              </a:pathLst>
            </a:custGeom>
            <a:ln w="13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6935" y="2833616"/>
              <a:ext cx="4333240" cy="1525270"/>
            </a:xfrm>
            <a:custGeom>
              <a:avLst/>
              <a:gdLst/>
              <a:ahLst/>
              <a:cxnLst/>
              <a:rect l="l" t="t" r="r" b="b"/>
              <a:pathLst>
                <a:path w="4333240" h="1525270">
                  <a:moveTo>
                    <a:pt x="0" y="1524812"/>
                  </a:moveTo>
                  <a:lnTo>
                    <a:pt x="200635" y="1377788"/>
                  </a:lnTo>
                  <a:lnTo>
                    <a:pt x="401271" y="1217254"/>
                  </a:lnTo>
                </a:path>
                <a:path w="4333240" h="1525270">
                  <a:moveTo>
                    <a:pt x="401271" y="1217254"/>
                  </a:moveTo>
                  <a:lnTo>
                    <a:pt x="495138" y="1123564"/>
                  </a:lnTo>
                  <a:lnTo>
                    <a:pt x="588561" y="1030230"/>
                  </a:lnTo>
                  <a:lnTo>
                    <a:pt x="695329" y="949696"/>
                  </a:lnTo>
                  <a:lnTo>
                    <a:pt x="789108" y="869340"/>
                  </a:lnTo>
                </a:path>
                <a:path w="4333240" h="1525270">
                  <a:moveTo>
                    <a:pt x="789108" y="869340"/>
                  </a:moveTo>
                  <a:lnTo>
                    <a:pt x="882530" y="816006"/>
                  </a:lnTo>
                  <a:lnTo>
                    <a:pt x="963140" y="789339"/>
                  </a:lnTo>
                  <a:lnTo>
                    <a:pt x="1056563" y="762672"/>
                  </a:lnTo>
                  <a:lnTo>
                    <a:pt x="1123293" y="735472"/>
                  </a:lnTo>
                  <a:lnTo>
                    <a:pt x="1190557" y="708805"/>
                  </a:lnTo>
                </a:path>
                <a:path w="4333240" h="1525270">
                  <a:moveTo>
                    <a:pt x="1190557" y="708805"/>
                  </a:moveTo>
                  <a:lnTo>
                    <a:pt x="1270634" y="668805"/>
                  </a:lnTo>
                  <a:lnTo>
                    <a:pt x="1364056" y="642138"/>
                  </a:lnTo>
                  <a:lnTo>
                    <a:pt x="1564603" y="548448"/>
                  </a:lnTo>
                  <a:lnTo>
                    <a:pt x="1778674" y="455114"/>
                  </a:lnTo>
                  <a:lnTo>
                    <a:pt x="1979221" y="374580"/>
                  </a:lnTo>
                </a:path>
                <a:path w="4333240" h="1525270">
                  <a:moveTo>
                    <a:pt x="1979221" y="374580"/>
                  </a:moveTo>
                  <a:lnTo>
                    <a:pt x="2367146" y="227557"/>
                  </a:lnTo>
                  <a:lnTo>
                    <a:pt x="2554525" y="160890"/>
                  </a:lnTo>
                  <a:lnTo>
                    <a:pt x="2755072" y="107023"/>
                  </a:lnTo>
                </a:path>
                <a:path w="4333240" h="1525270">
                  <a:moveTo>
                    <a:pt x="2755072" y="107023"/>
                  </a:moveTo>
                  <a:lnTo>
                    <a:pt x="2955797" y="67022"/>
                  </a:lnTo>
                  <a:lnTo>
                    <a:pt x="3169690" y="40355"/>
                  </a:lnTo>
                  <a:lnTo>
                    <a:pt x="3369881" y="27022"/>
                  </a:lnTo>
                  <a:lnTo>
                    <a:pt x="3463659" y="13333"/>
                  </a:lnTo>
                  <a:lnTo>
                    <a:pt x="3543735" y="13333"/>
                  </a:lnTo>
                </a:path>
                <a:path w="4333240" h="1525270">
                  <a:moveTo>
                    <a:pt x="3543735" y="13333"/>
                  </a:moveTo>
                  <a:lnTo>
                    <a:pt x="3610999" y="13333"/>
                  </a:lnTo>
                  <a:lnTo>
                    <a:pt x="3677730" y="0"/>
                  </a:lnTo>
                  <a:lnTo>
                    <a:pt x="3771152" y="0"/>
                  </a:lnTo>
                  <a:lnTo>
                    <a:pt x="3851762" y="13333"/>
                  </a:lnTo>
                  <a:lnTo>
                    <a:pt x="3945185" y="13333"/>
                  </a:lnTo>
                </a:path>
                <a:path w="4333240" h="1525270">
                  <a:moveTo>
                    <a:pt x="3945185" y="13333"/>
                  </a:moveTo>
                  <a:lnTo>
                    <a:pt x="4132386" y="27022"/>
                  </a:lnTo>
                  <a:lnTo>
                    <a:pt x="4333110" y="40355"/>
                  </a:lnTo>
                </a:path>
              </a:pathLst>
            </a:custGeom>
            <a:ln w="4001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00046" y="2873972"/>
              <a:ext cx="401320" cy="26670"/>
            </a:xfrm>
            <a:custGeom>
              <a:avLst/>
              <a:gdLst/>
              <a:ahLst/>
              <a:cxnLst/>
              <a:rect l="l" t="t" r="r" b="b"/>
              <a:pathLst>
                <a:path w="401320" h="26669">
                  <a:moveTo>
                    <a:pt x="-20000" y="13333"/>
                  </a:moveTo>
                  <a:lnTo>
                    <a:pt x="421271" y="13333"/>
                  </a:lnTo>
                </a:path>
              </a:pathLst>
            </a:custGeom>
            <a:ln w="6666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86862" y="4277980"/>
              <a:ext cx="173937" cy="174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88134" y="3970422"/>
              <a:ext cx="173492" cy="173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5704" y="3622864"/>
              <a:ext cx="173848" cy="173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6975" y="3462507"/>
              <a:ext cx="173848" cy="1736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66172" y="3127749"/>
              <a:ext cx="173848" cy="1742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41490" y="2860724"/>
              <a:ext cx="174026" cy="1736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30687" y="2766857"/>
              <a:ext cx="174026" cy="1738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31959" y="2766857"/>
              <a:ext cx="173492" cy="173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19528" y="2793524"/>
              <a:ext cx="173848" cy="1738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20622" y="2820191"/>
              <a:ext cx="174026" cy="1738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52127" y="2433269"/>
            <a:ext cx="109855" cy="32169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spc="10" dirty="0">
                <a:latin typeface="Arial"/>
                <a:cs typeface="Arial"/>
              </a:rPr>
              <a:t>9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r>
              <a:rPr sz="1350" spc="10" dirty="0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r>
              <a:rPr sz="1350" spc="10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r>
              <a:rPr sz="1350" spc="10" dirty="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r>
              <a:rPr sz="1350" spc="10" dirty="0"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r>
              <a:rPr sz="1350" spc="10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r>
              <a:rPr sz="1350" spc="10" dirty="0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r>
              <a:rPr sz="1350" spc="10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r>
              <a:rPr sz="1350" spc="10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r>
              <a:rPr sz="1350" spc="10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8972" y="5570325"/>
            <a:ext cx="5619750" cy="6419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00"/>
              </a:spcBef>
              <a:tabLst>
                <a:tab pos="788670" algn="l"/>
                <a:tab pos="1577340" algn="l"/>
                <a:tab pos="2366645" algn="l"/>
                <a:tab pos="3142615" algn="l"/>
                <a:tab pos="3931285" algn="l"/>
                <a:tab pos="4720590" algn="l"/>
                <a:tab pos="5509260" algn="l"/>
              </a:tabLst>
            </a:pPr>
            <a:r>
              <a:rPr sz="1350" spc="10" dirty="0">
                <a:latin typeface="Arial"/>
                <a:cs typeface="Arial"/>
              </a:rPr>
              <a:t>0	1	2	3	4	5	6	7</a:t>
            </a:r>
            <a:endParaRPr sz="1350">
              <a:latin typeface="Arial"/>
              <a:cs typeface="Arial"/>
            </a:endParaRPr>
          </a:p>
          <a:p>
            <a:pPr marR="17145" algn="ctr">
              <a:lnSpc>
                <a:spcPct val="100000"/>
              </a:lnSpc>
              <a:spcBef>
                <a:spcPts val="805"/>
              </a:spcBef>
            </a:pPr>
            <a:r>
              <a:rPr sz="1350" b="1" spc="35" dirty="0">
                <a:latin typeface="Arial"/>
                <a:cs typeface="Arial"/>
              </a:rPr>
              <a:t>Damla</a:t>
            </a:r>
            <a:r>
              <a:rPr sz="1350" b="1" spc="114" dirty="0">
                <a:latin typeface="Arial"/>
                <a:cs typeface="Arial"/>
              </a:rPr>
              <a:t> </a:t>
            </a:r>
            <a:r>
              <a:rPr sz="1350" b="1" spc="25" dirty="0">
                <a:latin typeface="Arial"/>
                <a:cs typeface="Arial"/>
              </a:rPr>
              <a:t>Çapı(mm)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48055" y="3341684"/>
            <a:ext cx="220345" cy="1377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0"/>
              </a:lnSpc>
            </a:pPr>
            <a:r>
              <a:rPr sz="1350" b="1" spc="5" dirty="0">
                <a:latin typeface="Arial"/>
                <a:cs typeface="Arial"/>
              </a:rPr>
              <a:t>Düşme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20" dirty="0">
                <a:latin typeface="Arial"/>
                <a:cs typeface="Arial"/>
              </a:rPr>
              <a:t>hızı(m/s)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463665" y="2265043"/>
            <a:ext cx="6419215" cy="4133215"/>
            <a:chOff x="1463665" y="2265043"/>
            <a:chExt cx="6419215" cy="4133215"/>
          </a:xfrm>
        </p:grpSpPr>
        <p:sp>
          <p:nvSpPr>
            <p:cNvPr id="29" name="object 29"/>
            <p:cNvSpPr/>
            <p:nvPr/>
          </p:nvSpPr>
          <p:spPr>
            <a:xfrm>
              <a:off x="1470334" y="2271711"/>
              <a:ext cx="6405880" cy="4119879"/>
            </a:xfrm>
            <a:custGeom>
              <a:avLst/>
              <a:gdLst/>
              <a:ahLst/>
              <a:cxnLst/>
              <a:rect l="l" t="t" r="r" b="b"/>
              <a:pathLst>
                <a:path w="6405880" h="4119879">
                  <a:moveTo>
                    <a:pt x="0" y="4119676"/>
                  </a:moveTo>
                  <a:lnTo>
                    <a:pt x="6405754" y="4119676"/>
                  </a:lnTo>
                  <a:lnTo>
                    <a:pt x="6405754" y="0"/>
                  </a:lnTo>
                  <a:lnTo>
                    <a:pt x="0" y="0"/>
                  </a:lnTo>
                  <a:lnTo>
                    <a:pt x="0" y="4119676"/>
                  </a:lnTo>
                  <a:close/>
                </a:path>
              </a:pathLst>
            </a:custGeom>
            <a:ln w="13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29755" y="2997708"/>
              <a:ext cx="173990" cy="2447925"/>
            </a:xfrm>
            <a:custGeom>
              <a:avLst/>
              <a:gdLst/>
              <a:ahLst/>
              <a:cxnLst/>
              <a:rect l="l" t="t" r="r" b="b"/>
              <a:pathLst>
                <a:path w="173990" h="2447925">
                  <a:moveTo>
                    <a:pt x="57912" y="2273807"/>
                  </a:moveTo>
                  <a:lnTo>
                    <a:pt x="0" y="2273807"/>
                  </a:lnTo>
                  <a:lnTo>
                    <a:pt x="86868" y="2447543"/>
                  </a:lnTo>
                  <a:lnTo>
                    <a:pt x="159258" y="2302764"/>
                  </a:lnTo>
                  <a:lnTo>
                    <a:pt x="57912" y="2302764"/>
                  </a:lnTo>
                  <a:lnTo>
                    <a:pt x="57912" y="2273807"/>
                  </a:lnTo>
                  <a:close/>
                </a:path>
                <a:path w="173990" h="2447925">
                  <a:moveTo>
                    <a:pt x="115824" y="144779"/>
                  </a:moveTo>
                  <a:lnTo>
                    <a:pt x="57912" y="144779"/>
                  </a:lnTo>
                  <a:lnTo>
                    <a:pt x="57912" y="2302764"/>
                  </a:lnTo>
                  <a:lnTo>
                    <a:pt x="115824" y="2302764"/>
                  </a:lnTo>
                  <a:lnTo>
                    <a:pt x="115824" y="144779"/>
                  </a:lnTo>
                  <a:close/>
                </a:path>
                <a:path w="173990" h="2447925">
                  <a:moveTo>
                    <a:pt x="173736" y="2273807"/>
                  </a:moveTo>
                  <a:lnTo>
                    <a:pt x="115824" y="2273807"/>
                  </a:lnTo>
                  <a:lnTo>
                    <a:pt x="115824" y="2302764"/>
                  </a:lnTo>
                  <a:lnTo>
                    <a:pt x="159258" y="2302764"/>
                  </a:lnTo>
                  <a:lnTo>
                    <a:pt x="173736" y="2273807"/>
                  </a:lnTo>
                  <a:close/>
                </a:path>
                <a:path w="173990" h="2447925">
                  <a:moveTo>
                    <a:pt x="86868" y="0"/>
                  </a:moveTo>
                  <a:lnTo>
                    <a:pt x="0" y="173736"/>
                  </a:lnTo>
                  <a:lnTo>
                    <a:pt x="57912" y="173736"/>
                  </a:lnTo>
                  <a:lnTo>
                    <a:pt x="57912" y="144779"/>
                  </a:lnTo>
                  <a:lnTo>
                    <a:pt x="159258" y="144779"/>
                  </a:lnTo>
                  <a:lnTo>
                    <a:pt x="86868" y="0"/>
                  </a:lnTo>
                  <a:close/>
                </a:path>
                <a:path w="173990" h="2447925">
                  <a:moveTo>
                    <a:pt x="159258" y="144779"/>
                  </a:moveTo>
                  <a:lnTo>
                    <a:pt x="115824" y="144779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79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09333" y="4176141"/>
            <a:ext cx="105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Maksi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361" y="1330261"/>
            <a:ext cx="2771140" cy="3578860"/>
            <a:chOff x="225361" y="1330261"/>
            <a:chExt cx="2771140" cy="3578860"/>
          </a:xfrm>
        </p:grpSpPr>
        <p:sp>
          <p:nvSpPr>
            <p:cNvPr id="3" name="object 3"/>
            <p:cNvSpPr/>
            <p:nvPr/>
          </p:nvSpPr>
          <p:spPr>
            <a:xfrm>
              <a:off x="230124" y="1335024"/>
              <a:ext cx="2740152" cy="1188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0124" y="1335024"/>
              <a:ext cx="2740660" cy="1188720"/>
            </a:xfrm>
            <a:custGeom>
              <a:avLst/>
              <a:gdLst/>
              <a:ahLst/>
              <a:cxnLst/>
              <a:rect l="l" t="t" r="r" b="b"/>
              <a:pathLst>
                <a:path w="2740660" h="1188720">
                  <a:moveTo>
                    <a:pt x="0" y="1188720"/>
                  </a:moveTo>
                  <a:lnTo>
                    <a:pt x="2740152" y="1188720"/>
                  </a:lnTo>
                  <a:lnTo>
                    <a:pt x="2740152" y="0"/>
                  </a:lnTo>
                  <a:lnTo>
                    <a:pt x="0" y="0"/>
                  </a:lnTo>
                  <a:lnTo>
                    <a:pt x="0" y="11887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0124" y="2525268"/>
              <a:ext cx="2740152" cy="11902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124" y="2525268"/>
              <a:ext cx="2740660" cy="1190625"/>
            </a:xfrm>
            <a:custGeom>
              <a:avLst/>
              <a:gdLst/>
              <a:ahLst/>
              <a:cxnLst/>
              <a:rect l="l" t="t" r="r" b="b"/>
              <a:pathLst>
                <a:path w="2740660" h="1190625">
                  <a:moveTo>
                    <a:pt x="0" y="1190243"/>
                  </a:moveTo>
                  <a:lnTo>
                    <a:pt x="2740152" y="1190243"/>
                  </a:lnTo>
                  <a:lnTo>
                    <a:pt x="2740152" y="0"/>
                  </a:lnTo>
                  <a:lnTo>
                    <a:pt x="0" y="0"/>
                  </a:lnTo>
                  <a:lnTo>
                    <a:pt x="0" y="119024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60" y="3717036"/>
              <a:ext cx="2740152" cy="11871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460" y="3717036"/>
              <a:ext cx="2740660" cy="1187450"/>
            </a:xfrm>
            <a:custGeom>
              <a:avLst/>
              <a:gdLst/>
              <a:ahLst/>
              <a:cxnLst/>
              <a:rect l="l" t="t" r="r" b="b"/>
              <a:pathLst>
                <a:path w="2740660" h="1187450">
                  <a:moveTo>
                    <a:pt x="0" y="1187195"/>
                  </a:moveTo>
                  <a:lnTo>
                    <a:pt x="2740152" y="1187195"/>
                  </a:lnTo>
                  <a:lnTo>
                    <a:pt x="2740152" y="0"/>
                  </a:lnTo>
                  <a:lnTo>
                    <a:pt x="0" y="0"/>
                  </a:lnTo>
                  <a:lnTo>
                    <a:pt x="0" y="118719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1019" y="787349"/>
            <a:ext cx="7924800" cy="487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08100" algn="r">
              <a:lnSpc>
                <a:spcPct val="100000"/>
              </a:lnSpc>
              <a:spcBef>
                <a:spcPts val="100"/>
              </a:spcBef>
              <a:tabLst>
                <a:tab pos="4212590" algn="l"/>
              </a:tabLst>
            </a:pPr>
            <a:r>
              <a:rPr sz="2400" dirty="0">
                <a:latin typeface="Times New Roman"/>
                <a:cs typeface="Times New Roman"/>
              </a:rPr>
              <a:t>Çapı 0.5 </a:t>
            </a:r>
            <a:r>
              <a:rPr sz="2400" spc="-15" dirty="0">
                <a:latin typeface="Times New Roman"/>
                <a:cs typeface="Times New Roman"/>
              </a:rPr>
              <a:t>mm </a:t>
            </a:r>
            <a:r>
              <a:rPr sz="2400" dirty="0">
                <a:latin typeface="Times New Roman"/>
                <a:cs typeface="Times New Roman"/>
              </a:rPr>
              <a:t>den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küçük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yağmura	</a:t>
            </a:r>
            <a:r>
              <a:rPr sz="2400" b="1" dirty="0">
                <a:latin typeface="Times New Roman"/>
                <a:cs typeface="Times New Roman"/>
              </a:rPr>
              <a:t>çisenti (çise)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Times New Roman"/>
              <a:cs typeface="Times New Roman"/>
            </a:endParaRPr>
          </a:p>
          <a:p>
            <a:pPr marR="1355090" algn="r">
              <a:lnSpc>
                <a:spcPct val="100000"/>
              </a:lnSpc>
            </a:pPr>
            <a:r>
              <a:rPr sz="2400" spc="-45" dirty="0">
                <a:latin typeface="Times New Roman"/>
                <a:cs typeface="Times New Roman"/>
              </a:rPr>
              <a:t>Yağmur </a:t>
            </a:r>
            <a:r>
              <a:rPr sz="2400" dirty="0">
                <a:latin typeface="Times New Roman"/>
                <a:cs typeface="Times New Roman"/>
              </a:rPr>
              <a:t>(sıcaklık 0 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C’nin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üzerinde)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218313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0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 den düşük hava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katmanı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2209800" marR="43180" algn="just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Sulu sepken: </a:t>
            </a:r>
            <a:r>
              <a:rPr sz="2400" spc="-30" dirty="0">
                <a:latin typeface="Times New Roman"/>
                <a:cs typeface="Times New Roman"/>
              </a:rPr>
              <a:t>Yeryüzüne </a:t>
            </a:r>
            <a:r>
              <a:rPr sz="2400" dirty="0">
                <a:latin typeface="Times New Roman"/>
                <a:cs typeface="Times New Roman"/>
              </a:rPr>
              <a:t>doğru </a:t>
            </a:r>
            <a:r>
              <a:rPr sz="2400" spc="-5" dirty="0">
                <a:latin typeface="Times New Roman"/>
                <a:cs typeface="Times New Roman"/>
              </a:rPr>
              <a:t>düşen yağmur  damlaları, sıcaklığı </a:t>
            </a:r>
            <a:r>
              <a:rPr sz="2400" dirty="0">
                <a:latin typeface="Times New Roman"/>
                <a:cs typeface="Times New Roman"/>
              </a:rPr>
              <a:t>0 </a:t>
            </a:r>
            <a:r>
              <a:rPr sz="2400" spc="-7" baseline="24305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C’nin altında </a:t>
            </a:r>
            <a:r>
              <a:rPr sz="2400" dirty="0">
                <a:latin typeface="Times New Roman"/>
                <a:cs typeface="Times New Roman"/>
              </a:rPr>
              <a:t>olan </a:t>
            </a:r>
            <a:r>
              <a:rPr sz="2400" spc="-5" dirty="0">
                <a:latin typeface="Times New Roman"/>
                <a:cs typeface="Times New Roman"/>
              </a:rPr>
              <a:t>bir 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katmanından geçerken kısmen donmuş  </a:t>
            </a:r>
            <a:r>
              <a:rPr sz="2400" dirty="0">
                <a:latin typeface="Times New Roman"/>
                <a:cs typeface="Times New Roman"/>
              </a:rPr>
              <a:t>bir küreye </a:t>
            </a:r>
            <a:r>
              <a:rPr sz="2400" spc="-5" dirty="0">
                <a:latin typeface="Times New Roman"/>
                <a:cs typeface="Times New Roman"/>
              </a:rPr>
              <a:t>yakın bir şekil alır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b="1" spc="-5" dirty="0">
                <a:latin typeface="Times New Roman"/>
                <a:cs typeface="Times New Roman"/>
              </a:rPr>
              <a:t>sulu </a:t>
            </a:r>
            <a:r>
              <a:rPr sz="2400" b="1" dirty="0">
                <a:latin typeface="Times New Roman"/>
                <a:cs typeface="Times New Roman"/>
              </a:rPr>
              <a:t>sepken  </a:t>
            </a:r>
            <a:r>
              <a:rPr sz="2400" dirty="0">
                <a:latin typeface="Times New Roman"/>
                <a:cs typeface="Times New Roman"/>
              </a:rPr>
              <a:t>olarak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adlandırılır.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0979" y="1623060"/>
            <a:ext cx="2760980" cy="4091940"/>
            <a:chOff x="220979" y="1623060"/>
            <a:chExt cx="2760980" cy="4091940"/>
          </a:xfrm>
        </p:grpSpPr>
        <p:sp>
          <p:nvSpPr>
            <p:cNvPr id="11" name="object 11"/>
            <p:cNvSpPr/>
            <p:nvPr/>
          </p:nvSpPr>
          <p:spPr>
            <a:xfrm>
              <a:off x="220979" y="4879242"/>
              <a:ext cx="2760865" cy="835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940" y="1623059"/>
              <a:ext cx="1684020" cy="576580"/>
            </a:xfrm>
            <a:custGeom>
              <a:avLst/>
              <a:gdLst/>
              <a:ahLst/>
              <a:cxnLst/>
              <a:rect l="l" t="t" r="r" b="b"/>
              <a:pathLst>
                <a:path w="1684020" h="576580">
                  <a:moveTo>
                    <a:pt x="173736" y="402336"/>
                  </a:moveTo>
                  <a:lnTo>
                    <a:pt x="115824" y="402336"/>
                  </a:lnTo>
                  <a:lnTo>
                    <a:pt x="115824" y="0"/>
                  </a:lnTo>
                  <a:lnTo>
                    <a:pt x="57912" y="0"/>
                  </a:lnTo>
                  <a:lnTo>
                    <a:pt x="57912" y="402336"/>
                  </a:lnTo>
                  <a:lnTo>
                    <a:pt x="0" y="402336"/>
                  </a:lnTo>
                  <a:lnTo>
                    <a:pt x="86868" y="576072"/>
                  </a:lnTo>
                  <a:lnTo>
                    <a:pt x="159258" y="431292"/>
                  </a:lnTo>
                  <a:lnTo>
                    <a:pt x="173736" y="402336"/>
                  </a:lnTo>
                  <a:close/>
                </a:path>
                <a:path w="1684020" h="576580">
                  <a:moveTo>
                    <a:pt x="1684020" y="402336"/>
                  </a:moveTo>
                  <a:lnTo>
                    <a:pt x="1626108" y="402336"/>
                  </a:lnTo>
                  <a:lnTo>
                    <a:pt x="1626108" y="0"/>
                  </a:lnTo>
                  <a:lnTo>
                    <a:pt x="1568196" y="0"/>
                  </a:lnTo>
                  <a:lnTo>
                    <a:pt x="1568196" y="402336"/>
                  </a:lnTo>
                  <a:lnTo>
                    <a:pt x="1510284" y="402336"/>
                  </a:lnTo>
                  <a:lnTo>
                    <a:pt x="1597152" y="576072"/>
                  </a:lnTo>
                  <a:lnTo>
                    <a:pt x="1669542" y="431292"/>
                  </a:lnTo>
                  <a:lnTo>
                    <a:pt x="1684020" y="4023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1747</Words>
  <Application>Microsoft Office PowerPoint</Application>
  <PresentationFormat>Ekran Gösterisi (4:3)</PresentationFormat>
  <Paragraphs>282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0" baseType="lpstr">
      <vt:lpstr>Arial</vt:lpstr>
      <vt:lpstr>Calibri</vt:lpstr>
      <vt:lpstr>Symbol</vt:lpstr>
      <vt:lpstr>TeXGyreAdventor</vt:lpstr>
      <vt:lpstr>Times New Roman</vt:lpstr>
      <vt:lpstr>Verdana</vt:lpstr>
      <vt:lpstr>Office Theme</vt:lpstr>
      <vt:lpstr>METEOROLOJİ</vt:lpstr>
      <vt:lpstr>Atmosferden yeryüzüne düşen sıvı veya katı sulara YAĞIŞ denir.</vt:lpstr>
      <vt:lpstr>Soğuma</vt:lpstr>
      <vt:lpstr>Yoğunlaşma</vt:lpstr>
      <vt:lpstr>Damlaların Büyümesi</vt:lpstr>
      <vt:lpstr>Yağış Alanına Yeni Bulutların Gelmesi</vt:lpstr>
      <vt:lpstr>Yağış Şekilleri</vt:lpstr>
      <vt:lpstr>Yağmur Bulutlardan sıvı olarak düşen çapı 0.5 mm den büyük su  damlacıklarına yağmur denir. Damla çapı 6 mm den büyükse  sürtünme direnci artar ve damla parçalanır.</vt:lpstr>
      <vt:lpstr>PowerPoint Sunusu</vt:lpstr>
      <vt:lpstr>Buz kristallerinden oluşan yağışa kar denir. Yoğunlaşan damlalar  daha da soğuyup sıfırın altına düşerse katı halde yoğunlaşmış  damlacıklar oluşur. Bu altıgen ve sekizgen buz kristalleri  birleşerek kar lapası nı oluşturur.</vt:lpstr>
      <vt:lpstr>Dolu</vt:lpstr>
      <vt:lpstr>May 12, 2004 Giant Hail in Attica, Kansas, USA.</vt:lpstr>
      <vt:lpstr>PowerPoint Sunusu</vt:lpstr>
      <vt:lpstr>PowerPoint Sunusu</vt:lpstr>
      <vt:lpstr>PowerPoint Sunusu</vt:lpstr>
      <vt:lpstr>PowerPoint Sunusu</vt:lpstr>
      <vt:lpstr>PowerPoint Sunusu</vt:lpstr>
      <vt:lpstr>Vergla Yağmurun 0 oC nin altındaki cisimler üzerine düşmesi ve bunlar  üzerinde donmasıyla oluşur.</vt:lpstr>
      <vt:lpstr>PowerPoint Sunusu</vt:lpstr>
      <vt:lpstr>Yağış Tipleri</vt:lpstr>
      <vt:lpstr>Depresyonik Yağışlar</vt:lpstr>
      <vt:lpstr>Depresyonik Yağışlar</vt:lpstr>
      <vt:lpstr>Orografik Yağışlar Şiddetli yağış bırakabilir. Denize paralel yüksek dağlarda çok görünür.  Deniz tarafı yağış alır.(Fön rüzgarında da anlatıldı).</vt:lpstr>
      <vt:lpstr>Konvektif Yağışlar  Yeryüzünün sıcak kesimleri ile temas eden hava ısınır.  Hava ısınır genleşir hafifler yükselir</vt:lpstr>
      <vt:lpstr>Yağışların Ölçülmesi</vt:lpstr>
      <vt:lpstr>Yağmurun Ölçülmesinde Plüviyometre ve Plüviyograf Kullanımı</vt:lpstr>
      <vt:lpstr>PowerPoint Sunusu</vt:lpstr>
      <vt:lpstr>Plüviyograf</vt:lpstr>
      <vt:lpstr>PowerPoint Sunusu</vt:lpstr>
      <vt:lpstr>PowerPoint Sunusu</vt:lpstr>
      <vt:lpstr>PowerPoint Sunusu</vt:lpstr>
      <vt:lpstr>PowerPoint Sunusu</vt:lpstr>
      <vt:lpstr>PowerPoint Sunusu</vt:lpstr>
      <vt:lpstr>Elektronik Plüvioygrafın Teknik Özellikleri</vt:lpstr>
      <vt:lpstr>Rain Data Logger</vt:lpstr>
      <vt:lpstr>PowerPoint Sunusu</vt:lpstr>
      <vt:lpstr>PowerPoint Sunusu</vt:lpstr>
      <vt:lpstr>PowerPoint Sunusu</vt:lpstr>
      <vt:lpstr>PowerPoint Sunusu</vt:lpstr>
      <vt:lpstr>Kar Ölçmeleri</vt:lpstr>
      <vt:lpstr>PowerPoint Sunusu</vt:lpstr>
      <vt:lpstr>Yağış Ölçme Hataları Hatalara rüzgar, bazı engeller ve Plüviyometre’nin yerden yüksekliği neden olur.  Rüzgar yağışın dağılımını bozar ve hazneye eksik yağış girmesine neden olur.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lastModifiedBy>user</cp:lastModifiedBy>
  <cp:revision>1</cp:revision>
  <dcterms:created xsi:type="dcterms:W3CDTF">2020-05-11T07:00:14Z</dcterms:created>
  <dcterms:modified xsi:type="dcterms:W3CDTF">2020-05-11T07:07:54Z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