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8" r:id="rId14"/>
    <p:sldId id="283" r:id="rId15"/>
    <p:sldId id="284" r:id="rId16"/>
    <p:sldId id="285" r:id="rId17"/>
    <p:sldId id="282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2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0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3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7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1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5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7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0A69-E2B5-4BA7-853A-164F97BBC5B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1406-F0F5-43B2-9D73-097ABA1B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8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1628801"/>
            <a:ext cx="8136904" cy="1512167"/>
          </a:xfrm>
        </p:spPr>
        <p:txBody>
          <a:bodyPr/>
          <a:lstStyle/>
          <a:p>
            <a:r>
              <a:rPr lang="tr-TR" dirty="0" err="1" smtClean="0"/>
              <a:t>Atrofik</a:t>
            </a:r>
            <a:r>
              <a:rPr lang="tr-TR" dirty="0" smtClean="0"/>
              <a:t> Gastrit: </a:t>
            </a:r>
            <a:r>
              <a:rPr lang="tr-TR" dirty="0" err="1" smtClean="0"/>
              <a:t>Tanı,Tedavi</a:t>
            </a:r>
            <a:r>
              <a:rPr lang="tr-TR" dirty="0" smtClean="0"/>
              <a:t> ve İzlem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İrfan Soykan</a:t>
            </a:r>
          </a:p>
          <a:p>
            <a:r>
              <a:rPr lang="tr-TR" dirty="0" smtClean="0"/>
              <a:t>Gastroenteroloji BD</a:t>
            </a:r>
          </a:p>
          <a:p>
            <a:r>
              <a:rPr lang="tr-TR" dirty="0" smtClean="0"/>
              <a:t>27.12.2016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3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r>
              <a:rPr lang="tr-TR" dirty="0" err="1" smtClean="0"/>
              <a:t>Histopatolojik</a:t>
            </a:r>
            <a:r>
              <a:rPr lang="tr-TR" dirty="0" smtClean="0"/>
              <a:t> bulgular</a:t>
            </a:r>
          </a:p>
          <a:p>
            <a:r>
              <a:rPr lang="tr-TR" dirty="0" err="1" smtClean="0"/>
              <a:t>Hipergastrinemi</a:t>
            </a:r>
            <a:endParaRPr lang="tr-TR" dirty="0" smtClean="0"/>
          </a:p>
          <a:p>
            <a:r>
              <a:rPr lang="tr-TR" dirty="0" smtClean="0"/>
              <a:t>APCA</a:t>
            </a:r>
          </a:p>
          <a:p>
            <a:r>
              <a:rPr lang="tr-TR" dirty="0" err="1" smtClean="0"/>
              <a:t>Hipo</a:t>
            </a:r>
            <a:r>
              <a:rPr lang="tr-TR" dirty="0" smtClean="0"/>
              <a:t>/</a:t>
            </a:r>
            <a:r>
              <a:rPr lang="tr-TR" dirty="0" err="1" smtClean="0"/>
              <a:t>Aklorhidri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1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1720" y="3068960"/>
            <a:ext cx="6635080" cy="3312368"/>
          </a:xfrm>
        </p:spPr>
        <p:txBody>
          <a:bodyPr/>
          <a:lstStyle/>
          <a:p>
            <a:r>
              <a:rPr lang="tr-TR" dirty="0" err="1" smtClean="0"/>
              <a:t>Serolojik</a:t>
            </a:r>
            <a:r>
              <a:rPr lang="tr-TR" dirty="0" smtClean="0"/>
              <a:t> biyopsi</a:t>
            </a:r>
          </a:p>
          <a:p>
            <a:pPr lvl="1"/>
            <a:r>
              <a:rPr lang="tr-TR" dirty="0" err="1" smtClean="0"/>
              <a:t>Pepsinojen</a:t>
            </a:r>
            <a:r>
              <a:rPr lang="tr-TR" dirty="0" smtClean="0"/>
              <a:t> I &lt; 30 </a:t>
            </a:r>
            <a:r>
              <a:rPr lang="tr-TR" dirty="0" err="1" smtClean="0"/>
              <a:t>microg</a:t>
            </a:r>
            <a:r>
              <a:rPr lang="tr-TR" dirty="0" smtClean="0"/>
              <a:t>/L</a:t>
            </a:r>
          </a:p>
          <a:p>
            <a:pPr lvl="1"/>
            <a:r>
              <a:rPr lang="tr-TR" dirty="0" smtClean="0"/>
              <a:t>PI/PII &lt; 3</a:t>
            </a:r>
          </a:p>
          <a:p>
            <a:pPr lvl="1"/>
            <a:r>
              <a:rPr lang="tr-TR" dirty="0" err="1" smtClean="0"/>
              <a:t>Gastrin</a:t>
            </a:r>
            <a:endParaRPr lang="tr-TR" dirty="0" smtClean="0"/>
          </a:p>
          <a:p>
            <a:pPr lvl="1"/>
            <a:r>
              <a:rPr lang="tr-TR" dirty="0" smtClean="0"/>
              <a:t>Anti </a:t>
            </a:r>
            <a:r>
              <a:rPr lang="tr-TR" dirty="0" err="1" smtClean="0"/>
              <a:t>Hp</a:t>
            </a:r>
            <a:r>
              <a:rPr lang="tr-TR" dirty="0" smtClean="0"/>
              <a:t> </a:t>
            </a:r>
            <a:r>
              <a:rPr lang="tr-TR" dirty="0" err="1" smtClean="0"/>
              <a:t>IgG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901"/>
            <a:ext cx="8751513" cy="15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364088" y="170080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(</a:t>
            </a:r>
            <a:r>
              <a:rPr lang="tr-TR" sz="1400" dirty="0" err="1" smtClean="0"/>
              <a:t>Europ</a:t>
            </a:r>
            <a:r>
              <a:rPr lang="tr-TR" sz="1400" dirty="0" smtClean="0"/>
              <a:t> J </a:t>
            </a:r>
            <a:r>
              <a:rPr lang="tr-TR" sz="1400" dirty="0" err="1" smtClean="0"/>
              <a:t>Gastroenterol</a:t>
            </a:r>
            <a:r>
              <a:rPr lang="tr-TR" sz="1400" dirty="0" smtClean="0"/>
              <a:t> </a:t>
            </a:r>
            <a:r>
              <a:rPr lang="tr-TR" sz="1400" dirty="0" err="1" smtClean="0"/>
              <a:t>Hepatol</a:t>
            </a:r>
            <a:r>
              <a:rPr lang="tr-TR" sz="1400" dirty="0" smtClean="0"/>
              <a:t>, 2003)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997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144016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 Laboratory Score in the Diagnosis of Autoimmune Atrophic Gastritis: A Prospective Study </a:t>
            </a:r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en-US" sz="2000" i="1" dirty="0" err="1" smtClean="0"/>
              <a:t>Miceli</a:t>
            </a:r>
            <a:r>
              <a:rPr lang="en-US" sz="2000" i="1" dirty="0" smtClean="0"/>
              <a:t> </a:t>
            </a:r>
            <a:r>
              <a:rPr lang="en-US" sz="2000" i="1" dirty="0"/>
              <a:t>E et al, J </a:t>
            </a:r>
            <a:r>
              <a:rPr lang="en-US" sz="2000" i="1" dirty="0" err="1"/>
              <a:t>Clin</a:t>
            </a:r>
            <a:r>
              <a:rPr lang="en-US" sz="2000" i="1" dirty="0"/>
              <a:t> </a:t>
            </a:r>
            <a:r>
              <a:rPr lang="en-US" sz="2000" i="1" dirty="0" err="1"/>
              <a:t>Gastroenterol</a:t>
            </a:r>
            <a:r>
              <a:rPr lang="en-US" sz="2000" i="1" dirty="0"/>
              <a:t> 2015;49:e1-e5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7613"/>
            <a:ext cx="8229600" cy="427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220072" y="306896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SS: AUROC 0.93, </a:t>
            </a:r>
            <a:r>
              <a:rPr lang="tr-TR" dirty="0" err="1" smtClean="0"/>
              <a:t>sens</a:t>
            </a:r>
            <a:r>
              <a:rPr lang="tr-TR" dirty="0" smtClean="0"/>
              <a:t>: 85%, </a:t>
            </a:r>
            <a:r>
              <a:rPr lang="tr-TR" dirty="0" err="1" smtClean="0"/>
              <a:t>spec</a:t>
            </a:r>
            <a:r>
              <a:rPr lang="tr-TR" dirty="0" smtClean="0"/>
              <a:t>: %83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1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Takip</a:t>
            </a:r>
          </a:p>
          <a:p>
            <a:pPr lvl="1"/>
            <a:r>
              <a:rPr lang="tr-TR" dirty="0" err="1" smtClean="0"/>
              <a:t>Gastrik</a:t>
            </a:r>
            <a:r>
              <a:rPr lang="tr-TR" dirty="0" smtClean="0"/>
              <a:t> kanser: OIG </a:t>
            </a:r>
            <a:r>
              <a:rPr lang="tr-TR" dirty="0" err="1" smtClean="0"/>
              <a:t>li</a:t>
            </a:r>
            <a:r>
              <a:rPr lang="tr-TR" dirty="0" smtClean="0"/>
              <a:t> hastaların %1-3’ünde </a:t>
            </a:r>
          </a:p>
          <a:p>
            <a:pPr lvl="2"/>
            <a:r>
              <a:rPr lang="tr-TR" dirty="0" smtClean="0"/>
              <a:t>Normal </a:t>
            </a:r>
            <a:r>
              <a:rPr lang="tr-TR" dirty="0" err="1" smtClean="0"/>
              <a:t>populasyona</a:t>
            </a:r>
            <a:r>
              <a:rPr lang="tr-TR" dirty="0" smtClean="0"/>
              <a:t> göre: 3-18 misli risk</a:t>
            </a:r>
          </a:p>
          <a:p>
            <a:pPr lvl="1"/>
            <a:r>
              <a:rPr lang="tr-TR" dirty="0" err="1" smtClean="0"/>
              <a:t>Gastrik</a:t>
            </a:r>
            <a:r>
              <a:rPr lang="tr-TR" dirty="0" smtClean="0"/>
              <a:t> </a:t>
            </a:r>
            <a:r>
              <a:rPr lang="tr-TR" dirty="0" err="1" smtClean="0"/>
              <a:t>karsinoid</a:t>
            </a:r>
            <a:r>
              <a:rPr lang="tr-TR" dirty="0" smtClean="0"/>
              <a:t> Tip I:</a:t>
            </a:r>
          </a:p>
          <a:p>
            <a:pPr lvl="2"/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Neuroendocrine</a:t>
            </a:r>
            <a:r>
              <a:rPr lang="tr-TR" dirty="0" smtClean="0"/>
              <a:t> </a:t>
            </a:r>
            <a:r>
              <a:rPr lang="tr-TR" dirty="0" err="1" smtClean="0"/>
              <a:t>Tumor</a:t>
            </a:r>
            <a:r>
              <a:rPr lang="tr-TR" dirty="0" smtClean="0"/>
              <a:t> </a:t>
            </a:r>
            <a:r>
              <a:rPr lang="tr-TR" dirty="0" err="1" smtClean="0"/>
              <a:t>Society</a:t>
            </a:r>
            <a:r>
              <a:rPr lang="tr-TR" dirty="0" smtClean="0"/>
              <a:t>: yılda bir </a:t>
            </a:r>
          </a:p>
          <a:p>
            <a:r>
              <a:rPr lang="tr-TR" dirty="0" smtClean="0"/>
              <a:t>ASGE: </a:t>
            </a:r>
            <a:r>
              <a:rPr lang="tr-TR" dirty="0" err="1" smtClean="0"/>
              <a:t>atrofi</a:t>
            </a:r>
            <a:r>
              <a:rPr lang="tr-TR" dirty="0" smtClean="0"/>
              <a:t> için rutin takip önermiyor</a:t>
            </a:r>
          </a:p>
          <a:p>
            <a:pPr lvl="1"/>
            <a:r>
              <a:rPr lang="tr-TR" dirty="0" err="1" smtClean="0"/>
              <a:t>Gastrik</a:t>
            </a:r>
            <a:r>
              <a:rPr lang="tr-TR" dirty="0" smtClean="0"/>
              <a:t> </a:t>
            </a:r>
            <a:r>
              <a:rPr lang="tr-TR" dirty="0" err="1" smtClean="0"/>
              <a:t>karsinoid</a:t>
            </a:r>
            <a:r>
              <a:rPr lang="tr-TR" dirty="0" smtClean="0"/>
              <a:t> tip I için: hastanın durumuna göre belirlenmeli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9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220072" cy="173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3528" y="2852936"/>
            <a:ext cx="4392488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200 AG hasta, </a:t>
            </a:r>
            <a:r>
              <a:rPr lang="tr-TR" dirty="0" err="1" smtClean="0"/>
              <a:t>median</a:t>
            </a:r>
            <a:r>
              <a:rPr lang="tr-TR" dirty="0" smtClean="0"/>
              <a:t> yaş:55, %67 K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Ort</a:t>
            </a:r>
            <a:r>
              <a:rPr lang="tr-TR" dirty="0" smtClean="0"/>
              <a:t> takip: 7.5 yıl, endoskopi: 4 yıl sonra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22 </a:t>
            </a:r>
            <a:r>
              <a:rPr lang="tr-TR" dirty="0" err="1" smtClean="0"/>
              <a:t>gastrik</a:t>
            </a:r>
            <a:r>
              <a:rPr lang="tr-TR" dirty="0" smtClean="0"/>
              <a:t> </a:t>
            </a:r>
            <a:r>
              <a:rPr lang="tr-TR" dirty="0" err="1" smtClean="0"/>
              <a:t>neoplazik</a:t>
            </a:r>
            <a:r>
              <a:rPr lang="tr-TR" dirty="0" smtClean="0"/>
              <a:t> lezyon (%11)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4 </a:t>
            </a:r>
            <a:r>
              <a:rPr lang="tr-TR" dirty="0" err="1" smtClean="0"/>
              <a:t>adenokanser</a:t>
            </a:r>
            <a:r>
              <a:rPr lang="tr-TR" dirty="0" smtClean="0"/>
              <a:t> (</a:t>
            </a:r>
            <a:r>
              <a:rPr lang="tr-TR" dirty="0" err="1" smtClean="0"/>
              <a:t>ort</a:t>
            </a:r>
            <a:r>
              <a:rPr lang="tr-TR" dirty="0" smtClean="0"/>
              <a:t> 7.2 yıl)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11 </a:t>
            </a:r>
            <a:r>
              <a:rPr lang="tr-TR" dirty="0" err="1" smtClean="0"/>
              <a:t>gastrik</a:t>
            </a:r>
            <a:r>
              <a:rPr lang="tr-TR" dirty="0" smtClean="0"/>
              <a:t> </a:t>
            </a:r>
            <a:r>
              <a:rPr lang="tr-TR" dirty="0" err="1" smtClean="0"/>
              <a:t>karsinoid</a:t>
            </a:r>
            <a:r>
              <a:rPr lang="tr-TR" dirty="0" smtClean="0"/>
              <a:t> tip I (</a:t>
            </a:r>
            <a:r>
              <a:rPr lang="tr-TR" dirty="0" err="1" smtClean="0"/>
              <a:t>ort</a:t>
            </a:r>
            <a:r>
              <a:rPr lang="tr-TR" dirty="0" smtClean="0"/>
              <a:t> 5.1 yıl)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6 </a:t>
            </a:r>
            <a:r>
              <a:rPr lang="tr-TR" dirty="0" err="1" smtClean="0"/>
              <a:t>low-grade</a:t>
            </a:r>
            <a:r>
              <a:rPr lang="tr-TR" dirty="0" smtClean="0"/>
              <a:t>, 1 </a:t>
            </a:r>
            <a:r>
              <a:rPr lang="tr-TR" dirty="0" err="1" smtClean="0"/>
              <a:t>high-grade</a:t>
            </a:r>
            <a:r>
              <a:rPr lang="tr-TR" dirty="0" smtClean="0"/>
              <a:t> </a:t>
            </a:r>
            <a:r>
              <a:rPr lang="tr-TR" dirty="0" err="1" smtClean="0"/>
              <a:t>displazi</a:t>
            </a:r>
            <a:endParaRPr lang="tr-T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60450"/>
            <a:ext cx="4389460" cy="511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Düz Bağlayıcı 5"/>
          <p:cNvCxnSpPr/>
          <p:nvPr/>
        </p:nvCxnSpPr>
        <p:spPr>
          <a:xfrm>
            <a:off x="179512" y="188640"/>
            <a:ext cx="2430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Düz Bağlayıcı 2"/>
          <p:cNvCxnSpPr/>
          <p:nvPr/>
        </p:nvCxnSpPr>
        <p:spPr>
          <a:xfrm>
            <a:off x="6259963" y="3933056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6313212" y="5517232"/>
            <a:ext cx="2535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27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2331"/>
            <a:ext cx="702027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7235"/>
            <a:ext cx="712879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3203848" y="3717032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7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38" y="476672"/>
            <a:ext cx="4182364" cy="377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384376" cy="377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139952" y="4365104"/>
            <a:ext cx="3995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/>
              <a:t>Atrofik</a:t>
            </a:r>
            <a:r>
              <a:rPr lang="tr-TR" sz="1400" b="1" dirty="0" smtClean="0"/>
              <a:t> gastritte kanser gelişme oranı: </a:t>
            </a:r>
            <a:r>
              <a:rPr lang="en-US" sz="1400" b="1" dirty="0" smtClean="0"/>
              <a:t>0.1%</a:t>
            </a:r>
            <a:r>
              <a:rPr lang="tr-TR" sz="1400" b="1" dirty="0" smtClean="0"/>
              <a:t>/yıl</a:t>
            </a:r>
            <a:endParaRPr lang="en-US" sz="1400" b="1" dirty="0"/>
          </a:p>
        </p:txBody>
      </p:sp>
      <p:sp>
        <p:nvSpPr>
          <p:cNvPr id="3" name="Dikdörtgen 2"/>
          <p:cNvSpPr/>
          <p:nvPr/>
        </p:nvSpPr>
        <p:spPr>
          <a:xfrm>
            <a:off x="3974532" y="5013176"/>
            <a:ext cx="3870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Risk </a:t>
            </a:r>
            <a:r>
              <a:rPr lang="en-US" b="1" dirty="0" smtClean="0"/>
              <a:t>fa</a:t>
            </a:r>
            <a:r>
              <a:rPr lang="tr-TR" b="1" dirty="0" err="1" smtClean="0"/>
              <a:t>ktörleri</a:t>
            </a:r>
            <a:r>
              <a:rPr lang="tr-TR" b="1" dirty="0" smtClean="0"/>
              <a:t>: </a:t>
            </a:r>
          </a:p>
          <a:p>
            <a:r>
              <a:rPr lang="tr-TR" b="1" dirty="0" err="1" smtClean="0"/>
              <a:t>premalign</a:t>
            </a:r>
            <a:r>
              <a:rPr lang="tr-TR" b="1" dirty="0" smtClean="0"/>
              <a:t> </a:t>
            </a:r>
            <a:r>
              <a:rPr lang="tr-TR" b="1" dirty="0" err="1" smtClean="0"/>
              <a:t>gastrik</a:t>
            </a:r>
            <a:r>
              <a:rPr lang="tr-TR" b="1" dirty="0" smtClean="0"/>
              <a:t> lezyonun şiddeti </a:t>
            </a:r>
            <a:r>
              <a:rPr lang="en-US" b="1" dirty="0" smtClean="0"/>
              <a:t>, </a:t>
            </a:r>
            <a:r>
              <a:rPr lang="tr-TR" b="1" dirty="0" smtClean="0"/>
              <a:t>ileri yaş: </a:t>
            </a:r>
            <a:r>
              <a:rPr lang="en-US" b="1" dirty="0" smtClean="0"/>
              <a:t>(75</a:t>
            </a:r>
            <a:r>
              <a:rPr lang="en-US" b="1" dirty="0"/>
              <a:t>– 84 </a:t>
            </a:r>
            <a:r>
              <a:rPr lang="tr-TR" b="1" dirty="0" smtClean="0"/>
              <a:t>yaş için</a:t>
            </a:r>
            <a:r>
              <a:rPr lang="en-US" b="1" dirty="0" smtClean="0"/>
              <a:t>, </a:t>
            </a:r>
            <a:r>
              <a:rPr lang="tr-TR" b="1" dirty="0" smtClean="0"/>
              <a:t>HR: </a:t>
            </a:r>
            <a:r>
              <a:rPr lang="en-US" b="1" dirty="0" smtClean="0"/>
              <a:t>3.75</a:t>
            </a:r>
            <a:r>
              <a:rPr lang="tr-TR" b="1" dirty="0" smtClean="0"/>
              <a:t>)</a:t>
            </a:r>
          </a:p>
          <a:p>
            <a:r>
              <a:rPr lang="tr-TR" b="1" dirty="0" smtClean="0"/>
              <a:t>Kadın cins HR:</a:t>
            </a:r>
            <a:r>
              <a:rPr lang="sv-SE" b="1" dirty="0" smtClean="0"/>
              <a:t>1.50</a:t>
            </a:r>
            <a:r>
              <a:rPr lang="sv-SE" b="1" dirty="0"/>
              <a:t>, </a:t>
            </a:r>
            <a:endParaRPr lang="en-US" dirty="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7524328" y="3645024"/>
            <a:ext cx="3203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094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662473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5616624" cy="39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5"/>
            <a:ext cx="1628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3059832" y="5445224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4716016" y="5661248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Bağlayıcı 3"/>
          <p:cNvCxnSpPr/>
          <p:nvPr/>
        </p:nvCxnSpPr>
        <p:spPr>
          <a:xfrm>
            <a:off x="3059832" y="3068960"/>
            <a:ext cx="4824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059832" y="3356992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3203848" y="5157192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5292080" y="5445224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8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Risk faktörleri:</a:t>
            </a:r>
          </a:p>
          <a:p>
            <a:pPr lvl="1"/>
            <a:r>
              <a:rPr lang="tr-TR" dirty="0" smtClean="0"/>
              <a:t>Yaş &gt; 50</a:t>
            </a:r>
          </a:p>
          <a:p>
            <a:pPr lvl="1"/>
            <a:r>
              <a:rPr lang="tr-TR" dirty="0" err="1" smtClean="0"/>
              <a:t>Pernisiyöz</a:t>
            </a:r>
            <a:r>
              <a:rPr lang="tr-TR" dirty="0" smtClean="0"/>
              <a:t> anemi</a:t>
            </a:r>
          </a:p>
          <a:p>
            <a:pPr lvl="1"/>
            <a:r>
              <a:rPr lang="tr-TR" dirty="0" err="1" smtClean="0"/>
              <a:t>Atrofinin</a:t>
            </a:r>
            <a:r>
              <a:rPr lang="tr-TR" dirty="0" smtClean="0"/>
              <a:t> şiddeti</a:t>
            </a:r>
          </a:p>
          <a:p>
            <a:pPr lvl="1"/>
            <a:r>
              <a:rPr lang="tr-TR" dirty="0" smtClean="0"/>
              <a:t>Hastalık süresi</a:t>
            </a:r>
          </a:p>
          <a:p>
            <a:pPr lvl="1"/>
            <a:r>
              <a:rPr lang="tr-TR" dirty="0" smtClean="0"/>
              <a:t>Aile öyküsü</a:t>
            </a:r>
          </a:p>
          <a:p>
            <a:pPr marL="514350" indent="-457200"/>
            <a:r>
              <a:rPr lang="tr-TR" dirty="0" smtClean="0"/>
              <a:t>OLGA histolojik </a:t>
            </a:r>
            <a:r>
              <a:rPr lang="tr-TR" dirty="0" err="1" smtClean="0"/>
              <a:t>evreleme</a:t>
            </a:r>
            <a:r>
              <a:rPr lang="tr-TR" dirty="0" smtClean="0"/>
              <a:t> sistemi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83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r>
              <a:rPr lang="tr-TR" dirty="0" smtClean="0"/>
              <a:t>OLGA Histolojik </a:t>
            </a:r>
            <a:r>
              <a:rPr lang="tr-TR" dirty="0" err="1" smtClean="0"/>
              <a:t>evreleme</a:t>
            </a:r>
            <a:r>
              <a:rPr lang="tr-TR" dirty="0" smtClean="0"/>
              <a:t> sistemi</a:t>
            </a:r>
          </a:p>
          <a:p>
            <a:pPr lvl="1"/>
            <a:r>
              <a:rPr lang="tr-TR" dirty="0" smtClean="0"/>
              <a:t>Yüksek risk : III-IV (3 yılda bir </a:t>
            </a:r>
            <a:r>
              <a:rPr lang="tr-TR" smtClean="0"/>
              <a:t>endoskopi kontrol)</a:t>
            </a:r>
            <a:endParaRPr lang="tr-TR" dirty="0" smtClean="0"/>
          </a:p>
          <a:p>
            <a:pPr lvl="1"/>
            <a:r>
              <a:rPr lang="tr-TR" dirty="0" smtClean="0"/>
              <a:t>Düşük risk : 0-II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"/>
            <a:ext cx="6408713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1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052736"/>
            <a:ext cx="7859216" cy="5073427"/>
          </a:xfrm>
        </p:spPr>
        <p:txBody>
          <a:bodyPr/>
          <a:lstStyle/>
          <a:p>
            <a:r>
              <a:rPr lang="tr-TR" dirty="0" smtClean="0"/>
              <a:t>Midenin </a:t>
            </a:r>
            <a:r>
              <a:rPr lang="tr-TR" dirty="0" err="1" smtClean="0"/>
              <a:t>Premalign</a:t>
            </a:r>
            <a:r>
              <a:rPr lang="tr-TR" dirty="0" smtClean="0"/>
              <a:t> lezyonları</a:t>
            </a:r>
            <a:endParaRPr lang="tr-TR" dirty="0"/>
          </a:p>
          <a:p>
            <a:pPr lvl="1"/>
            <a:r>
              <a:rPr lang="tr-TR" dirty="0" err="1" smtClean="0">
                <a:solidFill>
                  <a:schemeClr val="bg1">
                    <a:lumMod val="50000"/>
                  </a:schemeClr>
                </a:solidFill>
              </a:rPr>
              <a:t>Adenomatöz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polipler</a:t>
            </a:r>
          </a:p>
          <a:p>
            <a:pPr lvl="1"/>
            <a:r>
              <a:rPr lang="tr-TR" dirty="0" err="1" smtClean="0">
                <a:solidFill>
                  <a:schemeClr val="bg1">
                    <a:lumMod val="50000"/>
                  </a:schemeClr>
                </a:solidFill>
              </a:rPr>
              <a:t>Parsiyel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1">
                    <a:lumMod val="50000"/>
                  </a:schemeClr>
                </a:solidFill>
              </a:rPr>
              <a:t>gastrektomi</a:t>
            </a:r>
            <a:endParaRPr lang="tr-T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tr-TR" dirty="0" err="1" smtClean="0">
                <a:solidFill>
                  <a:schemeClr val="bg1">
                    <a:lumMod val="50000"/>
                  </a:schemeClr>
                </a:solidFill>
              </a:rPr>
              <a:t>Menetrier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 hastalığı</a:t>
            </a:r>
          </a:p>
          <a:p>
            <a:pPr lvl="1"/>
            <a:r>
              <a:rPr lang="tr-TR" dirty="0" err="1" smtClean="0">
                <a:solidFill>
                  <a:schemeClr val="bg1">
                    <a:lumMod val="50000"/>
                  </a:schemeClr>
                </a:solidFill>
              </a:rPr>
              <a:t>Familyal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1">
                    <a:lumMod val="50000"/>
                  </a:schemeClr>
                </a:solidFill>
              </a:rPr>
              <a:t>adenomatöz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1">
                    <a:lumMod val="50000"/>
                  </a:schemeClr>
                </a:solidFill>
              </a:rPr>
              <a:t>polipozis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 sendromu</a:t>
            </a:r>
          </a:p>
          <a:p>
            <a:pPr lvl="1"/>
            <a:r>
              <a:rPr lang="tr-TR" b="1" dirty="0" err="1" smtClean="0"/>
              <a:t>Atrofik</a:t>
            </a:r>
            <a:r>
              <a:rPr lang="tr-TR" b="1" dirty="0" smtClean="0"/>
              <a:t> gastrit </a:t>
            </a:r>
            <a:r>
              <a:rPr lang="tr-TR" dirty="0" smtClean="0"/>
              <a:t>&gt; İM &gt; </a:t>
            </a:r>
            <a:r>
              <a:rPr lang="tr-TR" dirty="0" err="1" smtClean="0"/>
              <a:t>Displazi</a:t>
            </a:r>
            <a:endParaRPr lang="tr-TR" dirty="0" smtClean="0"/>
          </a:p>
          <a:p>
            <a:pPr lvl="2"/>
            <a:r>
              <a:rPr lang="tr-TR" b="1" dirty="0" err="1" smtClean="0"/>
              <a:t>Otoimmün</a:t>
            </a:r>
            <a:endParaRPr lang="tr-TR" b="1" dirty="0" smtClean="0"/>
          </a:p>
          <a:p>
            <a:pPr lvl="2"/>
            <a:r>
              <a:rPr lang="tr-TR" b="1" dirty="0" smtClean="0"/>
              <a:t>Çevresel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39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1"/>
            <a:ext cx="7488833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79" y="344537"/>
            <a:ext cx="1740770" cy="186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7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8012320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54578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971600" y="3640994"/>
            <a:ext cx="22322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Düz Bağlayıcı 2"/>
          <p:cNvCxnSpPr/>
          <p:nvPr/>
        </p:nvCxnSpPr>
        <p:spPr>
          <a:xfrm>
            <a:off x="971600" y="249289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6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277269"/>
            <a:ext cx="54102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1"/>
            <a:ext cx="743625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Düz Bağlayıcı 5"/>
          <p:cNvCxnSpPr/>
          <p:nvPr/>
        </p:nvCxnSpPr>
        <p:spPr>
          <a:xfrm>
            <a:off x="6588224" y="386104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6588224" y="4365104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6588224" y="458112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6588224" y="4725144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41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7" y="332656"/>
            <a:ext cx="8229600" cy="191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032448" cy="39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848961" y="2857597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err="1" smtClean="0">
                <a:solidFill>
                  <a:srgbClr val="FF0000"/>
                </a:solidFill>
              </a:rPr>
              <a:t>Gastrin</a:t>
            </a:r>
            <a:r>
              <a:rPr lang="tr-TR" u="sng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 </a:t>
            </a:r>
            <a:r>
              <a:rPr lang="tr-TR" dirty="0" err="1" smtClean="0"/>
              <a:t>cut-off</a:t>
            </a:r>
            <a:r>
              <a:rPr lang="tr-TR" dirty="0" smtClean="0"/>
              <a:t> 271 </a:t>
            </a:r>
            <a:r>
              <a:rPr lang="tr-TR" dirty="0" err="1" smtClean="0"/>
              <a:t>pg</a:t>
            </a:r>
            <a:r>
              <a:rPr lang="tr-TR" dirty="0" smtClean="0"/>
              <a:t>/</a:t>
            </a:r>
            <a:r>
              <a:rPr lang="tr-TR" dirty="0" err="1" smtClean="0"/>
              <a:t>mL</a:t>
            </a:r>
            <a:r>
              <a:rPr lang="tr-TR" dirty="0" smtClean="0"/>
              <a:t>, </a:t>
            </a:r>
            <a:r>
              <a:rPr lang="tr-TR" dirty="0" err="1" smtClean="0"/>
              <a:t>sens</a:t>
            </a:r>
            <a:r>
              <a:rPr lang="tr-TR" dirty="0" smtClean="0"/>
              <a:t>: %84,8 </a:t>
            </a:r>
            <a:r>
              <a:rPr lang="tr-TR" dirty="0" err="1" smtClean="0"/>
              <a:t>spec</a:t>
            </a:r>
            <a:r>
              <a:rPr lang="tr-TR" dirty="0" smtClean="0"/>
              <a:t>:%78, NPV:81,4</a:t>
            </a:r>
          </a:p>
          <a:p>
            <a:r>
              <a:rPr lang="tr-TR" u="sng" dirty="0" err="1" smtClean="0">
                <a:solidFill>
                  <a:srgbClr val="FF0000"/>
                </a:solidFill>
              </a:rPr>
              <a:t>CgA</a:t>
            </a:r>
            <a:r>
              <a:rPr lang="tr-TR" u="sng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 </a:t>
            </a:r>
            <a:r>
              <a:rPr lang="tr-TR" dirty="0" err="1" smtClean="0"/>
              <a:t>cut-off</a:t>
            </a:r>
            <a:r>
              <a:rPr lang="tr-TR" dirty="0" smtClean="0"/>
              <a:t> 173 </a:t>
            </a:r>
            <a:r>
              <a:rPr lang="tr-TR" dirty="0" err="1" smtClean="0"/>
              <a:t>ng</a:t>
            </a:r>
            <a:r>
              <a:rPr lang="tr-TR" dirty="0" smtClean="0"/>
              <a:t>/</a:t>
            </a:r>
            <a:r>
              <a:rPr lang="tr-TR" dirty="0" err="1" smtClean="0"/>
              <a:t>mL</a:t>
            </a:r>
            <a:r>
              <a:rPr lang="tr-TR" dirty="0" smtClean="0"/>
              <a:t>, </a:t>
            </a:r>
            <a:r>
              <a:rPr lang="tr-TR" dirty="0" err="1" smtClean="0"/>
              <a:t>sens</a:t>
            </a:r>
            <a:r>
              <a:rPr lang="tr-TR" dirty="0" smtClean="0"/>
              <a:t>: %75, </a:t>
            </a:r>
            <a:r>
              <a:rPr lang="tr-TR" dirty="0" err="1" smtClean="0"/>
              <a:t>sens</a:t>
            </a:r>
            <a:r>
              <a:rPr lang="tr-TR" dirty="0" smtClean="0"/>
              <a:t>: %84, NPV: 77</a:t>
            </a:r>
            <a:endParaRPr lang="en-US" dirty="0"/>
          </a:p>
        </p:txBody>
      </p:sp>
      <p:cxnSp>
        <p:nvCxnSpPr>
          <p:cNvPr id="6" name="Düz Bağlayıcı 5"/>
          <p:cNvCxnSpPr/>
          <p:nvPr/>
        </p:nvCxnSpPr>
        <p:spPr>
          <a:xfrm>
            <a:off x="4788024" y="1484784"/>
            <a:ext cx="2160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4716016" y="1844824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891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1"/>
            <a:ext cx="6129114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2856"/>
            <a:ext cx="7620000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36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0" y="620688"/>
            <a:ext cx="75628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83568" y="6021287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</a:t>
            </a:r>
            <a:r>
              <a:rPr lang="en-US" dirty="0" err="1" smtClean="0"/>
              <a:t>astrin</a:t>
            </a:r>
            <a:r>
              <a:rPr lang="en-US" dirty="0" smtClean="0"/>
              <a:t> (</a:t>
            </a:r>
            <a:r>
              <a:rPr lang="en-US" dirty="0"/>
              <a:t>OR 1.003, 95% CI 1.001– 1.005, P&lt;0.029), </a:t>
            </a:r>
            <a:r>
              <a:rPr lang="tr-TR" dirty="0" err="1" smtClean="0"/>
              <a:t>CgA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r>
              <a:rPr lang="en-US" dirty="0"/>
              <a:t>(OR 1.004, 95% CI 1.002–1.007, P&lt;0.001), </a:t>
            </a:r>
            <a:r>
              <a:rPr lang="en-US" dirty="0" smtClean="0"/>
              <a:t>ECL </a:t>
            </a:r>
            <a:r>
              <a:rPr lang="en-US" dirty="0"/>
              <a:t>hyperplasia (OR 2.296, 95% CI 1.746–5.141, P&lt;0.001)</a:t>
            </a:r>
          </a:p>
          <a:p>
            <a:endParaRPr lang="en-US" dirty="0"/>
          </a:p>
        </p:txBody>
      </p:sp>
      <p:cxnSp>
        <p:nvCxnSpPr>
          <p:cNvPr id="6" name="Düz Bağlayıcı 5"/>
          <p:cNvCxnSpPr/>
          <p:nvPr/>
        </p:nvCxnSpPr>
        <p:spPr>
          <a:xfrm>
            <a:off x="1008504" y="1628800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7691539" y="1628800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1008504" y="3717032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1008504" y="1844824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7714735" y="1844824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7737930" y="3739902"/>
            <a:ext cx="4576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58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Tedavi:</a:t>
            </a:r>
          </a:p>
          <a:p>
            <a:pPr lvl="1"/>
            <a:r>
              <a:rPr lang="tr-TR" dirty="0" smtClean="0"/>
              <a:t>Vitamin B12</a:t>
            </a:r>
          </a:p>
          <a:p>
            <a:pPr lvl="1"/>
            <a:r>
              <a:rPr lang="tr-TR" dirty="0" smtClean="0"/>
              <a:t>Demir eksikliği</a:t>
            </a:r>
          </a:p>
          <a:p>
            <a:pPr lvl="1"/>
            <a:r>
              <a:rPr lang="tr-TR" dirty="0" smtClean="0"/>
              <a:t>H </a:t>
            </a:r>
            <a:r>
              <a:rPr lang="tr-TR" dirty="0" err="1" smtClean="0"/>
              <a:t>pylori</a:t>
            </a:r>
            <a:r>
              <a:rPr lang="tr-TR" dirty="0" smtClean="0"/>
              <a:t> eradikasyonu</a:t>
            </a:r>
          </a:p>
          <a:p>
            <a:r>
              <a:rPr lang="tr-TR" dirty="0" smtClean="0"/>
              <a:t>Önleme:</a:t>
            </a:r>
          </a:p>
          <a:p>
            <a:pPr lvl="1"/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H </a:t>
            </a:r>
            <a:r>
              <a:rPr lang="tr-TR" dirty="0" err="1" smtClean="0">
                <a:solidFill>
                  <a:schemeClr val="bg1">
                    <a:lumMod val="50000"/>
                  </a:schemeClr>
                </a:solidFill>
              </a:rPr>
              <a:t>pylori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 eradikasyonu</a:t>
            </a:r>
          </a:p>
          <a:p>
            <a:pPr lvl="1"/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COX2 inhibitörleri</a:t>
            </a:r>
          </a:p>
          <a:p>
            <a:pPr lvl="1"/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Vitamin ve antioksidanlar</a:t>
            </a:r>
          </a:p>
          <a:p>
            <a:pPr lvl="2"/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Beta </a:t>
            </a:r>
            <a:r>
              <a:rPr lang="tr-TR" dirty="0" err="1" smtClean="0">
                <a:solidFill>
                  <a:schemeClr val="bg1">
                    <a:lumMod val="50000"/>
                  </a:schemeClr>
                </a:solidFill>
              </a:rPr>
              <a:t>karoten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dirty="0" err="1" smtClean="0">
                <a:solidFill>
                  <a:schemeClr val="bg1">
                    <a:lumMod val="50000"/>
                  </a:schemeClr>
                </a:solidFill>
              </a:rPr>
              <a:t>askorbik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 asit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14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Çevresel </a:t>
            </a:r>
            <a:r>
              <a:rPr lang="tr-TR" dirty="0" err="1" smtClean="0"/>
              <a:t>metaplastik</a:t>
            </a:r>
            <a:r>
              <a:rPr lang="tr-TR" dirty="0" smtClean="0"/>
              <a:t> </a:t>
            </a:r>
            <a:r>
              <a:rPr lang="tr-TR" dirty="0" err="1" smtClean="0"/>
              <a:t>atrofik</a:t>
            </a:r>
            <a:r>
              <a:rPr lang="tr-TR" dirty="0" smtClean="0"/>
              <a:t> gastrit</a:t>
            </a:r>
          </a:p>
          <a:p>
            <a:pPr lvl="1"/>
            <a:r>
              <a:rPr lang="tr-TR" dirty="0" smtClean="0"/>
              <a:t>Diyet</a:t>
            </a:r>
          </a:p>
          <a:p>
            <a:pPr lvl="1"/>
            <a:r>
              <a:rPr lang="tr-TR" dirty="0" smtClean="0"/>
              <a:t>H </a:t>
            </a:r>
            <a:r>
              <a:rPr lang="tr-TR" dirty="0" err="1" smtClean="0"/>
              <a:t>pylori</a:t>
            </a:r>
            <a:endParaRPr lang="tr-TR" dirty="0" smtClean="0"/>
          </a:p>
          <a:p>
            <a:pPr lvl="1"/>
            <a:r>
              <a:rPr lang="tr-TR" dirty="0" smtClean="0"/>
              <a:t>Sigara</a:t>
            </a:r>
          </a:p>
          <a:p>
            <a:pPr lvl="1"/>
            <a:r>
              <a:rPr lang="tr-TR" dirty="0" smtClean="0"/>
              <a:t>Alkol tüketimi</a:t>
            </a:r>
          </a:p>
          <a:p>
            <a:pPr lvl="1"/>
            <a:r>
              <a:rPr lang="tr-TR" dirty="0" smtClean="0"/>
              <a:t>Kronik safra </a:t>
            </a:r>
            <a:r>
              <a:rPr lang="tr-TR" dirty="0" err="1" smtClean="0"/>
              <a:t>reflüsü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79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Antrumu</a:t>
            </a:r>
            <a:r>
              <a:rPr lang="tr-TR" dirty="0" smtClean="0"/>
              <a:t> tutar</a:t>
            </a:r>
          </a:p>
          <a:p>
            <a:r>
              <a:rPr lang="tr-TR" dirty="0" err="1" smtClean="0"/>
              <a:t>Multifokal</a:t>
            </a:r>
            <a:r>
              <a:rPr lang="tr-TR" dirty="0" smtClean="0"/>
              <a:t> (</a:t>
            </a:r>
            <a:r>
              <a:rPr lang="tr-TR" dirty="0" err="1" smtClean="0"/>
              <a:t>antrum+korpus</a:t>
            </a:r>
            <a:r>
              <a:rPr lang="tr-TR" dirty="0" smtClean="0"/>
              <a:t>) olabilir</a:t>
            </a:r>
          </a:p>
          <a:p>
            <a:r>
              <a:rPr lang="tr-TR" dirty="0" err="1" smtClean="0"/>
              <a:t>Gastrik</a:t>
            </a:r>
            <a:r>
              <a:rPr lang="tr-TR" dirty="0" smtClean="0"/>
              <a:t> asit </a:t>
            </a:r>
            <a:r>
              <a:rPr lang="tr-TR" dirty="0" err="1" smtClean="0"/>
              <a:t>sekresyonu</a:t>
            </a:r>
            <a:endParaRPr lang="tr-TR" dirty="0" smtClean="0"/>
          </a:p>
          <a:p>
            <a:r>
              <a:rPr lang="tr-TR" dirty="0" err="1" smtClean="0"/>
              <a:t>Gastrin</a:t>
            </a:r>
            <a:endParaRPr lang="tr-TR" dirty="0" smtClean="0"/>
          </a:p>
          <a:p>
            <a:r>
              <a:rPr lang="tr-TR" dirty="0" smtClean="0"/>
              <a:t>APCA ve IFA negatif</a:t>
            </a:r>
          </a:p>
          <a:p>
            <a:r>
              <a:rPr lang="tr-TR" dirty="0" err="1" smtClean="0"/>
              <a:t>Peptik</a:t>
            </a:r>
            <a:r>
              <a:rPr lang="tr-TR" dirty="0" smtClean="0"/>
              <a:t> ülser gelişme riski daha fazla</a:t>
            </a:r>
          </a:p>
          <a:p>
            <a:r>
              <a:rPr lang="tr-TR" dirty="0" err="1" smtClean="0"/>
              <a:t>İntestinal</a:t>
            </a:r>
            <a:r>
              <a:rPr lang="tr-TR" dirty="0" smtClean="0"/>
              <a:t> tip </a:t>
            </a:r>
            <a:r>
              <a:rPr lang="tr-TR" dirty="0" err="1" smtClean="0"/>
              <a:t>gastrik</a:t>
            </a:r>
            <a:r>
              <a:rPr lang="tr-TR" dirty="0" smtClean="0"/>
              <a:t> kanser gelişme riski daha fazla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7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Metaplastik</a:t>
            </a:r>
            <a:r>
              <a:rPr lang="tr-TR" dirty="0" smtClean="0"/>
              <a:t> </a:t>
            </a:r>
            <a:r>
              <a:rPr lang="tr-TR" dirty="0" err="1" smtClean="0"/>
              <a:t>atrofik</a:t>
            </a:r>
            <a:r>
              <a:rPr lang="tr-TR" dirty="0" smtClean="0"/>
              <a:t> gastrit</a:t>
            </a:r>
          </a:p>
          <a:p>
            <a:pPr lvl="1"/>
            <a:r>
              <a:rPr lang="tr-TR" dirty="0" err="1" smtClean="0"/>
              <a:t>Otoimmün</a:t>
            </a:r>
            <a:endParaRPr lang="tr-TR" dirty="0" smtClean="0"/>
          </a:p>
          <a:p>
            <a:pPr lvl="1"/>
            <a:r>
              <a:rPr lang="tr-TR" dirty="0" err="1" smtClean="0"/>
              <a:t>Çevresl</a:t>
            </a:r>
            <a:endParaRPr lang="tr-TR" dirty="0" smtClean="0"/>
          </a:p>
          <a:p>
            <a:r>
              <a:rPr lang="tr-TR" dirty="0" smtClean="0"/>
              <a:t>Tanı: </a:t>
            </a:r>
            <a:r>
              <a:rPr lang="tr-TR" dirty="0" err="1" smtClean="0"/>
              <a:t>histopatolojik-serolojik</a:t>
            </a:r>
            <a:endParaRPr lang="tr-TR" dirty="0" smtClean="0"/>
          </a:p>
          <a:p>
            <a:r>
              <a:rPr lang="tr-TR" dirty="0" smtClean="0"/>
              <a:t>Tedavi: </a:t>
            </a:r>
          </a:p>
          <a:p>
            <a:pPr lvl="1"/>
            <a:r>
              <a:rPr lang="tr-TR" dirty="0" smtClean="0"/>
              <a:t>spesifik bir tedavisi yoktur</a:t>
            </a:r>
          </a:p>
          <a:p>
            <a:pPr lvl="1"/>
            <a:r>
              <a:rPr lang="tr-TR" dirty="0" smtClean="0"/>
              <a:t>Risk faktörlerinin ortadan kaldırılması</a:t>
            </a:r>
          </a:p>
          <a:p>
            <a:r>
              <a:rPr lang="tr-TR" dirty="0" smtClean="0"/>
              <a:t>Takip:</a:t>
            </a:r>
          </a:p>
          <a:p>
            <a:pPr lvl="1"/>
            <a:r>
              <a:rPr lang="tr-TR" dirty="0" smtClean="0"/>
              <a:t>OLGA </a:t>
            </a:r>
            <a:r>
              <a:rPr lang="tr-TR" dirty="0" err="1" smtClean="0"/>
              <a:t>stage</a:t>
            </a:r>
            <a:r>
              <a:rPr lang="tr-TR" dirty="0" smtClean="0"/>
              <a:t> III-IV: üç yılda bir endoskopik takip</a:t>
            </a:r>
          </a:p>
          <a:p>
            <a:pPr lvl="1"/>
            <a:r>
              <a:rPr lang="tr-TR" dirty="0" err="1" smtClean="0"/>
              <a:t>Gastrik</a:t>
            </a:r>
            <a:r>
              <a:rPr lang="tr-TR" dirty="0" smtClean="0"/>
              <a:t> </a:t>
            </a:r>
            <a:r>
              <a:rPr lang="tr-TR" dirty="0" err="1" smtClean="0"/>
              <a:t>karsinoid</a:t>
            </a:r>
            <a:r>
              <a:rPr lang="tr-TR" dirty="0" smtClean="0"/>
              <a:t> tip I: yılda bir endoskopik takip</a:t>
            </a:r>
          </a:p>
        </p:txBody>
      </p:sp>
    </p:spTree>
    <p:extLst>
      <p:ext uri="{BB962C8B-B14F-4D97-AF65-F5344CB8AC3E}">
        <p14:creationId xmlns:p14="http://schemas.microsoft.com/office/powerpoint/2010/main" val="37079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5580112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888433" cy="254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7544" y="350100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err="1" smtClean="0"/>
              <a:t>Pariyetal</a:t>
            </a:r>
            <a:r>
              <a:rPr lang="tr-TR" dirty="0" smtClean="0"/>
              <a:t> hücre ve IF antikorları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HLA B-8 ve DR-3 ilişkisi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9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2843808" cy="1143000"/>
          </a:xfrm>
        </p:spPr>
        <p:txBody>
          <a:bodyPr>
            <a:noAutofit/>
          </a:bodyPr>
          <a:lstStyle/>
          <a:p>
            <a:r>
              <a:rPr lang="tr-TR" sz="3600" dirty="0" smtClean="0"/>
              <a:t>Semptomlar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"/>
            <a:ext cx="5688632" cy="184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75297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445224"/>
            <a:ext cx="823325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827584" y="6669360"/>
            <a:ext cx="5544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Bağlayıcı 3"/>
          <p:cNvCxnSpPr/>
          <p:nvPr/>
        </p:nvCxnSpPr>
        <p:spPr>
          <a:xfrm>
            <a:off x="3203848" y="488087"/>
            <a:ext cx="9959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>
            <a:off x="3701818" y="6381328"/>
            <a:ext cx="4381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5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82296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13" y="116632"/>
            <a:ext cx="64807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2555776" y="260648"/>
            <a:ext cx="15841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68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718254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32048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538650" cy="32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6084168" y="2924944"/>
            <a:ext cx="2592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1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60376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3"/>
            <a:ext cx="8064896" cy="38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64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64807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" y="2300442"/>
            <a:ext cx="3384375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21" y="2204864"/>
            <a:ext cx="5644108" cy="307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0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88" y="2780928"/>
            <a:ext cx="3050119" cy="304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3" y="1988840"/>
            <a:ext cx="590465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624"/>
            <a:ext cx="648072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58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453</Words>
  <Application>Microsoft Office PowerPoint</Application>
  <PresentationFormat>Ekran Gösterisi (4:3)</PresentationFormat>
  <Paragraphs>92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Atrofik Gastrit: Tanı,Tedavi ve İzlem</vt:lpstr>
      <vt:lpstr>PowerPoint Sunusu</vt:lpstr>
      <vt:lpstr>PowerPoint Sunusu</vt:lpstr>
      <vt:lpstr>Semptomlar</vt:lpstr>
      <vt:lpstr>PowerPoint Sunusu</vt:lpstr>
      <vt:lpstr>PowerPoint Sunusu</vt:lpstr>
      <vt:lpstr>PowerPoint Sunusu</vt:lpstr>
      <vt:lpstr>PowerPoint Sunusu</vt:lpstr>
      <vt:lpstr>PowerPoint Sunusu</vt:lpstr>
      <vt:lpstr>Tanı</vt:lpstr>
      <vt:lpstr>PowerPoint Sunusu</vt:lpstr>
      <vt:lpstr>A Laboratory Score in the Diagnosis of Autoimmune Atrophic Gastritis: A Prospective Study  Miceli E et al, J Clin Gastroenterol 2015;49:e1-e5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pc17</dc:creator>
  <cp:lastModifiedBy>pc17</cp:lastModifiedBy>
  <cp:revision>77</cp:revision>
  <dcterms:created xsi:type="dcterms:W3CDTF">2016-12-20T13:01:33Z</dcterms:created>
  <dcterms:modified xsi:type="dcterms:W3CDTF">2016-12-27T07:27:13Z</dcterms:modified>
</cp:coreProperties>
</file>