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7"/>
  </p:notesMasterIdLst>
  <p:sldIdLst>
    <p:sldId id="558" r:id="rId2"/>
    <p:sldId id="559" r:id="rId3"/>
    <p:sldId id="551" r:id="rId4"/>
    <p:sldId id="552" r:id="rId5"/>
    <p:sldId id="5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6460" autoAdjust="0"/>
    <p:restoredTop sz="90842" autoAdjust="0"/>
  </p:normalViewPr>
  <p:slideViewPr>
    <p:cSldViewPr>
      <p:cViewPr>
        <p:scale>
          <a:sx n="70" d="100"/>
          <a:sy n="70" d="100"/>
        </p:scale>
        <p:origin x="-1152" y="54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C03D8-293F-4E08-A430-91E5EE308A73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F700D8-F932-4200-88BA-28D7C62259B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61F1524-D45E-4223-B605-BEE90A25A296}" type="datetimeFigureOut">
              <a:rPr lang="tr-TR" smtClean="0"/>
              <a:pPr/>
              <a:t>31.01.2017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FDE411F-1764-4DBC-97B7-6856C69EC1E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3205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4000" b="1" u="sng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C- TİCARİ ÜRÜNLER VE BİYOTEKNOLOJİ</a:t>
            </a:r>
            <a:endParaRPr lang="tr-TR" sz="4000" b="1" u="sng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tr-TR" b="1" u="sng" dirty="0" smtClean="0">
                <a:solidFill>
                  <a:srgbClr val="FFFF00"/>
                </a:solidFill>
              </a:rPr>
              <a:t>Endüstriyel Mikrobiyoloji</a:t>
            </a:r>
            <a:r>
              <a:rPr lang="tr-TR" b="1" dirty="0" smtClean="0">
                <a:solidFill>
                  <a:srgbClr val="FFFF00"/>
                </a:solidFill>
              </a:rPr>
              <a:t>:</a:t>
            </a:r>
            <a:r>
              <a:rPr lang="tr-TR" dirty="0" smtClean="0">
                <a:solidFill>
                  <a:srgbClr val="FFFF00"/>
                </a:solidFill>
              </a:rPr>
              <a:t> Ticari önemi olan ürünleri üretmek için mikroorganizmaların büyük ölçekli kullanımıdır.</a:t>
            </a:r>
          </a:p>
          <a:p>
            <a:pPr>
              <a:lnSpc>
                <a:spcPct val="150000"/>
              </a:lnSpc>
            </a:pPr>
            <a:endParaRPr lang="tr-TR" dirty="0" smtClean="0">
              <a:solidFill>
                <a:srgbClr val="FFFF00"/>
              </a:solidFill>
            </a:endParaRPr>
          </a:p>
          <a:p>
            <a:pPr>
              <a:lnSpc>
                <a:spcPct val="150000"/>
              </a:lnSpc>
            </a:pPr>
            <a:r>
              <a:rPr lang="tr-TR" b="1" u="sng" dirty="0" smtClean="0">
                <a:solidFill>
                  <a:srgbClr val="FFFF00"/>
                </a:solidFill>
              </a:rPr>
              <a:t>Mikrobiyal Biyoteknoloji</a:t>
            </a:r>
            <a:r>
              <a:rPr lang="tr-TR" b="1" dirty="0" smtClean="0">
                <a:solidFill>
                  <a:srgbClr val="FFFF00"/>
                </a:solidFill>
              </a:rPr>
              <a:t>: </a:t>
            </a:r>
            <a:r>
              <a:rPr lang="tr-TR" dirty="0" smtClean="0">
                <a:solidFill>
                  <a:srgbClr val="FFFF00"/>
                </a:solidFill>
              </a:rPr>
              <a:t>Mikroorganizmalar tarafından pek çoğu doğal olarak üretilmeyen yeni mikrobiyal ürünlerin üretimi için gen manipülasyon yöntemlerini kullanır.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100" dirty="0" smtClean="0"/>
              <a:t>Yararlı Bir Endüstriyel Mikroorganizmanın</a:t>
            </a:r>
            <a:br>
              <a:rPr lang="tr-TR" sz="3100" dirty="0" smtClean="0"/>
            </a:br>
            <a:r>
              <a:rPr lang="tr-TR" sz="3100" dirty="0" smtClean="0"/>
              <a:t>Özellikleri</a:t>
            </a:r>
            <a:r>
              <a:rPr lang="tr-TR" sz="4400" dirty="0" smtClean="0"/>
              <a:t/>
            </a:r>
            <a:br>
              <a:rPr lang="tr-TR" sz="4400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5662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1800" dirty="0" smtClean="0">
                <a:solidFill>
                  <a:srgbClr val="FFFF00"/>
                </a:solidFill>
              </a:rPr>
              <a:t>Endüstriyel işlem için uygun olan bir organizmanın, yalnızca ilgilenilen maddeyi üretilebilmesinin yanı sıra başka özellikleri de olmalıdır. </a:t>
            </a:r>
          </a:p>
          <a:p>
            <a:pPr>
              <a:buNone/>
            </a:pPr>
            <a:r>
              <a:rPr lang="tr-TR" sz="1800" dirty="0" smtClean="0">
                <a:solidFill>
                  <a:srgbClr val="7030A0"/>
                </a:solidFill>
              </a:rPr>
              <a:t>1. </a:t>
            </a:r>
            <a:r>
              <a:rPr lang="tr-TR" sz="1800" dirty="0" smtClean="0">
                <a:solidFill>
                  <a:srgbClr val="FFFF00"/>
                </a:solidFill>
              </a:rPr>
              <a:t>Organizma büyük ölçekli kültürde üreme ve ürün oluşturma yeteneğinde olmalıdır.</a:t>
            </a:r>
          </a:p>
          <a:p>
            <a:pPr>
              <a:buNone/>
            </a:pPr>
            <a:r>
              <a:rPr lang="tr-TR" sz="1800" dirty="0" smtClean="0">
                <a:solidFill>
                  <a:srgbClr val="7030A0"/>
                </a:solidFill>
              </a:rPr>
              <a:t>2. </a:t>
            </a:r>
            <a:r>
              <a:rPr lang="tr-TR" sz="1800" dirty="0" smtClean="0">
                <a:solidFill>
                  <a:srgbClr val="FFFF00"/>
                </a:solidFill>
              </a:rPr>
              <a:t>Büyük fermentörlere kolayca inoküle edilebilmesi için, tercihen spor ve diğer bazı üreme hücresi formlarını üretmelidir. </a:t>
            </a:r>
          </a:p>
          <a:p>
            <a:pPr>
              <a:buNone/>
            </a:pPr>
            <a:r>
              <a:rPr lang="tr-TR" sz="1800" dirty="0" smtClean="0">
                <a:solidFill>
                  <a:srgbClr val="7030A0"/>
                </a:solidFill>
              </a:rPr>
              <a:t>3. </a:t>
            </a:r>
            <a:r>
              <a:rPr lang="tr-TR" sz="1800" dirty="0" smtClean="0">
                <a:solidFill>
                  <a:srgbClr val="FFFF00"/>
                </a:solidFill>
              </a:rPr>
              <a:t>Hızlı üremeli ve istenilen ürünü kısa zamanda üretmelidir.</a:t>
            </a:r>
          </a:p>
          <a:p>
            <a:pPr>
              <a:buNone/>
            </a:pPr>
            <a:r>
              <a:rPr lang="tr-TR" sz="1800" dirty="0" smtClean="0">
                <a:solidFill>
                  <a:srgbClr val="7030A0"/>
                </a:solidFill>
              </a:rPr>
              <a:t>4. </a:t>
            </a:r>
            <a:r>
              <a:rPr lang="tr-TR" sz="1800" dirty="0" smtClean="0">
                <a:solidFill>
                  <a:srgbClr val="FFFF00"/>
                </a:solidFill>
              </a:rPr>
              <a:t>Endüstriyel olarak yararlı bir organizma,büyük miktarda temin edilebilen ve pahalı olmayan sıvı kültür ortamında üreyebilme yeteneğinde de olmalıdır. </a:t>
            </a:r>
          </a:p>
          <a:p>
            <a:pPr>
              <a:buFont typeface="Wingdings" pitchFamily="2" charset="2"/>
              <a:buChar char="ü"/>
            </a:pPr>
            <a:r>
              <a:rPr lang="tr-TR" sz="1800" dirty="0" smtClean="0">
                <a:solidFill>
                  <a:srgbClr val="FFFF00"/>
                </a:solidFill>
              </a:rPr>
              <a:t>Pek çok endüstriyel mikrobiyolojik işlem, büyük ölçekli kültür ortamlarında ana veya tamamlayıcı bileşen olarak diğer endüstrilerin atık karbonlarını kullanır. Bunlara, </a:t>
            </a:r>
            <a:r>
              <a:rPr lang="tr-TR" sz="1800" i="1" dirty="0" smtClean="0">
                <a:solidFill>
                  <a:srgbClr val="FFFF00"/>
                </a:solidFill>
              </a:rPr>
              <a:t>mısır meserasyon sıvısı </a:t>
            </a:r>
            <a:r>
              <a:rPr lang="tr-TR" sz="1800" dirty="0" smtClean="0">
                <a:solidFill>
                  <a:srgbClr val="FFFF00"/>
                </a:solidFill>
              </a:rPr>
              <a:t>(mısır yaş öğütme endüstrisinin azot ve üreme  faktörlerince zengin olan bir ürünü) ve </a:t>
            </a:r>
            <a:r>
              <a:rPr lang="tr-TR" sz="1800" i="1" dirty="0" smtClean="0">
                <a:solidFill>
                  <a:srgbClr val="FFFF00"/>
                </a:solidFill>
              </a:rPr>
              <a:t>peynir altı suyu (süt endüstrisinin laktoz ve mineraller içeren </a:t>
            </a:r>
            <a:r>
              <a:rPr lang="tr-TR" sz="1800" dirty="0" smtClean="0">
                <a:solidFill>
                  <a:srgbClr val="FFFF00"/>
                </a:solidFill>
              </a:rPr>
              <a:t>atık suyu) dahildir.</a:t>
            </a:r>
          </a:p>
          <a:p>
            <a:pPr>
              <a:buNone/>
            </a:pPr>
            <a:endParaRPr lang="tr-TR" sz="1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532440" cy="1143000"/>
          </a:xfrm>
        </p:spPr>
        <p:txBody>
          <a:bodyPr>
            <a:noAutofit/>
          </a:bodyPr>
          <a:lstStyle/>
          <a:p>
            <a:r>
              <a:rPr lang="tr-TR" sz="3000" dirty="0" smtClean="0"/>
              <a:t>Yararlı Bir Endüstriyel Mikroorganizmanın</a:t>
            </a:r>
            <a:br>
              <a:rPr lang="tr-TR" sz="3000" dirty="0" smtClean="0"/>
            </a:br>
            <a:r>
              <a:rPr lang="tr-TR" sz="3000" dirty="0" smtClean="0"/>
              <a:t>Özellikleri</a:t>
            </a:r>
            <a:endParaRPr lang="tr-TR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dirty="0" smtClean="0">
                <a:solidFill>
                  <a:srgbClr val="7030A0"/>
                </a:solidFill>
              </a:rPr>
              <a:t>5. </a:t>
            </a:r>
            <a:r>
              <a:rPr lang="tr-TR" dirty="0" smtClean="0">
                <a:solidFill>
                  <a:srgbClr val="FFFF00"/>
                </a:solidFill>
              </a:rPr>
              <a:t>Bir endüstriyel organizma, özellikle insanlara ve ekonomik önemi olan hayvan ve bitkilere patojenik olmamalıdır.</a:t>
            </a:r>
          </a:p>
          <a:p>
            <a:pPr>
              <a:buNone/>
            </a:pPr>
            <a:r>
              <a:rPr lang="tr-TR" dirty="0" smtClean="0">
                <a:solidFill>
                  <a:srgbClr val="7030A0"/>
                </a:solidFill>
              </a:rPr>
              <a:t>6. </a:t>
            </a:r>
            <a:r>
              <a:rPr lang="tr-TR" dirty="0" smtClean="0">
                <a:solidFill>
                  <a:srgbClr val="FFFF00"/>
                </a:solidFill>
              </a:rPr>
              <a:t>Endüstriyel fermentördeki yüksek hücre yoğunlukları ve fermentörün dışındaki çevrenin kontaminasyonunun engellenmesi fiilen imkansız olduğundan, bir patojen potansiyel olarak çok önemli problemler oluşturacaktır.</a:t>
            </a:r>
          </a:p>
          <a:p>
            <a:pPr>
              <a:buNone/>
            </a:pPr>
            <a:r>
              <a:rPr lang="tr-TR" dirty="0" smtClean="0">
                <a:solidFill>
                  <a:srgbClr val="7030A0"/>
                </a:solidFill>
              </a:rPr>
              <a:t>7. </a:t>
            </a:r>
            <a:r>
              <a:rPr lang="tr-TR" dirty="0" smtClean="0">
                <a:solidFill>
                  <a:srgbClr val="FFFF00"/>
                </a:solidFill>
              </a:rPr>
              <a:t>Endüstriyel mikroorganizma genetik manipulasyona uygun olmalıdır. Endüstriyel mikrobiyolojide, artmış verimler çoğu kez genetik olarak mutasyon ve seleksiyon yollarıyla elde edilmiştir.</a:t>
            </a:r>
          </a:p>
          <a:p>
            <a:pPr>
              <a:buNone/>
            </a:pPr>
            <a:r>
              <a:rPr lang="tr-TR" dirty="0" smtClean="0">
                <a:solidFill>
                  <a:srgbClr val="7030A0"/>
                </a:solidFill>
              </a:rPr>
              <a:t>8. </a:t>
            </a:r>
            <a:r>
              <a:rPr lang="tr-TR" dirty="0" smtClean="0">
                <a:solidFill>
                  <a:srgbClr val="FFFF00"/>
                </a:solidFill>
              </a:rPr>
              <a:t>Genetik olarak kararlı olan ve kolayca manipüle edilebilen bir mikroorganizma, bu nedenle açık bir avantajdır.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352928" cy="1143000"/>
          </a:xfrm>
        </p:spPr>
        <p:txBody>
          <a:bodyPr>
            <a:normAutofit fontScale="90000"/>
          </a:bodyPr>
          <a:lstStyle/>
          <a:p>
            <a:pPr algn="l"/>
            <a:r>
              <a:rPr lang="tr-TR" dirty="0" smtClean="0"/>
              <a:t>Primer ve Sekonder Metabolitler</a:t>
            </a:r>
            <a:endParaRPr lang="tr-TR" dirty="0"/>
          </a:p>
        </p:txBody>
      </p:sp>
      <p:sp>
        <p:nvSpPr>
          <p:cNvPr id="4" name="Rectangle 3"/>
          <p:cNvSpPr/>
          <p:nvPr/>
        </p:nvSpPr>
        <p:spPr>
          <a:xfrm>
            <a:off x="395536" y="1916832"/>
            <a:ext cx="838842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 smtClean="0">
                <a:solidFill>
                  <a:srgbClr val="FFFF00"/>
                </a:solidFill>
              </a:rPr>
              <a:t>Primer metabolit:</a:t>
            </a:r>
          </a:p>
          <a:p>
            <a:r>
              <a:rPr lang="tr-TR" dirty="0" smtClean="0">
                <a:solidFill>
                  <a:srgbClr val="FFFF00"/>
                </a:solidFill>
              </a:rPr>
              <a:t>Aktif hücre çoğalması esnasında meydana getirilen ve üreme için gerekli ürünlerdir. </a:t>
            </a:r>
          </a:p>
          <a:p>
            <a:endParaRPr lang="tr-TR" dirty="0" smtClean="0">
              <a:solidFill>
                <a:srgbClr val="FFFF00"/>
              </a:solidFill>
            </a:endParaRPr>
          </a:p>
          <a:p>
            <a:r>
              <a:rPr lang="tr-TR" u="sng" dirty="0" smtClean="0">
                <a:solidFill>
                  <a:srgbClr val="FFFF00"/>
                </a:solidFill>
              </a:rPr>
              <a:t>Örn</a:t>
            </a:r>
            <a:r>
              <a:rPr lang="tr-TR" dirty="0" smtClean="0">
                <a:solidFill>
                  <a:srgbClr val="FFFF00"/>
                </a:solidFill>
              </a:rPr>
              <a:t>: Fermentasyonda </a:t>
            </a:r>
            <a:r>
              <a:rPr lang="tr-TR" b="1" dirty="0" smtClean="0">
                <a:solidFill>
                  <a:srgbClr val="FFFF00"/>
                </a:solidFill>
              </a:rPr>
              <a:t>etanol</a:t>
            </a:r>
            <a:r>
              <a:rPr lang="tr-TR" dirty="0" smtClean="0">
                <a:solidFill>
                  <a:srgbClr val="FFFF00"/>
                </a:solidFill>
              </a:rPr>
              <a:t> oluşumu</a:t>
            </a:r>
          </a:p>
          <a:p>
            <a:endParaRPr lang="tr-TR" dirty="0" smtClean="0">
              <a:solidFill>
                <a:srgbClr val="FFFF00"/>
              </a:solidFill>
            </a:endParaRPr>
          </a:p>
          <a:p>
            <a:r>
              <a:rPr lang="tr-TR" b="1" dirty="0" smtClean="0">
                <a:solidFill>
                  <a:srgbClr val="FFFF00"/>
                </a:solidFill>
              </a:rPr>
              <a:t>Sekonder metabolit: </a:t>
            </a:r>
            <a:r>
              <a:rPr lang="tr-TR" dirty="0" smtClean="0">
                <a:solidFill>
                  <a:srgbClr val="FFFF00"/>
                </a:solidFill>
              </a:rPr>
              <a:t>Üremenin durağan fazı olan üremenin sonuna doğru üretilen üründür.</a:t>
            </a:r>
          </a:p>
          <a:p>
            <a:endParaRPr lang="tr-TR" dirty="0" smtClean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tr-TR" dirty="0" smtClean="0">
                <a:solidFill>
                  <a:srgbClr val="FFFF00"/>
                </a:solidFill>
              </a:rPr>
              <a:t>Çoğalma ve üreme için gerekli değildir.</a:t>
            </a:r>
          </a:p>
          <a:p>
            <a:r>
              <a:rPr lang="tr-TR" dirty="0" smtClean="0">
                <a:solidFill>
                  <a:srgbClr val="FFFF00"/>
                </a:solidFill>
              </a:rPr>
              <a:t>Sentezi için çok satıda özgül enzimatik reaksiyona ihtiyaç duyulan kompleks organik moleküllerdir.</a:t>
            </a:r>
          </a:p>
          <a:p>
            <a:endParaRPr lang="tr-TR" dirty="0" smtClean="0">
              <a:solidFill>
                <a:srgbClr val="FFFF00"/>
              </a:solidFill>
            </a:endParaRPr>
          </a:p>
          <a:p>
            <a:r>
              <a:rPr lang="tr-TR" u="sng" dirty="0" smtClean="0">
                <a:solidFill>
                  <a:srgbClr val="FFFF00"/>
                </a:solidFill>
              </a:rPr>
              <a:t>Örn</a:t>
            </a:r>
            <a:r>
              <a:rPr lang="tr-TR" dirty="0" smtClean="0">
                <a:solidFill>
                  <a:srgbClr val="FFFF00"/>
                </a:solidFill>
              </a:rPr>
              <a:t>: </a:t>
            </a:r>
            <a:r>
              <a:rPr lang="tr-TR" b="1" dirty="0" smtClean="0">
                <a:solidFill>
                  <a:srgbClr val="FFFF00"/>
                </a:solidFill>
              </a:rPr>
              <a:t>Tetrasiklin</a:t>
            </a:r>
            <a:r>
              <a:rPr lang="tr-TR" dirty="0" smtClean="0">
                <a:solidFill>
                  <a:srgbClr val="FFFF00"/>
                </a:solidFill>
              </a:rPr>
              <a:t> 72 ve </a:t>
            </a:r>
            <a:r>
              <a:rPr lang="tr-TR" b="1" dirty="0" smtClean="0">
                <a:solidFill>
                  <a:srgbClr val="FFFF00"/>
                </a:solidFill>
              </a:rPr>
              <a:t>eritromisin</a:t>
            </a:r>
            <a:r>
              <a:rPr lang="tr-TR" dirty="0" smtClean="0">
                <a:solidFill>
                  <a:srgbClr val="FFFF00"/>
                </a:solidFill>
              </a:rPr>
              <a:t> antibiyotiği 25 farklı enzimatik basamakla sentezlenir.</a:t>
            </a:r>
            <a:endParaRPr lang="tr-TR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1060</TotalTime>
  <Words>344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Apex</vt:lpstr>
      <vt:lpstr>Slide 1</vt:lpstr>
      <vt:lpstr>Slide 2</vt:lpstr>
      <vt:lpstr>Yararlı Bir Endüstriyel Mikroorganizmanın Özellikleri </vt:lpstr>
      <vt:lpstr>Yararlı Bir Endüstriyel Mikroorganizmanın Özellikleri</vt:lpstr>
      <vt:lpstr>Primer ve Sekonder Metabolitler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Mikrobiyal ekoloji</dc:title>
  <dc:creator>ARZU</dc:creator>
  <cp:lastModifiedBy>ARZU</cp:lastModifiedBy>
  <cp:revision>138</cp:revision>
  <dcterms:created xsi:type="dcterms:W3CDTF">2014-02-22T13:06:12Z</dcterms:created>
  <dcterms:modified xsi:type="dcterms:W3CDTF">2017-01-31T21:20:37Z</dcterms:modified>
</cp:coreProperties>
</file>