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8901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77196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50727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46718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8276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87543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59745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03854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5508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2592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72521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1600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9739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228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39963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21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7175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AB8755-0C91-6744-9A78-B90D03623C79}"/>
              </a:ext>
            </a:extLst>
          </p:cNvPr>
          <p:cNvSpPr>
            <a:spLocks noGrp="1"/>
          </p:cNvSpPr>
          <p:nvPr>
            <p:ph type="ctrTitle"/>
          </p:nvPr>
        </p:nvSpPr>
        <p:spPr/>
        <p:txBody>
          <a:bodyPr/>
          <a:lstStyle/>
          <a:p>
            <a:r>
              <a:rPr lang="tr-TR" dirty="0"/>
              <a:t>HUKUK BAŞLANGICI</a:t>
            </a:r>
          </a:p>
        </p:txBody>
      </p:sp>
      <p:sp>
        <p:nvSpPr>
          <p:cNvPr id="3" name="Alt Başlık 2">
            <a:extLst>
              <a:ext uri="{FF2B5EF4-FFF2-40B4-BE49-F238E27FC236}">
                <a16:creationId xmlns:a16="http://schemas.microsoft.com/office/drawing/2014/main" id="{EA258183-0C3C-6B47-A7ED-8BA2EC8EA44F}"/>
              </a:ext>
            </a:extLst>
          </p:cNvPr>
          <p:cNvSpPr>
            <a:spLocks noGrp="1"/>
          </p:cNvSpPr>
          <p:nvPr>
            <p:ph type="subTitle" idx="1"/>
          </p:nvPr>
        </p:nvSpPr>
        <p:spPr/>
        <p:txBody>
          <a:bodyPr/>
          <a:lstStyle/>
          <a:p>
            <a:r>
              <a:rPr lang="tr-TR" dirty="0"/>
              <a:t>Toplumsal Düzen </a:t>
            </a:r>
            <a:r>
              <a:rPr lang="tr-TR" dirty="0" smtClean="0"/>
              <a:t>Kuralları - </a:t>
            </a:r>
            <a:r>
              <a:rPr lang="tr-TR" dirty="0"/>
              <a:t>I</a:t>
            </a:r>
          </a:p>
        </p:txBody>
      </p:sp>
    </p:spTree>
    <p:extLst>
      <p:ext uri="{BB962C8B-B14F-4D97-AF65-F5344CB8AC3E}">
        <p14:creationId xmlns:p14="http://schemas.microsoft.com/office/powerpoint/2010/main" val="179632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Görgü kuralları ve Hukuk </a:t>
            </a:r>
            <a:r>
              <a:rPr lang="tr-TR" dirty="0" smtClean="0"/>
              <a:t>kuralları arasındaki ilişki</a:t>
            </a:r>
            <a:endParaRPr lang="tr-TR" dirty="0"/>
          </a:p>
          <a:p>
            <a:pPr lvl="1"/>
            <a:r>
              <a:rPr lang="tr-TR" dirty="0"/>
              <a:t>1. Hukuk kurallarının yaptırımı kamu gücüne dayanmakta iken, görgü kurallarının yaptırımı bu kurallara uymayan kişilerin toplum tarafından kınanmalarıdır.</a:t>
            </a:r>
          </a:p>
          <a:p>
            <a:pPr lvl="1"/>
            <a:r>
              <a:rPr lang="tr-TR" dirty="0"/>
              <a:t>2. Görgü kuralları yazılı değildir, hukuk kuralları çoğunlukla yazılıdır.</a:t>
            </a:r>
          </a:p>
          <a:p>
            <a:pPr lvl="1"/>
            <a:r>
              <a:rPr lang="tr-TR" dirty="0"/>
              <a:t>3. Görgü kuralları kişilere sadece yükümlülükler yükler iken, hukuk kuralları yükümlülük yüklemenin yanında kişilere yetkiler de verirler.</a:t>
            </a:r>
          </a:p>
          <a:p>
            <a:pPr lvl="1"/>
            <a:r>
              <a:rPr lang="tr-TR" dirty="0"/>
              <a:t>4. Görgü kuralları daha kısıtlı bir çevreye özgü olabilir iken, hukuk kuralları geneldir.</a:t>
            </a:r>
          </a:p>
          <a:p>
            <a:endParaRPr lang="tr-TR" dirty="0"/>
          </a:p>
        </p:txBody>
      </p:sp>
    </p:spTree>
    <p:extLst>
      <p:ext uri="{BB962C8B-B14F-4D97-AF65-F5344CB8AC3E}">
        <p14:creationId xmlns:p14="http://schemas.microsoft.com/office/powerpoint/2010/main" val="97674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a:t>
            </a:r>
            <a:r>
              <a:rPr lang="tr-TR" dirty="0" smtClean="0"/>
              <a:t>Düzen Kuralları</a:t>
            </a:r>
            <a:r>
              <a:rPr lang="tr-TR" dirty="0" smtClean="0"/>
              <a:t/>
            </a:r>
            <a:br>
              <a:rPr lang="tr-TR" dirty="0" smtClean="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normAutofit/>
          </a:bodyPr>
          <a:lstStyle/>
          <a:p>
            <a:r>
              <a:rPr lang="tr-TR" dirty="0"/>
              <a:t>Antik Yunan’dan günümüze miras olan </a:t>
            </a:r>
            <a:r>
              <a:rPr lang="tr-TR" dirty="0" smtClean="0"/>
              <a:t>«İnsan </a:t>
            </a:r>
            <a:r>
              <a:rPr lang="tr-TR" dirty="0"/>
              <a:t>sosyal bir </a:t>
            </a:r>
            <a:r>
              <a:rPr lang="tr-TR" dirty="0" smtClean="0"/>
              <a:t>hayvandır» özdeyişi, </a:t>
            </a:r>
            <a:r>
              <a:rPr lang="tr-TR" dirty="0"/>
              <a:t>her ne kadar bir yanıyla insanı yanlış niteliyor gibi gözükse de, derinlerde insana ilişkin çok şey ifade etmektedir. Bu özdeyişin derinlerinde insanın sosyal olarak yaşamaya adapte olması zorunluluğu yatmaktadır. </a:t>
            </a:r>
            <a:r>
              <a:rPr lang="tr-TR" dirty="0" smtClean="0"/>
              <a:t>Bir başka ifadeyle, </a:t>
            </a:r>
            <a:r>
              <a:rPr lang="tr-TR" dirty="0"/>
              <a:t>insanlar toplu halde yaşarlar ve bu insanı insan yapan niteliklerden birisidir.</a:t>
            </a:r>
          </a:p>
          <a:p>
            <a:r>
              <a:rPr lang="tr-TR" dirty="0"/>
              <a:t>Toplu halde yaşamanın </a:t>
            </a:r>
            <a:r>
              <a:rPr lang="tr-TR" dirty="0" smtClean="0"/>
              <a:t>kapsamının çeşitlilik </a:t>
            </a:r>
            <a:r>
              <a:rPr lang="tr-TR" dirty="0"/>
              <a:t>arz </a:t>
            </a:r>
            <a:r>
              <a:rPr lang="tr-TR" dirty="0" smtClean="0"/>
              <a:t>edebilmesi mümkündür. </a:t>
            </a:r>
            <a:r>
              <a:rPr lang="tr-TR" dirty="0"/>
              <a:t>Nüfusu kalabalık bir ailede yaşamak ile çekirdek aile olarak yaşamak arasında nasıl bir fark varsa, çok kalabalık bir şehirde yaşamakla daha tenha bir şehirde yaşamak arasında da farklar bulunmaktadır.</a:t>
            </a:r>
          </a:p>
        </p:txBody>
      </p:sp>
    </p:spTree>
    <p:extLst>
      <p:ext uri="{BB962C8B-B14F-4D97-AF65-F5344CB8AC3E}">
        <p14:creationId xmlns:p14="http://schemas.microsoft.com/office/powerpoint/2010/main" val="979694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smtClean="0"/>
              <a:t>Fakat ortak </a:t>
            </a:r>
            <a:r>
              <a:rPr lang="tr-TR" dirty="0"/>
              <a:t>olan </a:t>
            </a:r>
            <a:r>
              <a:rPr lang="tr-TR" dirty="0" smtClean="0"/>
              <a:t>husus, </a:t>
            </a:r>
            <a:r>
              <a:rPr lang="tr-TR" dirty="0"/>
              <a:t>insanın başka insanlarla birlikte yaşama isteği ve mecburiyetidir. Birden fazla insanın olduğu yerde ise düzen olması ve bu düzenin işleyebilmesi için de kuralların olması gerekmektedir.</a:t>
            </a:r>
          </a:p>
          <a:p>
            <a:r>
              <a:rPr lang="tr-TR" dirty="0"/>
              <a:t>Düzenin ve dolayısıyla kuralların varlığı, sadece insanların kendi içlerinde çıkan sorunlarının çözümünde rol oynamaz. Bu durum, aynı zamanda insanların çıkabilecek sorunların sonuçlarını bilmeleri açısından da onlara bir öngörülebilirlik sağlar.</a:t>
            </a:r>
          </a:p>
          <a:p>
            <a:r>
              <a:rPr lang="tr-TR" dirty="0" smtClean="0"/>
              <a:t>Bu tür </a:t>
            </a:r>
            <a:r>
              <a:rPr lang="tr-TR" dirty="0"/>
              <a:t>kurallara toplumsal hayatı düzenleyen kurallar/sosyal düzen kuralları denilmektedir.</a:t>
            </a:r>
          </a:p>
        </p:txBody>
      </p:sp>
    </p:spTree>
    <p:extLst>
      <p:ext uri="{BB962C8B-B14F-4D97-AF65-F5344CB8AC3E}">
        <p14:creationId xmlns:p14="http://schemas.microsoft.com/office/powerpoint/2010/main" val="600534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Toplumsal hayatın zorunluluğunun çeşitli kuralları gerektirdiğini saptadıktan sonra, bu kuralların tarih boyunca neler olduğu/olabileceği incelenmelidir. </a:t>
            </a:r>
          </a:p>
          <a:p>
            <a:r>
              <a:rPr lang="tr-TR" dirty="0"/>
              <a:t>Bu noktada bir dörtlü ayrım yapmak ve tarihin ilk çağların bu yana insanların bir arada yaşamları boyunca uyguladıkları ve toplumu düzen içinde tutmaya çalıştıkları kuralları ortaya koymak gerekir. Bu kurallar: Din kuralları, ahlak kuralları, görgü kuralları ve hukuk kurallarıdır.</a:t>
            </a:r>
          </a:p>
          <a:p>
            <a:r>
              <a:rPr lang="tr-TR" dirty="0"/>
              <a:t>Aşağıda din, ahlak ve görgü kuralları açıklanacak ve hukuk kuralları ile olan ilişkileri incelenecektir.</a:t>
            </a:r>
          </a:p>
        </p:txBody>
      </p:sp>
    </p:spTree>
    <p:extLst>
      <p:ext uri="{BB962C8B-B14F-4D97-AF65-F5344CB8AC3E}">
        <p14:creationId xmlns:p14="http://schemas.microsoft.com/office/powerpoint/2010/main" val="2588547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Din </a:t>
            </a:r>
            <a:r>
              <a:rPr lang="tr-TR" dirty="0" smtClean="0"/>
              <a:t>kuralları</a:t>
            </a:r>
            <a:endParaRPr lang="tr-TR" dirty="0"/>
          </a:p>
          <a:p>
            <a:pPr lvl="1"/>
            <a:r>
              <a:rPr lang="tr-TR" dirty="0"/>
              <a:t>İnsanlığın ilk çağlarından bu yana, din kuralları toplumsal düzen kuralları arasında ciddi bir öneme sahip olagelmiştir.  Bu kurallar Tanrı ile insanlar arasındaki ilişkileri ve bu çerçevede de insanların kendi aralarındaki ilişkileri düzenlerler. Uzun yıllar </a:t>
            </a:r>
            <a:r>
              <a:rPr lang="tr-TR" dirty="0" smtClean="0"/>
              <a:t>boyu devletin </a:t>
            </a:r>
            <a:r>
              <a:rPr lang="tr-TR" dirty="0"/>
              <a:t>yöneticilerinin </a:t>
            </a:r>
            <a:r>
              <a:rPr lang="tr-TR" dirty="0" smtClean="0"/>
              <a:t>egemenliklerini Tanrı’dan aldıkları </a:t>
            </a:r>
            <a:r>
              <a:rPr lang="tr-TR" dirty="0"/>
              <a:t>kabul edilmiş, </a:t>
            </a:r>
            <a:r>
              <a:rPr lang="tr-TR" dirty="0" smtClean="0"/>
              <a:t>dolayısıyla da din </a:t>
            </a:r>
            <a:r>
              <a:rPr lang="tr-TR" dirty="0"/>
              <a:t>kurallarının önemi artmıştır. Böylelikle </a:t>
            </a:r>
            <a:r>
              <a:rPr lang="tr-TR" dirty="0" smtClean="0"/>
              <a:t>pek </a:t>
            </a:r>
            <a:r>
              <a:rPr lang="tr-TR" dirty="0"/>
              <a:t>çok kuralın tarih boyunca din kurallarından etkilenilerek oluşturulduğu ya da onların doğrudan kabul edilmesi şeklinde </a:t>
            </a:r>
            <a:r>
              <a:rPr lang="tr-TR" dirty="0" smtClean="0"/>
              <a:t>oluşturulduğunun gözlemlenebilmesi mümkündür.</a:t>
            </a:r>
            <a:endParaRPr lang="tr-TR" dirty="0"/>
          </a:p>
        </p:txBody>
      </p:sp>
    </p:spTree>
    <p:extLst>
      <p:ext uri="{BB962C8B-B14F-4D97-AF65-F5344CB8AC3E}">
        <p14:creationId xmlns:p14="http://schemas.microsoft.com/office/powerpoint/2010/main" val="77047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Din kuralları ve Hukuk </a:t>
            </a:r>
            <a:r>
              <a:rPr lang="tr-TR" dirty="0" smtClean="0"/>
              <a:t>kuralları arasındaki ilişki</a:t>
            </a:r>
            <a:endParaRPr lang="tr-TR" dirty="0"/>
          </a:p>
          <a:p>
            <a:pPr lvl="1"/>
            <a:r>
              <a:rPr lang="tr-TR" dirty="0"/>
              <a:t>1. Din kurallarının yaptırımı genellikle manevi nitelik arz ederken, hukuk kurallarının yaptırımları devlet gücüne dayanır.</a:t>
            </a:r>
          </a:p>
          <a:p>
            <a:pPr lvl="1"/>
            <a:r>
              <a:rPr lang="tr-TR" dirty="0"/>
              <a:t>2. Din kuralları genellikle insanların inançlarına ilişkin kuralları düzenlerler ve değişmez nitelik taşırlar. Hukuk kuralları ise zamana ve yere göre değişiklik gösterebilmektedir.</a:t>
            </a:r>
          </a:p>
          <a:p>
            <a:pPr lvl="1"/>
            <a:r>
              <a:rPr lang="tr-TR" dirty="0"/>
              <a:t>3. Din kurallarının bazıları uhrevi, bazıları ise dünyevi ilişkileri düzenlemekte iken, hukuk kuralları sadece dünyevi ilişkileri düzenlerler.</a:t>
            </a:r>
          </a:p>
        </p:txBody>
      </p:sp>
    </p:spTree>
    <p:extLst>
      <p:ext uri="{BB962C8B-B14F-4D97-AF65-F5344CB8AC3E}">
        <p14:creationId xmlns:p14="http://schemas.microsoft.com/office/powerpoint/2010/main" val="4133037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Ahlak </a:t>
            </a:r>
            <a:r>
              <a:rPr lang="tr-TR" dirty="0" smtClean="0"/>
              <a:t>kuralları</a:t>
            </a:r>
            <a:endParaRPr lang="tr-TR" dirty="0"/>
          </a:p>
          <a:p>
            <a:pPr lvl="1"/>
            <a:r>
              <a:rPr lang="tr-TR" dirty="0"/>
              <a:t>Ahlak kuralları, bir toplumda iyilik ve kötülük hakkında oluşan değer yargılarına göre, yapılması ve yapılmaması gereken davranışlara ilişkin kurallardır. Sübjektif ve objektif olmak üzere ikiye ayrılırlar. Sübjektif ahlak kuralları, kişilerin bizzat kendilerine karşı nasıl davranmaları gerektiğini gösteren ahlak kurallarıdır, kişinin kendisine olan ödevlerini gösterirler. Objektif ahlak kuralları ise toplum hayatında kişilerin birbirleriyle olan ilişkilerindeki davranış şekillerini gösteren ahlak kurallarıdır.</a:t>
            </a:r>
          </a:p>
        </p:txBody>
      </p:sp>
    </p:spTree>
    <p:extLst>
      <p:ext uri="{BB962C8B-B14F-4D97-AF65-F5344CB8AC3E}">
        <p14:creationId xmlns:p14="http://schemas.microsoft.com/office/powerpoint/2010/main" val="258953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a:xfrm>
            <a:off x="2589212" y="2133600"/>
            <a:ext cx="8915400" cy="3992880"/>
          </a:xfrm>
        </p:spPr>
        <p:txBody>
          <a:bodyPr>
            <a:normAutofit lnSpcReduction="10000"/>
          </a:bodyPr>
          <a:lstStyle/>
          <a:p>
            <a:r>
              <a:rPr lang="tr-TR" dirty="0"/>
              <a:t>Ahlak kuralları ve Hukuk kuralları </a:t>
            </a:r>
            <a:r>
              <a:rPr lang="tr-TR" dirty="0" smtClean="0"/>
              <a:t>ilişkisi</a:t>
            </a:r>
            <a:endParaRPr lang="tr-TR" dirty="0"/>
          </a:p>
          <a:p>
            <a:pPr lvl="1"/>
            <a:r>
              <a:rPr lang="tr-TR" dirty="0"/>
              <a:t>1. Hukuk kurallarının yaptırımı kamu gücüne dayanır, ahlak kurallarınınki ise manevi niteliklidir, toplumun değer yargılarını esas alır.</a:t>
            </a:r>
          </a:p>
          <a:p>
            <a:pPr lvl="1"/>
            <a:r>
              <a:rPr lang="tr-TR" dirty="0"/>
              <a:t>2. hukuk kurallarının büyük çoğunluğu yazılıdır, ahlak kurallarının büyük çoğunluğu yazılı değildir.</a:t>
            </a:r>
          </a:p>
          <a:p>
            <a:pPr lvl="1"/>
            <a:r>
              <a:rPr lang="tr-TR" dirty="0"/>
              <a:t>3.ahlak kuralları sadece yükümlülükler yüklerken, hukuk kuralları yükümlülükler yüklemesinin yanında yetkiler de verir.</a:t>
            </a:r>
          </a:p>
          <a:p>
            <a:pPr lvl="1"/>
            <a:r>
              <a:rPr lang="tr-TR" dirty="0"/>
              <a:t>4. Ahlak kurallarının kapsamı, hukuk kurallarına nazaran daha geniştir.</a:t>
            </a:r>
          </a:p>
          <a:p>
            <a:pPr lvl="1"/>
            <a:r>
              <a:rPr lang="tr-TR" dirty="0"/>
              <a:t>5. Hukukun kuralları kamu otoriteleri iken, ahlak kurallarının kaynağı ya toplum ya da kişinin kendisidir.</a:t>
            </a:r>
          </a:p>
          <a:p>
            <a:pPr lvl="1"/>
            <a:r>
              <a:rPr lang="tr-TR" dirty="0"/>
              <a:t>6. Hukuk kuralları, kuralı koyan kamu otoritesinin belirlediği tarihte yürürlüğe girerken, ahlak kurallarının yürürlük tarihi yoktur, onlar toplumda uygulanagelen kurallardır.</a:t>
            </a:r>
          </a:p>
          <a:p>
            <a:endParaRPr lang="tr-TR" dirty="0"/>
          </a:p>
        </p:txBody>
      </p:sp>
    </p:spTree>
    <p:extLst>
      <p:ext uri="{BB962C8B-B14F-4D97-AF65-F5344CB8AC3E}">
        <p14:creationId xmlns:p14="http://schemas.microsoft.com/office/powerpoint/2010/main" val="293954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Görgü </a:t>
            </a:r>
            <a:r>
              <a:rPr lang="tr-TR" dirty="0" smtClean="0"/>
              <a:t>Kuralları</a:t>
            </a:r>
            <a:endParaRPr lang="tr-TR" dirty="0"/>
          </a:p>
          <a:p>
            <a:pPr lvl="1"/>
            <a:r>
              <a:rPr lang="tr-TR" dirty="0"/>
              <a:t>Görgü kuralları, bir kimsenin belirli bir yerde, zamanda ve durumda ne şekilde davranması gerektiğini gösteren kurallardır. Bu kurallara uyan kişiler toplumca görgülü, terbiyeli gibi değerlendirilirler. Bu kuralların herhangi bir kaynağı bulunmamaktadır, bunlar toplum hayatında uygulana uygulana gelişmiş ve yerleşmiş kurallardır. Bu yönüyle bu kurallar toplum hayatını kolaylaştıran ve insanların ilişki kurmalarının yolunu açan kurallardır.</a:t>
            </a:r>
          </a:p>
        </p:txBody>
      </p:sp>
    </p:spTree>
    <p:extLst>
      <p:ext uri="{BB962C8B-B14F-4D97-AF65-F5344CB8AC3E}">
        <p14:creationId xmlns:p14="http://schemas.microsoft.com/office/powerpoint/2010/main" val="184377284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287</TotalTime>
  <Words>756</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HUKUK BAŞLANGICI</vt:lpstr>
      <vt:lpstr>Toplumsal Düzen Kuralları </vt:lpstr>
      <vt:lpstr>Toplumsal Düzen Kuralları</vt:lpstr>
      <vt:lpstr>Toplumsal Düzen Kuralları</vt:lpstr>
      <vt:lpstr>Toplumsal Düzen Kuralları</vt:lpstr>
      <vt:lpstr>Toplumsal Düzen Kuralları</vt:lpstr>
      <vt:lpstr>Toplumsal Düzen Kuralları</vt:lpstr>
      <vt:lpstr>Toplumsal Düzen Kuralları</vt:lpstr>
      <vt:lpstr>Toplumsal Düzen Kuralları</vt:lpstr>
      <vt:lpstr>Toplumsal Düzen Kuralları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dc:title>
  <dc:creator>Harun Kılıç</dc:creator>
  <cp:lastModifiedBy>pc1</cp:lastModifiedBy>
  <cp:revision>32</cp:revision>
  <dcterms:created xsi:type="dcterms:W3CDTF">2020-10-13T17:05:39Z</dcterms:created>
  <dcterms:modified xsi:type="dcterms:W3CDTF">2021-03-24T20:46:51Z</dcterms:modified>
</cp:coreProperties>
</file>