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05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17.03.2021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17.03.2021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err="1"/>
              <a:t>Erikson’un</a:t>
            </a:r>
            <a:r>
              <a:rPr lang="tr-TR" dirty="0"/>
              <a:t> </a:t>
            </a:r>
            <a:r>
              <a:rPr lang="tr-TR" dirty="0" err="1" smtClean="0"/>
              <a:t>Psikososyal</a:t>
            </a:r>
            <a:r>
              <a:rPr lang="tr-TR" dirty="0" smtClean="0"/>
              <a:t> Gelişim Dönemleri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tr-TR" dirty="0" smtClean="0"/>
              <a:t>Prof. Dr. Aysel Köksal Akyol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6154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800" dirty="0"/>
              <a:t>Ego Bütünlüğüne karşı </a:t>
            </a:r>
            <a:r>
              <a:rPr lang="tr-TR" sz="4800" dirty="0" smtClean="0"/>
              <a:t>Umutsuzluk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65+</a:t>
            </a:r>
          </a:p>
          <a:p>
            <a:r>
              <a:rPr lang="tr-TR" dirty="0" smtClean="0"/>
              <a:t>Yaşlılık-olgunluk  dönemi</a:t>
            </a:r>
          </a:p>
          <a:p>
            <a:r>
              <a:rPr lang="tr-TR" dirty="0" smtClean="0"/>
              <a:t>Birey tüm yaşamını </a:t>
            </a:r>
            <a:r>
              <a:rPr lang="tr-TR" dirty="0"/>
              <a:t>gözden </a:t>
            </a:r>
            <a:r>
              <a:rPr lang="tr-TR" dirty="0" smtClean="0"/>
              <a:t>geçirir. </a:t>
            </a:r>
          </a:p>
          <a:p>
            <a:r>
              <a:rPr lang="tr-TR" dirty="0" smtClean="0"/>
              <a:t>“Şimdiye </a:t>
            </a:r>
            <a:r>
              <a:rPr lang="tr-TR" dirty="0"/>
              <a:t>kadar yaşadığım hayatı iyi yaşayabildim mi? Bir daha dünyaya gelsem yine aynı hayatı yaşamak ister miyim? </a:t>
            </a:r>
            <a:r>
              <a:rPr lang="tr-TR" dirty="0" smtClean="0"/>
              <a:t>Yaşamım </a:t>
            </a:r>
            <a:r>
              <a:rPr lang="tr-TR" dirty="0"/>
              <a:t>yaşanmaya değer miydi</a:t>
            </a:r>
            <a:r>
              <a:rPr lang="tr-TR" dirty="0" smtClean="0"/>
              <a:t>?”</a:t>
            </a:r>
          </a:p>
          <a:p>
            <a:r>
              <a:rPr lang="tr-TR" dirty="0" smtClean="0"/>
              <a:t>Üretken olamamış birey ölüm korkusu yaşayabilir.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7957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Baran, G. (2011</a:t>
            </a:r>
            <a:r>
              <a:rPr lang="tr-TR" dirty="0"/>
              <a:t>). </a:t>
            </a:r>
            <a:r>
              <a:rPr lang="tr-TR" dirty="0" smtClean="0"/>
              <a:t>Sosyal</a:t>
            </a:r>
            <a:r>
              <a:rPr lang="tr-TR" dirty="0"/>
              <a:t> gelişim. (</a:t>
            </a:r>
            <a:r>
              <a:rPr lang="tr-TR" dirty="0" err="1"/>
              <a:t>Ed</a:t>
            </a:r>
            <a:r>
              <a:rPr lang="tr-TR" dirty="0"/>
              <a:t>: Prof. Dr. Neriman Aral, Prof. Dr. Gülen </a:t>
            </a:r>
            <a:r>
              <a:rPr lang="tr-TR" dirty="0" smtClean="0"/>
              <a:t>Baran</a:t>
            </a:r>
            <a:r>
              <a:rPr lang="tr-TR" dirty="0"/>
              <a:t>). Çocuk Gelişimi. İstanbul: </a:t>
            </a:r>
            <a:r>
              <a:rPr lang="tr-TR" dirty="0" smtClean="0"/>
              <a:t>Ya-</a:t>
            </a:r>
            <a:r>
              <a:rPr lang="tr-TR" dirty="0" err="1" smtClean="0"/>
              <a:t>Pa</a:t>
            </a:r>
            <a:r>
              <a:rPr lang="tr-TR" dirty="0"/>
              <a:t> Yayınları</a:t>
            </a:r>
            <a:r>
              <a:rPr lang="tr-TR" dirty="0" smtClean="0"/>
              <a:t>.</a:t>
            </a:r>
          </a:p>
          <a:p>
            <a:r>
              <a:rPr lang="tr-TR" dirty="0" err="1"/>
              <a:t>Geçtan</a:t>
            </a:r>
            <a:r>
              <a:rPr lang="tr-TR" dirty="0"/>
              <a:t>, E. (</a:t>
            </a:r>
            <a:r>
              <a:rPr lang="tr-TR" dirty="0" smtClean="0"/>
              <a:t>2000). </a:t>
            </a:r>
            <a:r>
              <a:rPr lang="tr-TR" sz="2400" dirty="0" err="1" smtClean="0"/>
              <a:t>Psikodinamik</a:t>
            </a:r>
            <a:r>
              <a:rPr lang="tr-TR" sz="2400" dirty="0" smtClean="0"/>
              <a:t> Psikiyatri ve </a:t>
            </a:r>
            <a:r>
              <a:rPr lang="tr-TR" sz="2400" dirty="0" err="1" smtClean="0"/>
              <a:t>Normaldışı</a:t>
            </a:r>
            <a:r>
              <a:rPr lang="tr-TR" sz="2400" dirty="0" smtClean="0"/>
              <a:t> Davranışlar</a:t>
            </a:r>
            <a:r>
              <a:rPr lang="tr-TR" dirty="0" smtClean="0"/>
              <a:t>. Remzi Kitapevi.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278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err="1"/>
              <a:t>Erikson</a:t>
            </a:r>
            <a:r>
              <a:rPr lang="tr-TR" sz="3600" dirty="0"/>
              <a:t> yaşamı sekiz dönemine </a:t>
            </a:r>
            <a:r>
              <a:rPr lang="tr-TR" sz="3600" dirty="0" smtClean="0"/>
              <a:t>ayırır: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Güvene karşı güvensizlik (0-1 yaş</a:t>
            </a:r>
            <a:r>
              <a:rPr lang="tr-TR" dirty="0" smtClean="0"/>
              <a:t>)</a:t>
            </a:r>
          </a:p>
          <a:p>
            <a:r>
              <a:rPr lang="tr-TR" dirty="0"/>
              <a:t>Bağımsızlığa karşı utanma ve şüphecilik (2-3 yaş</a:t>
            </a:r>
            <a:r>
              <a:rPr lang="tr-TR" dirty="0" smtClean="0"/>
              <a:t>)</a:t>
            </a:r>
          </a:p>
          <a:p>
            <a:r>
              <a:rPr lang="tr-TR" dirty="0"/>
              <a:t>Girişkenliğe karşı suçluluk duyma (4-6 yaş</a:t>
            </a:r>
            <a:r>
              <a:rPr lang="tr-TR" dirty="0" smtClean="0"/>
              <a:t>)</a:t>
            </a:r>
          </a:p>
          <a:p>
            <a:r>
              <a:rPr lang="tr-TR" dirty="0"/>
              <a:t>Başarıya karşı aşağılık duygusu (7-11 yaş</a:t>
            </a:r>
            <a:r>
              <a:rPr lang="tr-TR" dirty="0" smtClean="0"/>
              <a:t>)</a:t>
            </a:r>
          </a:p>
          <a:p>
            <a:r>
              <a:rPr lang="tr-TR" dirty="0"/>
              <a:t>Kimlik kazanmaya karşı rol karmaşası (12-18 yaş</a:t>
            </a:r>
            <a:r>
              <a:rPr lang="tr-TR" dirty="0" smtClean="0"/>
              <a:t>)</a:t>
            </a:r>
          </a:p>
          <a:p>
            <a:r>
              <a:rPr lang="tr-TR" dirty="0"/>
              <a:t>Dostluk kazanmaya karşı yalnız kalma (19-26 yaş</a:t>
            </a:r>
            <a:r>
              <a:rPr lang="tr-TR" dirty="0" smtClean="0"/>
              <a:t>)</a:t>
            </a:r>
          </a:p>
          <a:p>
            <a:r>
              <a:rPr lang="tr-TR" dirty="0"/>
              <a:t>Üretkenliğe karşı </a:t>
            </a:r>
            <a:r>
              <a:rPr lang="tr-TR" dirty="0" smtClean="0"/>
              <a:t>duraklama</a:t>
            </a:r>
          </a:p>
          <a:p>
            <a:r>
              <a:rPr lang="tr-TR" dirty="0"/>
              <a:t>Benlik bütünlüğüne karşı </a:t>
            </a:r>
            <a:r>
              <a:rPr lang="tr-TR" dirty="0" smtClean="0"/>
              <a:t>umutsuzluk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0181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800" dirty="0"/>
              <a:t>Güvene karşı güvensizlik</a:t>
            </a:r>
            <a:r>
              <a:rPr lang="tr-TR" sz="4400" dirty="0">
                <a:ea typeface="Times New Roman"/>
                <a:cs typeface="Times New Roman"/>
              </a:rPr>
              <a:t/>
            </a:r>
            <a:br>
              <a:rPr lang="tr-TR" sz="4400" dirty="0">
                <a:ea typeface="Times New Roman"/>
                <a:cs typeface="Times New Roman"/>
              </a:rPr>
            </a:b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0-18 ay</a:t>
            </a:r>
          </a:p>
          <a:p>
            <a:r>
              <a:rPr lang="tr-TR" dirty="0" smtClean="0"/>
              <a:t>Oral-duyum dönemi</a:t>
            </a:r>
          </a:p>
          <a:p>
            <a:r>
              <a:rPr lang="tr-TR" dirty="0"/>
              <a:t>Bu dönemde </a:t>
            </a:r>
            <a:r>
              <a:rPr lang="tr-TR" dirty="0" smtClean="0"/>
              <a:t>anne-bebek </a:t>
            </a:r>
            <a:r>
              <a:rPr lang="tr-TR" dirty="0"/>
              <a:t>ilişkisi güven duygusunun temelini oluşturur. Bu duygu, annenin bebeğinin gereksinimlerine gösterdiği duyarlı </a:t>
            </a:r>
            <a:r>
              <a:rPr lang="tr-TR" dirty="0" smtClean="0"/>
              <a:t>bakım ile mümkündür.</a:t>
            </a:r>
          </a:p>
          <a:p>
            <a:r>
              <a:rPr lang="tr-TR" dirty="0"/>
              <a:t>Bu ilişki içinde, </a:t>
            </a:r>
            <a:r>
              <a:rPr lang="tr-TR" dirty="0" smtClean="0"/>
              <a:t>bebek ya </a:t>
            </a:r>
            <a:r>
              <a:rPr lang="tr-TR" dirty="0"/>
              <a:t>ih­tiyaçlarının karşılanacağı </a:t>
            </a:r>
            <a:r>
              <a:rPr lang="tr-TR" dirty="0" smtClean="0"/>
              <a:t>inancıyla </a:t>
            </a:r>
            <a:r>
              <a:rPr lang="tr-TR" dirty="0"/>
              <a:t>bir güven duygusu geliştirir ya  da </a:t>
            </a:r>
            <a:r>
              <a:rPr lang="tr-TR" dirty="0" smtClean="0"/>
              <a:t>isteklerini elde edemeyeceği duygusu nedeniyle bir güvensizlik yaşar</a:t>
            </a:r>
            <a:r>
              <a:rPr lang="tr-TR" dirty="0"/>
              <a:t>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5002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800" dirty="0"/>
              <a:t>Özerkliğe karşı utanç ve </a:t>
            </a:r>
            <a:r>
              <a:rPr lang="tr-TR" sz="4800" dirty="0" smtClean="0"/>
              <a:t>kararsızlık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18 ay-3 yaş</a:t>
            </a:r>
          </a:p>
          <a:p>
            <a:r>
              <a:rPr lang="tr-TR" dirty="0"/>
              <a:t>Anal </a:t>
            </a:r>
            <a:r>
              <a:rPr lang="tr-TR" dirty="0" smtClean="0"/>
              <a:t>kas dönemi</a:t>
            </a:r>
          </a:p>
          <a:p>
            <a:r>
              <a:rPr lang="tr-TR" dirty="0"/>
              <a:t>Bu dönemde çocuklar bağımsızlık (özerklik) ve kendine yetebilme duygusu ya da utanç ve kuşku ile sonuçlanan bir bunalımla </a:t>
            </a:r>
            <a:r>
              <a:rPr lang="tr-TR" dirty="0" smtClean="0"/>
              <a:t>karşılaşırlar.</a:t>
            </a:r>
          </a:p>
          <a:p>
            <a:r>
              <a:rPr lang="tr-TR" dirty="0" smtClean="0"/>
              <a:t>Aşırı </a:t>
            </a:r>
            <a:r>
              <a:rPr lang="tr-TR" dirty="0"/>
              <a:t>kontrollü, </a:t>
            </a:r>
            <a:r>
              <a:rPr lang="tr-TR" dirty="0" smtClean="0"/>
              <a:t>koruyucu, engelleyici, hoşgörüsüz ebeveynlik tutumları çocuğun </a:t>
            </a:r>
            <a:r>
              <a:rPr lang="tr-TR" dirty="0"/>
              <a:t>kendi kapasitesine yönelik kuşku yaşamasına ve utanç duymasına </a:t>
            </a:r>
            <a:r>
              <a:rPr lang="tr-TR" dirty="0" smtClean="0"/>
              <a:t>neden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2353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dirty="0"/>
              <a:t>Girişime karşı </a:t>
            </a:r>
            <a:r>
              <a:rPr lang="tr-TR" sz="4800" dirty="0" smtClean="0"/>
              <a:t>suçluluk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3-6 yaş</a:t>
            </a:r>
          </a:p>
          <a:p>
            <a:r>
              <a:rPr lang="tr-TR" dirty="0"/>
              <a:t>Cinsel </a:t>
            </a:r>
            <a:r>
              <a:rPr lang="tr-TR" dirty="0" smtClean="0"/>
              <a:t>devinim dönemi</a:t>
            </a:r>
          </a:p>
          <a:p>
            <a:r>
              <a:rPr lang="tr-TR" dirty="0"/>
              <a:t>Okul öncesi döneme denk </a:t>
            </a:r>
            <a:r>
              <a:rPr lang="tr-TR" dirty="0" smtClean="0"/>
              <a:t>gelen bu dönemde çocuğun </a:t>
            </a:r>
            <a:r>
              <a:rPr lang="tr-TR" dirty="0"/>
              <a:t>bağımsız hareket edebilme </a:t>
            </a:r>
            <a:r>
              <a:rPr lang="tr-TR" dirty="0" smtClean="0"/>
              <a:t>imkanı artar. </a:t>
            </a:r>
          </a:p>
          <a:p>
            <a:r>
              <a:rPr lang="tr-TR" dirty="0"/>
              <a:t>Yetişkinlerin yetersiz desteği, </a:t>
            </a:r>
            <a:r>
              <a:rPr lang="tr-TR" dirty="0" smtClean="0"/>
              <a:t>azarlama ve engelleme nedeniyle çocukta suçluluk duygusu gelişmektedir.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4649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800" dirty="0"/>
              <a:t>Başarıya karşı aşağılık </a:t>
            </a:r>
            <a:r>
              <a:rPr lang="tr-TR" sz="4800" dirty="0" smtClean="0"/>
              <a:t>duygusu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6-12 yaş</a:t>
            </a:r>
          </a:p>
          <a:p>
            <a:r>
              <a:rPr lang="tr-TR" dirty="0" smtClean="0"/>
              <a:t>Gizil dönem</a:t>
            </a:r>
          </a:p>
          <a:p>
            <a:r>
              <a:rPr lang="tr-TR" dirty="0" smtClean="0"/>
              <a:t>Okul yıllarını içeren bu dönemde çocuklar başarılı olmaya önem verirler. Çocukların bu çabaları desteklenmelidir.</a:t>
            </a:r>
          </a:p>
          <a:p>
            <a:r>
              <a:rPr lang="tr-TR" dirty="0" smtClean="0"/>
              <a:t>Başarılı </a:t>
            </a:r>
            <a:r>
              <a:rPr lang="tr-TR" dirty="0"/>
              <a:t>olamayan çocuklar </a:t>
            </a:r>
            <a:r>
              <a:rPr lang="tr-TR" dirty="0" smtClean="0"/>
              <a:t>akranlarıyla karşılaştırıldıklarında </a:t>
            </a:r>
            <a:r>
              <a:rPr lang="tr-TR" dirty="0"/>
              <a:t>aşağılık duygusu </a:t>
            </a:r>
            <a:r>
              <a:rPr lang="tr-TR" dirty="0" smtClean="0"/>
              <a:t>yaşarlar.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9816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800" dirty="0"/>
              <a:t>Ego kimliğine karşı rol </a:t>
            </a:r>
            <a:r>
              <a:rPr lang="tr-TR" sz="4800" dirty="0" smtClean="0"/>
              <a:t>karmaşası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12-19 yaş</a:t>
            </a:r>
          </a:p>
          <a:p>
            <a:r>
              <a:rPr lang="tr-TR" dirty="0"/>
              <a:t>Erinlik ve </a:t>
            </a:r>
            <a:r>
              <a:rPr lang="tr-TR" dirty="0" smtClean="0"/>
              <a:t>ergenlik dönemi </a:t>
            </a:r>
          </a:p>
          <a:p>
            <a:r>
              <a:rPr lang="tr-TR" dirty="0" smtClean="0"/>
              <a:t>“Ben </a:t>
            </a:r>
            <a:r>
              <a:rPr lang="tr-TR" dirty="0"/>
              <a:t>kimim</a:t>
            </a:r>
            <a:r>
              <a:rPr lang="tr-TR" dirty="0" smtClean="0"/>
              <a:t>?” </a:t>
            </a:r>
            <a:r>
              <a:rPr lang="fi-FI" dirty="0" smtClean="0"/>
              <a:t>“</a:t>
            </a:r>
            <a:r>
              <a:rPr lang="tr-TR" dirty="0" smtClean="0"/>
              <a:t>B</a:t>
            </a:r>
            <a:r>
              <a:rPr lang="fi-FI" dirty="0" smtClean="0"/>
              <a:t>ana </a:t>
            </a:r>
            <a:r>
              <a:rPr lang="fi-FI" dirty="0"/>
              <a:t>ne oluyor?” </a:t>
            </a:r>
            <a:r>
              <a:rPr lang="fi-FI" dirty="0" smtClean="0"/>
              <a:t>“</a:t>
            </a:r>
            <a:r>
              <a:rPr lang="tr-TR" dirty="0" smtClean="0"/>
              <a:t>B</a:t>
            </a:r>
            <a:r>
              <a:rPr lang="fi-FI" dirty="0" smtClean="0"/>
              <a:t>en kim</a:t>
            </a:r>
            <a:r>
              <a:rPr lang="tr-TR" dirty="0" smtClean="0"/>
              <a:t> </a:t>
            </a:r>
            <a:r>
              <a:rPr lang="fi-FI" dirty="0" smtClean="0"/>
              <a:t>oluyorum</a:t>
            </a:r>
            <a:r>
              <a:rPr lang="fi-FI" dirty="0"/>
              <a:t>?” </a:t>
            </a:r>
            <a:endParaRPr lang="tr-TR" dirty="0" smtClean="0"/>
          </a:p>
          <a:p>
            <a:r>
              <a:rPr lang="tr-TR" dirty="0" smtClean="0"/>
              <a:t>Özdeşleşme </a:t>
            </a:r>
            <a:r>
              <a:rPr lang="tr-TR" dirty="0"/>
              <a:t>ve </a:t>
            </a:r>
            <a:r>
              <a:rPr lang="tr-TR" dirty="0" smtClean="0"/>
              <a:t>taklit</a:t>
            </a:r>
          </a:p>
          <a:p>
            <a:r>
              <a:rPr lang="tr-TR" dirty="0"/>
              <a:t>Bu dönemi başarıyla atlatan </a:t>
            </a:r>
            <a:r>
              <a:rPr lang="tr-TR" dirty="0" smtClean="0"/>
              <a:t>bireyler kimlik </a:t>
            </a:r>
            <a:r>
              <a:rPr lang="tr-TR" dirty="0"/>
              <a:t>duygusu </a:t>
            </a:r>
            <a:r>
              <a:rPr lang="tr-TR" dirty="0" smtClean="0"/>
              <a:t>kazanırken, </a:t>
            </a:r>
            <a:r>
              <a:rPr lang="tr-TR" dirty="0"/>
              <a:t>başarıyla atlatamayanlar rol </a:t>
            </a:r>
            <a:r>
              <a:rPr lang="tr-TR" dirty="0" smtClean="0"/>
              <a:t>karmaşası yaşarlar.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3078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dirty="0"/>
              <a:t>Yakınlığa karşı </a:t>
            </a:r>
            <a:r>
              <a:rPr lang="tr-TR" sz="4800" dirty="0" smtClean="0"/>
              <a:t>yalıtılmışlık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19-40 yaş</a:t>
            </a:r>
          </a:p>
          <a:p>
            <a:r>
              <a:rPr lang="tr-TR" dirty="0" smtClean="0"/>
              <a:t>Gençlik-genç yetişkinlik dönemi</a:t>
            </a:r>
          </a:p>
          <a:p>
            <a:r>
              <a:rPr lang="tr-TR" dirty="0" smtClean="0"/>
              <a:t>Çevreyle etkileşim önemlidir.</a:t>
            </a:r>
          </a:p>
          <a:p>
            <a:r>
              <a:rPr lang="tr-TR" dirty="0"/>
              <a:t>Kimlik sorununu başarılı bir şekilde çözümlemiş olan </a:t>
            </a:r>
            <a:r>
              <a:rPr lang="tr-TR" dirty="0" smtClean="0"/>
              <a:t>bireyler diğer insanlarla </a:t>
            </a:r>
            <a:r>
              <a:rPr lang="tr-TR" dirty="0"/>
              <a:t>yakınlık kurabilir. </a:t>
            </a:r>
            <a:endParaRPr lang="tr-TR" dirty="0" smtClean="0"/>
          </a:p>
          <a:p>
            <a:r>
              <a:rPr lang="tr-TR" dirty="0"/>
              <a:t>R</a:t>
            </a:r>
            <a:r>
              <a:rPr lang="tr-TR" dirty="0" smtClean="0"/>
              <a:t>ol </a:t>
            </a:r>
            <a:r>
              <a:rPr lang="tr-TR" dirty="0"/>
              <a:t>karmaşası yaşayan </a:t>
            </a:r>
            <a:r>
              <a:rPr lang="tr-TR" dirty="0" smtClean="0"/>
              <a:t>birey ise </a:t>
            </a:r>
            <a:r>
              <a:rPr lang="tr-TR" dirty="0"/>
              <a:t>yakın dostluklardan, karşı cinsle ilişkilerden ve herhangi bir yere bağlanmaktan </a:t>
            </a:r>
            <a:r>
              <a:rPr lang="tr-TR" dirty="0" smtClean="0"/>
              <a:t>korkar.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7716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dirty="0"/>
              <a:t>Üretkenliğe karşı </a:t>
            </a:r>
            <a:r>
              <a:rPr lang="tr-TR" sz="4800" dirty="0" smtClean="0"/>
              <a:t>kısırlık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40-65 yaş</a:t>
            </a:r>
          </a:p>
          <a:p>
            <a:r>
              <a:rPr lang="tr-TR" dirty="0" smtClean="0"/>
              <a:t>Yetişkinlik dönemi</a:t>
            </a:r>
          </a:p>
          <a:p>
            <a:r>
              <a:rPr lang="tr-TR" dirty="0" smtClean="0"/>
              <a:t>Birey önceki </a:t>
            </a:r>
            <a:r>
              <a:rPr lang="tr-TR" dirty="0"/>
              <a:t>dönemleri başarılı bir şekilde </a:t>
            </a:r>
            <a:r>
              <a:rPr lang="tr-TR" dirty="0" smtClean="0"/>
              <a:t>geçmişse </a:t>
            </a:r>
            <a:r>
              <a:rPr lang="tr-TR" dirty="0"/>
              <a:t>bu dönemde üretken, verimli ve </a:t>
            </a:r>
            <a:r>
              <a:rPr lang="tr-TR" dirty="0" smtClean="0"/>
              <a:t>yaratıcıdır.</a:t>
            </a:r>
          </a:p>
          <a:p>
            <a:r>
              <a:rPr lang="tr-TR" dirty="0"/>
              <a:t>Ev ve iş yaşamında verimli olmaya çalışır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Verimsizlik dönemi yaşayan bireyler ise bir </a:t>
            </a:r>
            <a:r>
              <a:rPr lang="tr-TR" dirty="0"/>
              <a:t>işe yaramama duygusuna </a:t>
            </a:r>
            <a:r>
              <a:rPr lang="tr-TR" dirty="0" smtClean="0"/>
              <a:t>kapılırlar.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9946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87</TotalTime>
  <Words>433</Words>
  <Application>Microsoft Office PowerPoint</Application>
  <PresentationFormat>Ekran Gösterisi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Bitişiklik</vt:lpstr>
      <vt:lpstr>Erikson’un Psikososyal Gelişim Dönemleri</vt:lpstr>
      <vt:lpstr>Erikson yaşamı sekiz dönemine ayırır:</vt:lpstr>
      <vt:lpstr>Güvene karşı güvensizlik </vt:lpstr>
      <vt:lpstr>Özerkliğe karşı utanç ve kararsızlık</vt:lpstr>
      <vt:lpstr>Girişime karşı suçluluk</vt:lpstr>
      <vt:lpstr>Başarıya karşı aşağılık duygusu</vt:lpstr>
      <vt:lpstr>Ego kimliğine karşı rol karmaşası</vt:lpstr>
      <vt:lpstr>Yakınlığa karşı yalıtılmışlık</vt:lpstr>
      <vt:lpstr>Üretkenliğe karşı kısırlık</vt:lpstr>
      <vt:lpstr>Ego Bütünlüğüne karşı Umutsuzluk</vt:lpstr>
      <vt:lpstr>Kaynaklar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Erikson’un psikososyal gelişim dönemleri</dc:title>
  <dc:creator>AYÇA</dc:creator>
  <cp:lastModifiedBy>AYÇA</cp:lastModifiedBy>
  <cp:revision>12</cp:revision>
  <dcterms:created xsi:type="dcterms:W3CDTF">2021-03-14T23:08:27Z</dcterms:created>
  <dcterms:modified xsi:type="dcterms:W3CDTF">2021-03-17T00:13:50Z</dcterms:modified>
</cp:coreProperties>
</file>