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2" r:id="rId2"/>
    <p:sldId id="256" r:id="rId3"/>
    <p:sldId id="257" r:id="rId4"/>
    <p:sldId id="258" r:id="rId5"/>
    <p:sldId id="263" r:id="rId6"/>
    <p:sldId id="259" r:id="rId7"/>
    <p:sldId id="260" r:id="rId8"/>
    <p:sldId id="264" r:id="rId9"/>
    <p:sldId id="265" r:id="rId10"/>
    <p:sldId id="267" r:id="rId11"/>
    <p:sldId id="266" r:id="rId12"/>
    <p:sldId id="268" r:id="rId13"/>
    <p:sldId id="269" r:id="rId14"/>
    <p:sldId id="270" r:id="rId15"/>
    <p:sldId id="261" r:id="rId16"/>
    <p:sldId id="271" r:id="rId17"/>
    <p:sldId id="272" r:id="rId18"/>
    <p:sldId id="275"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13.03.2017</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iegm.gov.tr/Default.aspx?sayfa=iegm_mevzuat&amp;thelawtype=4&amp;lang=tr-TR&amp;thelawId=37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dirty="0"/>
          </a:p>
        </p:txBody>
      </p:sp>
      <p:sp>
        <p:nvSpPr>
          <p:cNvPr id="3" name="2 İçerik Yer Tutucusu"/>
          <p:cNvSpPr>
            <a:spLocks noGrp="1"/>
          </p:cNvSpPr>
          <p:nvPr>
            <p:ph idx="1"/>
          </p:nvPr>
        </p:nvSpPr>
        <p:spPr/>
        <p:txBody>
          <a:bodyPr/>
          <a:lstStyle/>
          <a:p>
            <a:r>
              <a:rPr lang="tr-TR" dirty="0" smtClean="0"/>
              <a:t>KLİNİK ARAŞTIRMALAR HAKKINDA YÖNETMELİK </a:t>
            </a:r>
          </a:p>
          <a:p>
            <a:r>
              <a:rPr lang="tr-TR" sz="2000" dirty="0" smtClean="0"/>
              <a:t>13 Nisan 2013  CUMARTESİ tarih, 28617 sayılı </a:t>
            </a:r>
          </a:p>
          <a:p>
            <a:r>
              <a:rPr lang="tr-TR" sz="2000" dirty="0" smtClean="0"/>
              <a:t>Resmî Gazete de yayınlanmıştır.</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Sorumlu araştırmacı: </a:t>
            </a:r>
            <a:r>
              <a:rPr lang="tr-TR" dirty="0" smtClean="0"/>
              <a:t>Araştırma konusu ile ilgili dalda uzmanlık veya doktora eğitimini tamamlamış olup, araştırmanın yürütülmesinden sorumlu olan hekim veya diş hekimini,</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92500" lnSpcReduction="10000"/>
          </a:bodyPr>
          <a:lstStyle/>
          <a:p>
            <a:r>
              <a:rPr lang="tr-TR" b="1" dirty="0" smtClean="0"/>
              <a:t>Araştırmanın genel esasları</a:t>
            </a:r>
            <a:endParaRPr lang="tr-TR" dirty="0" smtClean="0"/>
          </a:p>
          <a:p>
            <a:pPr algn="just"/>
            <a:r>
              <a:rPr lang="tr-TR" dirty="0" smtClean="0"/>
              <a:t> (1) Gönüllüler üzerinde araştırma yapılabilmesi için aşağıdaki hususlar aranır:</a:t>
            </a:r>
          </a:p>
          <a:p>
            <a:pPr algn="just"/>
            <a:r>
              <a:rPr lang="tr-TR" dirty="0" smtClean="0"/>
              <a:t>a) Araştırmanın, öncelikle insan dışı deney ortamında veya yeterli sayıda deney hayvanı üzerinde yapılmış olması şarttır.</a:t>
            </a:r>
          </a:p>
          <a:p>
            <a:pPr algn="just"/>
            <a:r>
              <a:rPr lang="tr-TR" dirty="0" smtClean="0"/>
              <a:t>b) İnsan dışı deney ortamında veya hayvanlar üzerinde yapılan deneyler sonucunda ulaşılan bilimsel verilerin, varılmak istenen hedefe ulaşmak açısından bunların insan üzerinde de yapılmasını zorunlu kılması gerekir.</a:t>
            </a:r>
          </a:p>
          <a:p>
            <a:pPr algn="just"/>
            <a:r>
              <a:rPr lang="tr-TR" dirty="0" smtClean="0"/>
              <a:t>c) Araştırmadan beklenen bilimsel faydalar ve kamu menfaati, araştırmaya iştirak edecek gönüllü sağlığından veya sağlığı bakımından ortaya çıkabilecek muhtemel risklerden ve diğer kişilik haklarından daha üstün tutulamaz.</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92500"/>
          </a:bodyPr>
          <a:lstStyle/>
          <a:p>
            <a:pPr algn="just"/>
            <a:r>
              <a:rPr lang="tr-TR" dirty="0" smtClean="0"/>
              <a:t>ç) Gönüllüye ait </a:t>
            </a:r>
            <a:r>
              <a:rPr lang="tr-TR" dirty="0" err="1" smtClean="0"/>
              <a:t>germ</a:t>
            </a:r>
            <a:r>
              <a:rPr lang="tr-TR" dirty="0" smtClean="0"/>
              <a:t> hücrelerinin genetik yapısını bozmaya yönelik hiçbir araştırma yapılamaz.</a:t>
            </a:r>
          </a:p>
          <a:p>
            <a:pPr algn="just"/>
            <a:r>
              <a:rPr lang="tr-TR" dirty="0" smtClean="0"/>
              <a:t>d) Araştırmaya iştirak eden gönüllünün tıbbi takip ve tedavisi ile ilgili kararlar, bunların gerekli kıldığı mesleki nitelikleri haiz hekim veya diş hekimine aittir.</a:t>
            </a:r>
          </a:p>
          <a:p>
            <a:pPr algn="just"/>
            <a:r>
              <a:rPr lang="tr-TR" dirty="0" smtClean="0"/>
              <a:t>e) Araştırma sırasında, gönüllüye insan onuruyla bağdaşmayacak ölçüde acı verecek  yöntemlerin </a:t>
            </a:r>
            <a:r>
              <a:rPr lang="tr-TR" dirty="0" err="1" smtClean="0"/>
              <a:t>uygulanmasıyasaktır</a:t>
            </a:r>
            <a:r>
              <a:rPr lang="tr-TR" dirty="0" smtClean="0"/>
              <a:t>.</a:t>
            </a:r>
          </a:p>
          <a:p>
            <a:pPr algn="just"/>
            <a:r>
              <a:rPr lang="tr-TR" dirty="0" smtClean="0"/>
              <a:t>f) Araştırma acıyı, rahatsızlığı, korkuyu, hastanın hastalığı ve gelişim safhası ile ilgili herhangi bir riski mümkün olan en alt düzeye indirecek biçimde tasarlanır. Hem risk sınırının hem de rahatsızlık derecesinin özellikle </a:t>
            </a:r>
            <a:r>
              <a:rPr lang="tr-TR" dirty="0" err="1" smtClean="0"/>
              <a:t>tanımlanmasıve</a:t>
            </a:r>
            <a:r>
              <a:rPr lang="tr-TR" dirty="0" smtClean="0"/>
              <a:t> sürekli kontrol edilmesi gerekir.</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77500" lnSpcReduction="20000"/>
          </a:bodyPr>
          <a:lstStyle/>
          <a:p>
            <a:pPr algn="just"/>
            <a:r>
              <a:rPr lang="tr-TR" dirty="0" smtClean="0"/>
              <a:t>g) Araştırmayla varılmak istenen amacın, bunun kişiye yüklediği külfete ve kişinin sağlığı üzerindeki tehlikeye göre daha ağır basması gerekir.</a:t>
            </a:r>
          </a:p>
          <a:p>
            <a:pPr algn="just"/>
            <a:r>
              <a:rPr lang="tr-TR" dirty="0" smtClean="0"/>
              <a:t>ğ) Araştırmanın insan sağlığı üzerinde öngörülebilir zararlı ve kalıcı bir etki bırakmaması şarttır.</a:t>
            </a:r>
          </a:p>
          <a:p>
            <a:pPr algn="just"/>
            <a:r>
              <a:rPr lang="tr-TR" dirty="0" smtClean="0"/>
              <a:t>h) Elde edilecek faydaların araştırmadan doğması muhtemel risklerden daha fazla olduğuna etik kurulca kanaat getirilmesi hâlinde, kişilik hakları gözetilerek, </a:t>
            </a:r>
            <a:r>
              <a:rPr lang="tr-TR" dirty="0" err="1" smtClean="0"/>
              <a:t>usûlüne</a:t>
            </a:r>
            <a:r>
              <a:rPr lang="tr-TR" dirty="0" smtClean="0"/>
              <a:t> uygun bir şekilde bilgilendirilmiş gönüllü olur formu alınması kaydıyla, etik kurulun onayı ve Kurum izni alındıktan sonra araştırma başlatılabilir. Araştırma ancak bu şartların devamı hâlinde yürütülür.</a:t>
            </a:r>
          </a:p>
          <a:p>
            <a:pPr algn="just"/>
            <a:r>
              <a:rPr lang="tr-TR" dirty="0" smtClean="0"/>
              <a:t>ı) Araştırmaya iştirak etmek üzere gönüllü olmak isteyen kişi veya kanunî temsilcisi, araştırmaya başlanılmadan önce; araştırmanın amacı, metodolojisi, beklenen yararları, öngörülebilir riskleri, zorlukları, kişinin sağlığı ve şahsi özellikleri bakımından uygun olmayan yönleri ve araştırmanın yapılacağı, devam ettirileceği şartlar hakkında ve araştırmadan istediği anda çekilme hakkına sahip olduğu hususunda yeterince ve anlayabileceği şekilde araştırma konusuna hâkimiyeti olan araştırma ekibinden bir sorumlu araştırmacı veya hekim ya da diş hekimi olan bir araştırmacı tarafından bilgilendirilir.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lnSpcReduction="10000"/>
          </a:bodyPr>
          <a:lstStyle/>
          <a:p>
            <a:pPr algn="just"/>
            <a:r>
              <a:rPr lang="tr-TR" dirty="0" smtClean="0"/>
              <a:t>i) Gönüllünün tamamen serbest iradesi ile araştırmaya dâhil edileceğine dair herhangi bir menfaat teminine </a:t>
            </a:r>
            <a:r>
              <a:rPr lang="tr-TR" dirty="0" err="1" smtClean="0"/>
              <a:t>bağlıbulunmayan</a:t>
            </a:r>
            <a:r>
              <a:rPr lang="tr-TR" dirty="0" smtClean="0"/>
              <a:t> rızası alınır ve bu durum (ı) bendinde yer alan bilgilendirmeye yönelik hususları kapsayan </a:t>
            </a:r>
            <a:r>
              <a:rPr lang="tr-TR" dirty="0" err="1" smtClean="0"/>
              <a:t>BilgilendirilmişGönüllü</a:t>
            </a:r>
            <a:r>
              <a:rPr lang="tr-TR" dirty="0" smtClean="0"/>
              <a:t> Olur Formu ile belgelenir.</a:t>
            </a:r>
          </a:p>
          <a:p>
            <a:pPr algn="just"/>
            <a:r>
              <a:rPr lang="tr-TR" dirty="0" smtClean="0"/>
              <a:t>j) Gönüllünün, kendi sağlığı ve araştırmanın gidişatı hakkında istediği zaman bilgi alabilmesi ve bu amaçla irtibat kurabilmesi için araştırma ekibinden en az bir kişi görevlendirilir.</a:t>
            </a:r>
          </a:p>
          <a:p>
            <a:pPr algn="just"/>
            <a:r>
              <a:rPr lang="tr-TR" dirty="0" smtClean="0"/>
              <a:t>k) Gönüllü, gerekçeli veya gerekçesiz olarak, kendi rızasıyla, istediği zaman araştırmadan ayrılabilir ve bundan dolayı sonraki tıbbi takibi ve tedavisi sırasında mevcut haklarından herhangi bir kayba uğratılamaz.</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85000" lnSpcReduction="20000"/>
          </a:bodyPr>
          <a:lstStyle/>
          <a:p>
            <a:pPr algn="just"/>
            <a:r>
              <a:rPr lang="tr-TR" dirty="0" smtClean="0"/>
              <a:t>l) Gönüllülerin klinik araştırmadan doğabilecek zararlara karşı güvence altına alınması amacıyla, 10 uncu maddenin birinci fıkrasının (ç) bendinde belirtilen Faz IV klinik araştırmaları ve gözlemsel ilaç çalışmaları dışındaki klinik araştırmalara katılacak gönüllüler için ilgili mevzuat gereğince sigorta yaptırılması zorunludur. Ancak, bu durum ilaç dışı klinik araştırmalarda araştırmanın niteliğine göre belirlenir.</a:t>
            </a:r>
          </a:p>
          <a:p>
            <a:pPr algn="just"/>
            <a:r>
              <a:rPr lang="tr-TR" dirty="0" smtClean="0"/>
              <a:t>m) Sigorta teminatı dışında, gönüllülerin araştırmaya iştiraki veya devamının sağlanmasına yönelik olarak gönüllü veya kanunî temsilcisi için herhangi bir ikna edici teşvikte veya malî teklifte bulunulamaz. Ancak gönüllülerin araştırmaya iştiraki ile ortaya çıkacak masraflar ile sağlıklı gönüllülerin çalışma günü kaybından doğan gelir azalması araştırma bütçesinde belirtilir ve bu bütçeden karşılanır.</a:t>
            </a:r>
          </a:p>
          <a:p>
            <a:pPr algn="just"/>
            <a:r>
              <a:rPr lang="tr-TR" dirty="0" smtClean="0"/>
              <a:t>n) Araştırma sonucunda elde edilecek bilgilerin yayımlanması durumunda gönüllünün kimlik bilgileri açıklanamaz.</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20688"/>
            <a:ext cx="8229600" cy="5703912"/>
          </a:xfrm>
        </p:spPr>
        <p:txBody>
          <a:bodyPr>
            <a:normAutofit fontScale="85000" lnSpcReduction="20000"/>
          </a:bodyPr>
          <a:lstStyle/>
          <a:p>
            <a:r>
              <a:rPr lang="tr-TR" b="1" dirty="0" smtClean="0"/>
              <a:t>Çocukların araştırmaya iştirak etmeleri</a:t>
            </a:r>
            <a:endParaRPr lang="tr-TR" dirty="0" smtClean="0"/>
          </a:p>
          <a:p>
            <a:pPr algn="just"/>
            <a:r>
              <a:rPr lang="tr-TR" dirty="0" smtClean="0"/>
              <a:t>(1) Araştırma konusunun doğrudan çocukları ilgilendirdiği veya sadece çocuklarda incelenebilir klinik bir durum olduğu ya da yetişkin kişiler üzerinde yapılmış araştırmalar sonucu elde edilmiş verilerin çocuklarda da geçerliliğinin kanıtlanmasının zorunlu olduğu durumlarda, araştırma gönüllü sağlığı açısından öngörülebilir bir risk taşımıyor ve araştırmanın gönüllülere doğrudan bir fayda sağlayacağı hususunda genel tıbbi bir kanaat bulunuyor ise 5 inci maddedeki hususlar ile birlikte aşağıda belirtilenler çerçevesinde çocuklar üzerinde araştırma yapılmasına izin verilebilir:</a:t>
            </a:r>
          </a:p>
          <a:p>
            <a:pPr algn="just"/>
            <a:r>
              <a:rPr lang="tr-TR" dirty="0" smtClean="0"/>
              <a:t>a) Araştırılacak ürünün veya uygulamanın çocuklar üzerinde bilinen herhangi bir riskinin olmadığı hususunda genel tıbbi bir kanaatin bulunması gerekir.</a:t>
            </a:r>
          </a:p>
          <a:p>
            <a:pPr algn="just"/>
            <a:r>
              <a:rPr lang="tr-TR" dirty="0" smtClean="0"/>
              <a:t>b) Çocuk rızasını açıklama yetisine sahip ise kendi rızasının yanı sıra ana ve babasının veya vesayet altında ise vasisinin, 5 inci maddenin birinci fıkrasının (ı) bendi uyarınca bilgilendirildikten sonra yazılı olarak oluru alınır.</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lnSpcReduction="10000"/>
          </a:bodyPr>
          <a:lstStyle/>
          <a:p>
            <a:pPr algn="just"/>
            <a:r>
              <a:rPr lang="tr-TR" dirty="0" smtClean="0"/>
              <a:t>c) Çocuğun araştırmaya iştirak etmeyi reddetmesi veya araştırmanın herhangi bir safhasında araştırmadan çekilmek istemesi durumunda çocuk araştırmadan çıkarılır.</a:t>
            </a:r>
          </a:p>
          <a:p>
            <a:pPr algn="just"/>
            <a:r>
              <a:rPr lang="tr-TR" dirty="0" smtClean="0"/>
              <a:t>ç) Çocuk kendisine verilen bilgi hakkında değerlendirme yapabilecek ve bu konuda bir kanaate varabilecek kapasitede ise, araştırma ile ilgili gerekli tüm bilgiler çocuğa uygun bir şekilde anlatılır.</a:t>
            </a:r>
          </a:p>
          <a:p>
            <a:pPr algn="just"/>
            <a:r>
              <a:rPr lang="tr-TR" dirty="0" smtClean="0"/>
              <a:t>d) Etik kurul, araştırmayla ilgili klinik, etik, psikolojik ve sosyal problemler konusunda çocuk sağlığı ve hastalıkları uzmanı bir hekim tarafından, diş hekimliği ile ilgili araştırmalarda ise çocuk diş hekimliği alanında doktora veya uzmanlığını almış bir diş hekimi tarafından bilgilendirilir ve protokol bu yönde değerlendirilir.</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e) Çocuklarda yapılacak klinik araştırmalarda çocuk sağlığı ve hastalıkları uzmanı bir hekimin, çocuklar üzerinde yapılacak diş hekimliği ile ilgili klinik araştırmalarda ise çocuk diş hekimliği alanında doktora veya uzmanlığını almış bir diş hekiminin araştırmanın çocuklar üzerinde yapılması hususunda müspet görüşü olmadan etik kurul bu araştırmaya onay veremez.</a:t>
            </a:r>
          </a:p>
          <a:p>
            <a:pPr algn="just"/>
            <a:r>
              <a:rPr lang="tr-TR" dirty="0" smtClean="0"/>
              <a:t>f) Çocuklarda yapılacak klinik araştırmalar için çocukların araştırmaya iştiraki ile ortaya çıkacak zorunlu masrafların karşılanması dışında herhangi bir ikna edici teşvik veya malî teklifte bulunulamaz.</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92500" lnSpcReduction="10000"/>
          </a:bodyPr>
          <a:lstStyle/>
          <a:p>
            <a:r>
              <a:rPr lang="tr-TR" b="1" dirty="0" smtClean="0"/>
              <a:t>Gebeler, lohusalar ve emziren kadınların araştırmaya iştirak etmeleri</a:t>
            </a:r>
            <a:endParaRPr lang="tr-TR" dirty="0" smtClean="0"/>
          </a:p>
          <a:p>
            <a:pPr algn="just"/>
            <a:r>
              <a:rPr lang="tr-TR" dirty="0" smtClean="0"/>
              <a:t>(1) Araştırma konusunun doğrudan gebe, lohusa veya emziren kadınları ilgilendirmesi ya da sadece gebe, lohusa veya emziren kadınlarda incelenebilir klinik bir durum olması hâlinde, araştırma gönüllü ile fetüs veya bebek sağlığı açısından öngörülebilir bir risk taşımıyor ve araştırmanın gönüllülere doğrudan bir fayda sağlayacağı hususunda genel tıbbi bir kanaat bulunuyorsa 5 inci maddede belirtilen hususlar ile birlikte aşağıda belirtilenler çerçevesinde gebeler, lohusalar ve emziren kadınlar üzerinde araştırma yapılmasına izin verilebilir:</a:t>
            </a:r>
          </a:p>
          <a:p>
            <a:pPr algn="just"/>
            <a:r>
              <a:rPr lang="tr-TR" dirty="0" smtClean="0"/>
              <a:t>a) Araştırılacak ürünün ve uygulamanın gebeler, lohusalar, emziren kadınlar ve fetüs veya bebek üzerinde bilinen herhangi bir riskinin olmadığı hususunda genel tıbbi bir kanaatin bulunması gerekir.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611560" y="332656"/>
            <a:ext cx="7848872" cy="5904656"/>
          </a:xfrm>
        </p:spPr>
        <p:txBody>
          <a:bodyPr>
            <a:normAutofit fontScale="85000" lnSpcReduction="10000"/>
          </a:bodyPr>
          <a:lstStyle/>
          <a:p>
            <a:pPr algn="just"/>
            <a:r>
              <a:rPr lang="tr-TR" dirty="0" smtClean="0">
                <a:solidFill>
                  <a:schemeClr val="tx1"/>
                </a:solidFill>
              </a:rPr>
              <a:t>BİRİNCİ BÖLÜM</a:t>
            </a:r>
          </a:p>
          <a:p>
            <a:pPr algn="just"/>
            <a:r>
              <a:rPr lang="tr-TR" dirty="0" smtClean="0">
                <a:solidFill>
                  <a:schemeClr val="tx1"/>
                </a:solidFill>
              </a:rPr>
              <a:t>Amaç, Kapsam, Dayanak ve Tanımlar</a:t>
            </a:r>
          </a:p>
          <a:p>
            <a:pPr algn="just"/>
            <a:r>
              <a:rPr lang="tr-TR" b="1" dirty="0" smtClean="0">
                <a:solidFill>
                  <a:schemeClr val="tx1"/>
                </a:solidFill>
              </a:rPr>
              <a:t>Amaç</a:t>
            </a:r>
            <a:endParaRPr lang="tr-TR" dirty="0" smtClean="0">
              <a:solidFill>
                <a:schemeClr val="tx1"/>
              </a:solidFill>
            </a:endParaRPr>
          </a:p>
          <a:p>
            <a:pPr algn="just"/>
            <a:r>
              <a:rPr lang="tr-TR" b="1" dirty="0" smtClean="0">
                <a:solidFill>
                  <a:schemeClr val="tx1"/>
                </a:solidFill>
              </a:rPr>
              <a:t>MADDE 1 –</a:t>
            </a:r>
            <a:r>
              <a:rPr lang="tr-TR" dirty="0" smtClean="0">
                <a:solidFill>
                  <a:schemeClr val="tx1"/>
                </a:solidFill>
              </a:rPr>
              <a:t> (1) Bu Yönetmeliğin amacı, taraf olunan uluslararası anlaşmalar ile Avrupa Birliği standartları ve iyi klinik uygulamaları çerçevesinde, insanlar üzerinde bilimsel araştırma yapılması ve gönüllülerin haklarının korunmasına dair </a:t>
            </a:r>
            <a:r>
              <a:rPr lang="tr-TR" dirty="0" err="1" smtClean="0">
                <a:solidFill>
                  <a:schemeClr val="tx1"/>
                </a:solidFill>
              </a:rPr>
              <a:t>usûl</a:t>
            </a:r>
            <a:r>
              <a:rPr lang="tr-TR" dirty="0" smtClean="0">
                <a:solidFill>
                  <a:schemeClr val="tx1"/>
                </a:solidFill>
              </a:rPr>
              <a:t> ve esaslar ile Klinik Araştırmalar Danışma Kurulu ve etik kurulların teşkili, görevleri, çalışma </a:t>
            </a:r>
            <a:r>
              <a:rPr lang="tr-TR" dirty="0" err="1" smtClean="0">
                <a:solidFill>
                  <a:schemeClr val="tx1"/>
                </a:solidFill>
              </a:rPr>
              <a:t>usûl</a:t>
            </a:r>
            <a:r>
              <a:rPr lang="tr-TR" dirty="0" smtClean="0">
                <a:solidFill>
                  <a:schemeClr val="tx1"/>
                </a:solidFill>
              </a:rPr>
              <a:t> ve esaslarını düzenlemektir.</a:t>
            </a:r>
          </a:p>
          <a:p>
            <a:pPr algn="just"/>
            <a:r>
              <a:rPr lang="tr-TR" b="1" dirty="0" smtClean="0">
                <a:solidFill>
                  <a:schemeClr val="tx1"/>
                </a:solidFill>
              </a:rPr>
              <a:t>Kapsam</a:t>
            </a:r>
            <a:endParaRPr lang="tr-TR" dirty="0" smtClean="0">
              <a:solidFill>
                <a:schemeClr val="tx1"/>
              </a:solidFill>
            </a:endParaRPr>
          </a:p>
          <a:p>
            <a:pPr algn="just"/>
            <a:r>
              <a:rPr lang="tr-TR" b="1" dirty="0" smtClean="0">
                <a:solidFill>
                  <a:schemeClr val="tx1"/>
                </a:solidFill>
              </a:rPr>
              <a:t>MADDE 2 –</a:t>
            </a:r>
            <a:r>
              <a:rPr lang="tr-TR" dirty="0" smtClean="0">
                <a:solidFill>
                  <a:schemeClr val="tx1"/>
                </a:solidFill>
              </a:rPr>
              <a:t> (1) Bu Yönetmelik, </a:t>
            </a:r>
            <a:r>
              <a:rPr lang="tr-TR" dirty="0" err="1" smtClean="0">
                <a:solidFill>
                  <a:schemeClr val="tx1"/>
                </a:solidFill>
              </a:rPr>
              <a:t>biyoyararlanım</a:t>
            </a:r>
            <a:r>
              <a:rPr lang="tr-TR" dirty="0" smtClean="0">
                <a:solidFill>
                  <a:schemeClr val="tx1"/>
                </a:solidFill>
              </a:rPr>
              <a:t> ve </a:t>
            </a:r>
            <a:r>
              <a:rPr lang="tr-TR" dirty="0" err="1" smtClean="0">
                <a:solidFill>
                  <a:schemeClr val="tx1"/>
                </a:solidFill>
              </a:rPr>
              <a:t>biyoeşdeğerlik</a:t>
            </a:r>
            <a:r>
              <a:rPr lang="tr-TR" dirty="0" smtClean="0">
                <a:solidFill>
                  <a:schemeClr val="tx1"/>
                </a:solidFill>
              </a:rPr>
              <a:t> çalışmaları dâhil, ruhsat veya izin alınmış olsa dahi insanlar üzerinde yapılacak olan ilaç, tıbbi ürünler ve bitkisel tıbbi ürünler ile ilaç dışı klinik araştırmaları, klinik araştırma yerlerini ve bu araştırmaları gerçekleştirecek gerçek veya tüzel kişileri kapsar.</a:t>
            </a:r>
          </a:p>
          <a:p>
            <a:pPr algn="just"/>
            <a:r>
              <a:rPr lang="tr-TR" dirty="0" smtClean="0">
                <a:solidFill>
                  <a:schemeClr val="tx1"/>
                </a:solidFill>
              </a:rPr>
              <a:t>(2) Retrospektif çalışmalar bu Yönetmeliğin kapsamı dışındadır.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92500" lnSpcReduction="20000"/>
          </a:bodyPr>
          <a:lstStyle/>
          <a:p>
            <a:pPr algn="just"/>
            <a:r>
              <a:rPr lang="tr-TR" dirty="0" smtClean="0"/>
              <a:t>b) Gebe, lohusa veya emziren kadınların, 5 inci maddenin birinci fıkrasının (ı) bendi uyarınca bilgilendirildikten sonra yazılı oluru alınır.</a:t>
            </a:r>
          </a:p>
          <a:p>
            <a:pPr algn="just"/>
            <a:r>
              <a:rPr lang="tr-TR" dirty="0" smtClean="0"/>
              <a:t>c) Gebe, lohusa veya emziren kadınların, araştırmaya iştirak etmeyi reddetmeleri veya araştırmanın herhangi bir safhasında araştırmadan çekilmek istemesi durumunda araştırmadan çıkarılır.</a:t>
            </a:r>
          </a:p>
          <a:p>
            <a:pPr algn="just"/>
            <a:r>
              <a:rPr lang="tr-TR" dirty="0" smtClean="0"/>
              <a:t>ç) Etik kurul, özellikle fetüs veya bebek sağlığı yönünden, araştırmayla ilgili klinik, etik, psikolojik ve sosyal problemler konusunda, araştırma konusu ile ilgili alanda uzmanlığını almış bir hekim tarafından bilgilendirilir ve protokol bu yönde değerlendirilir.</a:t>
            </a:r>
          </a:p>
          <a:p>
            <a:pPr algn="just"/>
            <a:r>
              <a:rPr lang="tr-TR" dirty="0" smtClean="0"/>
              <a:t>d) Gebe, lohusa veya emziren kadınlarda yapılacak klinik araştırmalar için bunların araştırmaya iştiraki ile ortaya çıkacak zorunlu masrafların karşılanması dışında herhangi bir ikna edici teşvik veya malî teklifte bulunulamaz.</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85000" lnSpcReduction="10000"/>
          </a:bodyPr>
          <a:lstStyle/>
          <a:p>
            <a:pPr algn="just"/>
            <a:r>
              <a:rPr lang="tr-TR" b="1" dirty="0" smtClean="0"/>
              <a:t>Kısıtlıların araştırmaya iştirak etmeleri</a:t>
            </a:r>
            <a:endParaRPr lang="tr-TR" dirty="0" smtClean="0"/>
          </a:p>
          <a:p>
            <a:pPr algn="just"/>
            <a:r>
              <a:rPr lang="tr-TR" b="1" dirty="0" smtClean="0"/>
              <a:t>MADDE 8 –</a:t>
            </a:r>
            <a:r>
              <a:rPr lang="tr-TR" dirty="0" smtClean="0"/>
              <a:t> (1) Araştırma konusunun doğrudan kısıtlılık hâlleri kapsamındaki kişileri ilgilendiren ya da sadece kısıtlılarda incelenebilir bir durum olması hâlinde veya kısıtlının hastalığıyla ilgili mevcut tedavi seçeneklerinin tamamen tüketildiği durumlarda, araştırma kısıtlı sağlığı açısından öngörülebilir bir risk taşımıyor ve araştırmanın kısıtlılık hâlleri kapsamındaki kişilere doğrudan bir fayda sağlayacağı hususunda genel tıbbi bir kanaat bulunuyorsa 5 inci maddede belirtilen hususlar ile birlikte aşağıda belirtilenler çerçevesinde kısıtlılar üzerinde araştırma yapılmasına izin verilebilir:</a:t>
            </a:r>
          </a:p>
          <a:p>
            <a:pPr algn="just"/>
            <a:r>
              <a:rPr lang="tr-TR" dirty="0" smtClean="0"/>
              <a:t>a) Araştırılacak ürünün veya uygulamanın kısıtlılar üzerinde bilinen herhangi bir riskinin olmadığı hususunda genel tıbbi bir kanaatin bulunması gerekir.</a:t>
            </a:r>
          </a:p>
          <a:p>
            <a:pPr algn="just"/>
            <a:r>
              <a:rPr lang="tr-TR" dirty="0" smtClean="0"/>
              <a:t>b) Rızasını açıklayabilecek yetiye sahip ise kısıtlının rızası ile birlikte vasisinin 5 inci maddenin birinci fıkrasının (ı) bendi uyarınca bilgilendirildikten sonra yazılı olurları alınır.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92500" lnSpcReduction="10000"/>
          </a:bodyPr>
          <a:lstStyle/>
          <a:p>
            <a:pPr algn="just"/>
            <a:r>
              <a:rPr lang="tr-TR" dirty="0" smtClean="0"/>
              <a:t>c) Kısıtlı, kendisine verilen bilgi hakkında değerlendirme yaparak bu konuda kanaate varabilme kapasitesine sahip ise, araştırmaya iştirak etmeyi reddetmesi veya araştırmanın herhangi bir safhasında araştırmadan çekilmek istemesi durumlarında araştırmadan derhal çıkarılır.</a:t>
            </a:r>
          </a:p>
          <a:p>
            <a:pPr algn="just"/>
            <a:r>
              <a:rPr lang="tr-TR" dirty="0" smtClean="0"/>
              <a:t>ç) Etik kurul, araştırmayla ilgili klinik, etik, psikolojik ve sosyal problemler konusunda, araştırma konusu ile ilgili alanda uzmanlığını almış bir hekim ile psikiyatri uzmanı bir hekim tarafından bilgilendirilir ve protokol bu yönde değerlendirilir.</a:t>
            </a:r>
          </a:p>
          <a:p>
            <a:pPr algn="just"/>
            <a:r>
              <a:rPr lang="tr-TR" dirty="0" smtClean="0"/>
              <a:t>d) Kısıtlılarda yapılacak klinik araştırmalar için kısıtlıların araştırmaya iştiraki ile ortaya çıkacak zorunlu masrafların karşılanması dışında herhangi bir ikna edici teşvik veya mali teklifte bulunulamaz.</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77500" lnSpcReduction="20000"/>
          </a:bodyPr>
          <a:lstStyle/>
          <a:p>
            <a:r>
              <a:rPr lang="tr-TR" b="1" dirty="0" smtClean="0"/>
              <a:t>Yoğun bakımdaki ve bilinci kapalı kişilerin araştırmaya iştirak etmeleri</a:t>
            </a:r>
            <a:endParaRPr lang="tr-TR" dirty="0" smtClean="0"/>
          </a:p>
          <a:p>
            <a:pPr algn="just"/>
            <a:r>
              <a:rPr lang="tr-TR" dirty="0" smtClean="0"/>
              <a:t>(1) Araştırma konusunun doğrudan yoğun bakımdaki ve bilinci kapalı kişileri ilgilendiren ya da sadece yoğun bakımdaki ve bilinci kapalı kişilerde incelenebilir bir durum olması hâlinde veya yoğun bakımdaki ve bilinci kapalı kişilerin hastalığıyla ilgili mevcut tedavi seçeneklerinin tamamen tüketildiği durumlarda, araştırma yoğun bakımdaki ve bilinci kapalı kişilerin sağlığı açısından öngörülebilir bir risk taşımıyor ve araştırmanın yoğun bakımdaki ve bilinci kapalı kişilere doğrudan bir fayda sağlayacağı hususunda genel tıbbi bir kanaat bulunuyorsa 5 inci maddede belirtilen hususlar ile birlikte aşağıda belirtilenler çerçevesinde yoğun bakımdaki ve bilinci kapalı kişiler üzerinde araştırma yapılmasına izin verilebilir:</a:t>
            </a:r>
          </a:p>
          <a:p>
            <a:pPr algn="just"/>
            <a:r>
              <a:rPr lang="tr-TR" dirty="0" smtClean="0"/>
              <a:t>a) Araştırılacak ürünün veya uygulamanın yoğun bakımdaki ve bilinci kapalı kişiler üzerinde bilinen herhangi bir riskinin olmadığı hususunda genel tıbbi bir kanaatin bulunması gerekir.</a:t>
            </a:r>
          </a:p>
          <a:p>
            <a:pPr algn="just"/>
            <a:r>
              <a:rPr lang="tr-TR" dirty="0" smtClean="0"/>
              <a:t>b) Yoğun bakımdaki ve bilinci kapalı kişilerin varsa kanunî temsilcileri yoksa yakınları, 5 inci maddenin birinci fıkrasının (ı) bendi uyarınca bilgilendirilir ve yazılı olurları alınır.</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457200" y="692696"/>
            <a:ext cx="8229600" cy="5631904"/>
          </a:xfrm>
        </p:spPr>
        <p:txBody>
          <a:bodyPr>
            <a:normAutofit fontScale="92500" lnSpcReduction="10000"/>
          </a:bodyPr>
          <a:lstStyle/>
          <a:p>
            <a:pPr algn="just"/>
            <a:r>
              <a:rPr lang="tr-TR" dirty="0" smtClean="0"/>
              <a:t>c) Yoğun bakımdaki ve bilinci kapalı kişiler, kendisine verilen bilgi hakkında değerlendirme yaparak bu konuda kanaate varabilme kapasitesine sahip hale gelirlerse, araştırmaya iştirak etmeyi reddetmeleri veya araştırmanın herhangi bir safhasında araştırmadan çekilmek istemeleri durumlarında araştırmadan derhal çıkarılırlar.</a:t>
            </a:r>
          </a:p>
          <a:p>
            <a:pPr algn="just"/>
            <a:r>
              <a:rPr lang="tr-TR" dirty="0" smtClean="0"/>
              <a:t>ç) Etik kurul, araştırmayla ilgili klinik, etik, psikolojik ve sosyal problemler konusunda, araştırma konusu ile ilgili alanda uzmanlığını almış bir hekim tarafından bilgilendirilir ve protokol bu yönde değerlendirilir.</a:t>
            </a:r>
          </a:p>
          <a:p>
            <a:pPr algn="just"/>
            <a:r>
              <a:rPr lang="tr-TR" dirty="0" smtClean="0"/>
              <a:t>d) Yoğun bakımdaki ve bilinci kapalı kişilerde yapılacak klinik araştırmalar için yoğun bakımdaki ve bilinci kapalı kişilerin araştırmaya iştiraki ile ortaya çıkacak zorunlu masrafların karşılanması dışında herhangi bir ikna edici teşvik veya mali teklifte bulunulamaz.</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063952"/>
          </a:xfrm>
        </p:spPr>
        <p:txBody>
          <a:bodyPr>
            <a:normAutofit fontScale="92500" lnSpcReduction="20000"/>
          </a:bodyPr>
          <a:lstStyle/>
          <a:p>
            <a:endParaRPr lang="tr-TR" dirty="0" smtClean="0"/>
          </a:p>
          <a:p>
            <a:pPr algn="just"/>
            <a:r>
              <a:rPr lang="tr-TR" dirty="0" smtClean="0"/>
              <a:t>(2) Yoğun bakımdaki ve bilinci kapalı kişilerin kanunî temsilcilerine ya da yakınlarına ulaşılamaması ve yazılı olurlarının alınamaması durumlarında, birinci fıkra hükümleriyle beraber aşağıdaki şartların varlığı halinde, sorumlu araştırmacı veya hekim olan bir araştırmacının sorumluluğunda, yoğun bakımdaki ve bilinci kapalı kişiler araştırmaya dâhil edilebilir:</a:t>
            </a:r>
          </a:p>
          <a:p>
            <a:pPr algn="just"/>
            <a:r>
              <a:rPr lang="tr-TR" dirty="0" smtClean="0"/>
              <a:t>a) Önerilen araştırma protokolü veya diğer belgelerin, söz konusu araştırmadaki etik hususları yeterince karşılayıp karşılamadıklarını etik kurulun önceden değerlendirmiş olması,</a:t>
            </a:r>
          </a:p>
          <a:p>
            <a:pPr algn="just"/>
            <a:r>
              <a:rPr lang="tr-TR" dirty="0" smtClean="0"/>
              <a:t>b) Kardiyak </a:t>
            </a:r>
            <a:r>
              <a:rPr lang="tr-TR" dirty="0" err="1" smtClean="0"/>
              <a:t>arrest</a:t>
            </a:r>
            <a:r>
              <a:rPr lang="tr-TR" dirty="0" smtClean="0"/>
              <a:t>, kafa travması, santral sinir sistemi enfeksiyonları, beyin içi kanamaları gibi ani gelişip hekimin hemen müdahale etmesi gereken ve mevcut tedavi seçeneklerinin tamamen tüketildiği durumlarda, yoğun bakımdaki ve bilinci kapalı kişilere araştırmanın doğrudan bir fayda sağlayacağına yönelik genel tıbbi bir kanaatin bulunması.</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19936"/>
          </a:xfrm>
        </p:spPr>
        <p:txBody>
          <a:bodyPr>
            <a:normAutofit fontScale="62500" lnSpcReduction="20000"/>
          </a:bodyPr>
          <a:lstStyle/>
          <a:p>
            <a:r>
              <a:rPr lang="tr-TR" b="1" dirty="0" smtClean="0"/>
              <a:t>Klinik araştırma dönemleri</a:t>
            </a:r>
            <a:endParaRPr lang="tr-TR" dirty="0" smtClean="0"/>
          </a:p>
          <a:p>
            <a:r>
              <a:rPr lang="tr-TR" dirty="0" smtClean="0"/>
              <a:t> (1) Klinik araştırma dönemleri şunlardır:</a:t>
            </a:r>
          </a:p>
          <a:p>
            <a:pPr algn="just"/>
            <a:r>
              <a:rPr lang="tr-TR" dirty="0" smtClean="0"/>
              <a:t>a) Faz I veya I. Dönem: Araştırma ürününün </a:t>
            </a:r>
            <a:r>
              <a:rPr lang="tr-TR" dirty="0" err="1" smtClean="0"/>
              <a:t>farmakokinetik</a:t>
            </a:r>
            <a:r>
              <a:rPr lang="tr-TR" dirty="0" smtClean="0"/>
              <a:t> özelliklerinin, </a:t>
            </a:r>
            <a:r>
              <a:rPr lang="tr-TR" dirty="0" err="1" smtClean="0"/>
              <a:t>toksisitesinin</a:t>
            </a:r>
            <a:r>
              <a:rPr lang="tr-TR" dirty="0" smtClean="0"/>
              <a:t> ve vücut fonksiyonlarına etkisinin tespit edilebilmesi için, araştırmanın niteliğine ve mahiyetine göre seçilmiş yeterli sayıda sağlıklı gönüllüye veya sağlıklı gönüllülerde çalışılmasına imkân olmayan durumlarda hasta gönüllülere uygulanmak suretiyle denendiği klinik araştırma dönemidir. Yeni geliştirilen bir araştırma ürününün, klinik öncesi farmakolojik, </a:t>
            </a:r>
            <a:r>
              <a:rPr lang="tr-TR" dirty="0" err="1" smtClean="0"/>
              <a:t>toksikolojik</a:t>
            </a:r>
            <a:r>
              <a:rPr lang="tr-TR" dirty="0" smtClean="0"/>
              <a:t> ve benzeri araştırmaları tam ve uygun deneysel yöntemler kullanılarak yapılmadan Faz I veya I. Dönem klinik araştırmalarına geçilemez.</a:t>
            </a:r>
          </a:p>
          <a:p>
            <a:pPr algn="just"/>
            <a:endParaRPr lang="tr-TR" dirty="0" smtClean="0"/>
          </a:p>
          <a:p>
            <a:pPr algn="just"/>
            <a:r>
              <a:rPr lang="tr-TR" dirty="0" smtClean="0"/>
              <a:t>b) Faz II veya II. Dönem: Araştırma ürününün </a:t>
            </a:r>
            <a:r>
              <a:rPr lang="tr-TR" dirty="0" err="1" smtClean="0"/>
              <a:t>terapötik</a:t>
            </a:r>
            <a:r>
              <a:rPr lang="tr-TR" dirty="0" smtClean="0"/>
              <a:t> doz sınırlarının, klinik etkililiğinin ve emniyetinin araştırılması amacıyla, araştırmanın niteliğine ve mahiyetine göre seçilmiş yeterli sayıda gönüllü hastaya uygulanmak suretiyle denendiği klinik araştırma dönemidir.</a:t>
            </a:r>
          </a:p>
          <a:p>
            <a:pPr algn="just"/>
            <a:endParaRPr lang="tr-TR" dirty="0" smtClean="0"/>
          </a:p>
          <a:p>
            <a:pPr algn="just"/>
            <a:r>
              <a:rPr lang="tr-TR" dirty="0" smtClean="0"/>
              <a:t>c) Faz III veya III. Dönem: Faz I ve Faz II dönemlerinden geçmiş araştırma ürünün, araştırmanın niteliğine ve mahiyetine göre seçilmiş, yeterli sayıda gönüllü hastaya uygulanarak, etkililiği, emniyeti, yeni bir </a:t>
            </a:r>
            <a:r>
              <a:rPr lang="tr-TR" dirty="0" err="1" smtClean="0"/>
              <a:t>endikasyon</a:t>
            </a:r>
            <a:r>
              <a:rPr lang="tr-TR" dirty="0" smtClean="0"/>
              <a:t> araştırması, farklı dozları, yeni veriliş yolları ve yöntemleri, yeni bir hasta popülasyonu ve yeni </a:t>
            </a:r>
            <a:r>
              <a:rPr lang="tr-TR" dirty="0" err="1" smtClean="0"/>
              <a:t>farmasötik</a:t>
            </a:r>
            <a:r>
              <a:rPr lang="tr-TR" dirty="0" smtClean="0"/>
              <a:t> şekiller yönünden denendiği klinik araştırma dönemidir.</a:t>
            </a:r>
          </a:p>
          <a:p>
            <a:pPr algn="just"/>
            <a:endParaRPr lang="tr-TR" dirty="0" smtClean="0"/>
          </a:p>
          <a:p>
            <a:pPr algn="just"/>
            <a:r>
              <a:rPr lang="tr-TR" dirty="0" smtClean="0"/>
              <a:t>ç) Faz IV veya IV. Dönem: Türkiye’de ruhsat almış ürünlerin onaylanmış </a:t>
            </a:r>
            <a:r>
              <a:rPr lang="tr-TR" dirty="0" err="1" smtClean="0"/>
              <a:t>endikasyonları</a:t>
            </a:r>
            <a:r>
              <a:rPr lang="tr-TR" dirty="0" smtClean="0"/>
              <a:t>, </a:t>
            </a:r>
            <a:r>
              <a:rPr lang="tr-TR" dirty="0" err="1" smtClean="0"/>
              <a:t>pozoloji</a:t>
            </a:r>
            <a:r>
              <a:rPr lang="tr-TR" dirty="0" smtClean="0"/>
              <a:t> ve uygulama şekilleri, izinli ürünlerin ise önerilen kullanımlarına yönelik emniyetinin ve etkililiğinin daha fazla incelenmesi veya yerleşik diğer tedavi, ürün ve yöntemlerle karşılaştırılması için fazla sayıda gönüllü hasta üzerinde gerçekleştirilen klinik araştırma dönemidir.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20688"/>
            <a:ext cx="8229600" cy="5703912"/>
          </a:xfrm>
        </p:spPr>
        <p:txBody>
          <a:bodyPr>
            <a:normAutofit lnSpcReduction="10000"/>
          </a:bodyPr>
          <a:lstStyle/>
          <a:p>
            <a:r>
              <a:rPr lang="tr-TR" b="1" dirty="0" smtClean="0"/>
              <a:t>Klinik araştırma yapılacak yerler, standartları ve izin başvurusu</a:t>
            </a:r>
          </a:p>
          <a:p>
            <a:r>
              <a:rPr lang="tr-TR" b="1" dirty="0" smtClean="0"/>
              <a:t>Araştırma başvurusu ve izni</a:t>
            </a:r>
          </a:p>
          <a:p>
            <a:r>
              <a:rPr lang="tr-TR" b="1" dirty="0" smtClean="0"/>
              <a:t>Klinik araştırmaların başlatılması ve yürütülmesi</a:t>
            </a:r>
          </a:p>
          <a:p>
            <a:r>
              <a:rPr lang="tr-TR" b="1" dirty="0" smtClean="0"/>
              <a:t>Klinik araştırmaların durdurulması veya sonlandırılması</a:t>
            </a:r>
          </a:p>
          <a:p>
            <a:r>
              <a:rPr lang="tr-TR" b="1" dirty="0" smtClean="0"/>
              <a:t>Destekleyicinin ve sorumlu araştırmacının araştırma ürünü ile ilgili sorumluluğu</a:t>
            </a:r>
          </a:p>
          <a:p>
            <a:r>
              <a:rPr lang="tr-TR" b="1" dirty="0" smtClean="0"/>
              <a:t>Araştırma ürünlerinin imalatı, ithalatı ve etiketlenmesi</a:t>
            </a:r>
          </a:p>
          <a:p>
            <a:r>
              <a:rPr lang="tr-TR" b="1" dirty="0" smtClean="0"/>
              <a:t>Araştırma ürünlerinin geri çekilmesi</a:t>
            </a:r>
          </a:p>
          <a:p>
            <a:r>
              <a:rPr lang="tr-TR" b="1" dirty="0" err="1" smtClean="0"/>
              <a:t>Advers</a:t>
            </a:r>
            <a:r>
              <a:rPr lang="tr-TR" b="1" dirty="0" smtClean="0"/>
              <a:t>/Ciddi </a:t>
            </a:r>
            <a:r>
              <a:rPr lang="tr-TR" b="1" dirty="0" err="1" smtClean="0"/>
              <a:t>advers</a:t>
            </a:r>
            <a:r>
              <a:rPr lang="tr-TR" b="1" dirty="0" smtClean="0"/>
              <a:t> reaksiyonların bildirimi</a:t>
            </a:r>
          </a:p>
          <a:p>
            <a:r>
              <a:rPr lang="tr-TR" b="1" dirty="0" smtClean="0"/>
              <a:t>Araştırma kayıtları, gizlilik ve devri</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847928"/>
          </a:xfrm>
        </p:spPr>
        <p:txBody>
          <a:bodyPr>
            <a:normAutofit fontScale="92500" lnSpcReduction="10000"/>
          </a:bodyPr>
          <a:lstStyle/>
          <a:p>
            <a:r>
              <a:rPr lang="tr-TR" b="1" dirty="0" smtClean="0"/>
              <a:t>Etik kurulların yapısı</a:t>
            </a:r>
            <a:endParaRPr lang="tr-TR" dirty="0" smtClean="0"/>
          </a:p>
          <a:p>
            <a:pPr algn="just"/>
            <a:r>
              <a:rPr lang="tr-TR" dirty="0" smtClean="0"/>
              <a:t>(1) Etik kurullar gönüllülerin hakları, güvenliği ve esenliğinin korunması amacıyla araştırma ile ilgili diğer konuların yanı sıra gönüllülerin bilgilendirilmesinde kullanılacak yöntem ve belgeler ile bu kişilerden alınacak olurlar hakkında bilimsel ve etik yönden değerlendirme yapmak amacıyla, üyelerinin çoğunluğu doktora veya tıpta uzmanlık seviyesinde eğitimli sağlık meslek mensubu olan, en az yedi ve en çok on beş üyeden oluşturulur.</a:t>
            </a:r>
          </a:p>
          <a:p>
            <a:pPr algn="just"/>
            <a:r>
              <a:rPr lang="tr-TR" dirty="0" smtClean="0"/>
              <a:t>(2) Etik kurullar üniversitelerde rektörün, Kamu Hastane Birliklerinde genel sekreterin, Gülhane Askeri Tıp Akademisinde dekanın teklifi ve Kurumun onayıyla kurulur ve bu onay tarihi itibariyle faaliyetlerine başlar.</a:t>
            </a:r>
          </a:p>
          <a:p>
            <a:pPr algn="just"/>
            <a:r>
              <a:rPr lang="tr-TR" dirty="0" smtClean="0"/>
              <a:t>(3) Etik kurullar, Klinik Araştırmalar Etik Kurulu ve </a:t>
            </a:r>
            <a:r>
              <a:rPr lang="tr-TR" dirty="0" err="1" smtClean="0"/>
              <a:t>Biyoyararlanım-Biyoeşdeğerlik</a:t>
            </a:r>
            <a:r>
              <a:rPr lang="tr-TR" dirty="0" smtClean="0"/>
              <a:t> Çalışmaları Etik Kurulu şeklinde teşekkül ettirilir.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92500"/>
          </a:bodyPr>
          <a:lstStyle/>
          <a:p>
            <a:pPr algn="just"/>
            <a:r>
              <a:rPr lang="tr-TR" dirty="0" smtClean="0"/>
              <a:t>(4) Klinik Araştırmalar Etik Kurulu, </a:t>
            </a:r>
            <a:r>
              <a:rPr lang="tr-TR" dirty="0" err="1" smtClean="0"/>
              <a:t>biyoyararlanım</a:t>
            </a:r>
            <a:r>
              <a:rPr lang="tr-TR" dirty="0" smtClean="0"/>
              <a:t>-</a:t>
            </a:r>
            <a:r>
              <a:rPr lang="tr-TR" dirty="0" err="1" smtClean="0"/>
              <a:t>biyoeşdeğerlik</a:t>
            </a:r>
            <a:r>
              <a:rPr lang="tr-TR" dirty="0" smtClean="0"/>
              <a:t> çalışmaları dışındaki araştırmaları bilimsel ve etik yönden değerlendirmek için kurulur.</a:t>
            </a:r>
          </a:p>
          <a:p>
            <a:pPr algn="just"/>
            <a:r>
              <a:rPr lang="tr-TR" dirty="0" smtClean="0"/>
              <a:t>(5) </a:t>
            </a:r>
            <a:r>
              <a:rPr lang="tr-TR" dirty="0" err="1" smtClean="0"/>
              <a:t>Biyoyararlanım</a:t>
            </a:r>
            <a:r>
              <a:rPr lang="tr-TR" dirty="0" smtClean="0"/>
              <a:t>-</a:t>
            </a:r>
            <a:r>
              <a:rPr lang="tr-TR" dirty="0" err="1" smtClean="0"/>
              <a:t>Biyoeşdeğerlik</a:t>
            </a:r>
            <a:r>
              <a:rPr lang="tr-TR" dirty="0" smtClean="0"/>
              <a:t> Çalışmaları Etik Kurulu, </a:t>
            </a:r>
            <a:r>
              <a:rPr lang="tr-TR" dirty="0" err="1" smtClean="0"/>
              <a:t>biyoyararlanım</a:t>
            </a:r>
            <a:r>
              <a:rPr lang="tr-TR" dirty="0" smtClean="0"/>
              <a:t>-</a:t>
            </a:r>
            <a:r>
              <a:rPr lang="tr-TR" dirty="0" err="1" smtClean="0"/>
              <a:t>biyoeşdeğerlik</a:t>
            </a:r>
            <a:r>
              <a:rPr lang="tr-TR" dirty="0" smtClean="0"/>
              <a:t> </a:t>
            </a:r>
            <a:r>
              <a:rPr lang="tr-TR" dirty="0" err="1" smtClean="0"/>
              <a:t>çalışmalarınıbilimsel</a:t>
            </a:r>
            <a:r>
              <a:rPr lang="tr-TR" dirty="0" smtClean="0"/>
              <a:t> ve etik yönden değerlendirmek için kurulur.</a:t>
            </a:r>
          </a:p>
          <a:p>
            <a:pPr algn="just"/>
            <a:r>
              <a:rPr lang="tr-TR" dirty="0" smtClean="0"/>
              <a:t>(6) Etik kurul üyelerinden en az üçü etik kurul sekretaryasının bulunduğu kurumun dışından belirlenir.</a:t>
            </a:r>
          </a:p>
          <a:p>
            <a:pPr algn="just"/>
            <a:r>
              <a:rPr lang="tr-TR" dirty="0" smtClean="0"/>
              <a:t>(7) Bir etik kurul üyesi birden fazla etik kurulda üye olamaz.</a:t>
            </a:r>
          </a:p>
          <a:p>
            <a:pPr algn="just"/>
            <a:r>
              <a:rPr lang="tr-TR" dirty="0" smtClean="0"/>
              <a:t>(8) Etik kurullarda klinik araştırma yapılan yerin üst yöneticileri görev alamaz.</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Dayanak</a:t>
            </a:r>
            <a:endParaRPr lang="tr-TR" dirty="0" smtClean="0"/>
          </a:p>
          <a:p>
            <a:pPr algn="just"/>
            <a:r>
              <a:rPr lang="tr-TR" b="1" dirty="0" smtClean="0"/>
              <a:t>MADDE 3 –</a:t>
            </a:r>
            <a:r>
              <a:rPr lang="tr-TR" dirty="0" smtClean="0"/>
              <a:t> (1) Bu Yönetmelik; 7/5/1987 tarihli ve 3359 sayılı Sağlık Hizmetleri Temel Kanunu’nun ek-10 uncu maddesi ile 11/10/2011 tarihli ve 663 sayılı Sağlık Bakanlığı ve Bağlı Kuruluşların Teşkilat ve Görevleri Hakkında Kanun Hükmünde Kararnamenin 27 </a:t>
            </a:r>
            <a:r>
              <a:rPr lang="tr-TR" dirty="0" err="1" smtClean="0"/>
              <a:t>nci</a:t>
            </a:r>
            <a:r>
              <a:rPr lang="tr-TR" dirty="0" smtClean="0"/>
              <a:t> ve 40 </a:t>
            </a:r>
            <a:r>
              <a:rPr lang="tr-TR" dirty="0" err="1" smtClean="0"/>
              <a:t>ıncı</a:t>
            </a:r>
            <a:r>
              <a:rPr lang="tr-TR" dirty="0" smtClean="0"/>
              <a:t> maddelerine dayanılarak ve Avrupa Birliği’nin ilaçlarla ilgili mevzuatının İyi Klinik Uygulamaları hakkındaki 2001/20/EC ve 2005/28/EC sayılı direktiflerine paralel olarak hazırlanmıştır.</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20688"/>
            <a:ext cx="8229600" cy="5703912"/>
          </a:xfrm>
        </p:spPr>
        <p:txBody>
          <a:bodyPr>
            <a:normAutofit fontScale="92500" lnSpcReduction="20000"/>
          </a:bodyPr>
          <a:lstStyle/>
          <a:p>
            <a:pPr algn="just"/>
            <a:r>
              <a:rPr lang="tr-TR" dirty="0" smtClean="0"/>
              <a:t>(9) Etik kurullar, Kurum tarafından onaylandıktan sonraki yazışmalarını kendi sekretaryası aracılığıyla doğrudan Kurum ile yapar.</a:t>
            </a:r>
          </a:p>
          <a:p>
            <a:pPr algn="just"/>
            <a:r>
              <a:rPr lang="tr-TR" dirty="0" smtClean="0"/>
              <a:t>(10) Klinik Araştırmalar Etik Kurulunda asgari olarak aşağıda belirtilen nitelikteki üyeler bulunur:</a:t>
            </a:r>
          </a:p>
          <a:p>
            <a:pPr algn="just"/>
            <a:r>
              <a:rPr lang="tr-TR" dirty="0" smtClean="0"/>
              <a:t>a) Tercihen iyi klinik uygulamaları kurallarına göre düzenlenmiş uluslararası klinik araştırmalara </a:t>
            </a:r>
            <a:r>
              <a:rPr lang="tr-TR" dirty="0" err="1" smtClean="0"/>
              <a:t>araştırmacıolarak</a:t>
            </a:r>
            <a:r>
              <a:rPr lang="tr-TR" dirty="0" smtClean="0"/>
              <a:t> katılmış olan ve tercihen farklı uzmanlık dallarından seçilmiş olan uzman hekimler,</a:t>
            </a:r>
          </a:p>
          <a:p>
            <a:pPr algn="just"/>
            <a:r>
              <a:rPr lang="tr-TR" dirty="0" smtClean="0"/>
              <a:t>b) Farmakoloji alanında doktora yapmış eczacı veya farmakoloji alanında doktora yapmış ya da </a:t>
            </a:r>
            <a:r>
              <a:rPr lang="tr-TR" dirty="0" err="1" smtClean="0"/>
              <a:t>uzmanlığınıalmış</a:t>
            </a:r>
            <a:r>
              <a:rPr lang="tr-TR" dirty="0" smtClean="0"/>
              <a:t> tıp doktoru,</a:t>
            </a:r>
          </a:p>
          <a:p>
            <a:pPr algn="just"/>
            <a:r>
              <a:rPr lang="tr-TR" dirty="0" smtClean="0"/>
              <a:t>c) </a:t>
            </a:r>
            <a:r>
              <a:rPr lang="tr-TR" dirty="0" err="1" smtClean="0"/>
              <a:t>Biyoistatistik</a:t>
            </a:r>
            <a:r>
              <a:rPr lang="tr-TR" dirty="0" smtClean="0"/>
              <a:t> alanında doktora yapmış bir kişi veya halk sağlığı uzmanı ya da bu alanda doktora yapmış tıp doktoru,</a:t>
            </a:r>
          </a:p>
          <a:p>
            <a:pPr algn="just"/>
            <a:r>
              <a:rPr lang="tr-TR" dirty="0" smtClean="0"/>
              <a:t>ç) Biyomedikal alanında çalışan bir mühendis veya uzman; bulunmaması halinde, bir biyofizikçi veya fizyolog,</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19936"/>
          </a:xfrm>
        </p:spPr>
        <p:txBody>
          <a:bodyPr>
            <a:normAutofit lnSpcReduction="10000"/>
          </a:bodyPr>
          <a:lstStyle/>
          <a:p>
            <a:r>
              <a:rPr lang="tr-TR" dirty="0" smtClean="0"/>
              <a:t>d) Hukukçu,</a:t>
            </a:r>
          </a:p>
          <a:p>
            <a:r>
              <a:rPr lang="tr-TR" dirty="0" smtClean="0"/>
              <a:t>e) Sağlık meslek mensubu olmayan kişi,</a:t>
            </a:r>
          </a:p>
          <a:p>
            <a:r>
              <a:rPr lang="tr-TR" dirty="0" smtClean="0"/>
              <a:t>f) Varsa, tıp etiği veya deontoloji alanında doktora yapmış veya uzmanlığını almış kişi,</a:t>
            </a:r>
          </a:p>
          <a:p>
            <a:r>
              <a:rPr lang="tr-TR" dirty="0" smtClean="0"/>
              <a:t>g) Varsa, klinik eczacı.</a:t>
            </a:r>
          </a:p>
          <a:p>
            <a:r>
              <a:rPr lang="tr-TR" dirty="0" smtClean="0"/>
              <a:t>(11) </a:t>
            </a:r>
            <a:r>
              <a:rPr lang="tr-TR" dirty="0" err="1" smtClean="0"/>
              <a:t>Biyoyararlanım</a:t>
            </a:r>
            <a:r>
              <a:rPr lang="tr-TR" dirty="0" smtClean="0"/>
              <a:t>-</a:t>
            </a:r>
            <a:r>
              <a:rPr lang="tr-TR" dirty="0" err="1" smtClean="0"/>
              <a:t>Biyoeşdeğerlik</a:t>
            </a:r>
            <a:r>
              <a:rPr lang="tr-TR" dirty="0" smtClean="0"/>
              <a:t> Çalışmaları Etik Kurulunda asgari olarak aşağıda belirtilen nitelikteki üyeler bulunur:</a:t>
            </a:r>
          </a:p>
          <a:p>
            <a:r>
              <a:rPr lang="tr-TR" dirty="0" smtClean="0"/>
              <a:t>a) Tercihen iyi klinik uygulamaları kurallarına göre düzenlenmiş uluslararası klinik araştırmalara araştırmacı olarak katılmış olan uzman hekimler,</a:t>
            </a:r>
          </a:p>
          <a:p>
            <a:r>
              <a:rPr lang="tr-TR" dirty="0" smtClean="0"/>
              <a:t>b) Farmakoloji alanında doktora yapmış eczacı veya farmakoloji alanında doktora yapmış ya da uzmanlığını almış tıp doktoru,</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20688"/>
            <a:ext cx="8229600" cy="5703912"/>
          </a:xfrm>
        </p:spPr>
        <p:txBody>
          <a:bodyPr>
            <a:normAutofit/>
          </a:bodyPr>
          <a:lstStyle/>
          <a:p>
            <a:pPr algn="just"/>
            <a:r>
              <a:rPr lang="tr-TR" dirty="0" smtClean="0"/>
              <a:t>c) </a:t>
            </a:r>
            <a:r>
              <a:rPr lang="tr-TR" dirty="0" err="1" smtClean="0"/>
              <a:t>Biyoistatistik</a:t>
            </a:r>
            <a:r>
              <a:rPr lang="tr-TR" dirty="0" smtClean="0"/>
              <a:t> alanında doktora yapmış bir kişi veya halk sağlığı uzmanı ya da bu alanda doktora yapmış tıp doktoru,</a:t>
            </a:r>
          </a:p>
          <a:p>
            <a:pPr algn="just"/>
            <a:r>
              <a:rPr lang="tr-TR" dirty="0" smtClean="0"/>
              <a:t>ç) Tercihen </a:t>
            </a:r>
            <a:r>
              <a:rPr lang="tr-TR" dirty="0" err="1" smtClean="0"/>
              <a:t>biyofarmasötik</a:t>
            </a:r>
            <a:r>
              <a:rPr lang="tr-TR" dirty="0" smtClean="0"/>
              <a:t>, </a:t>
            </a:r>
            <a:r>
              <a:rPr lang="tr-TR" dirty="0" err="1" smtClean="0"/>
              <a:t>farmakokinetik</a:t>
            </a:r>
            <a:r>
              <a:rPr lang="tr-TR" dirty="0" smtClean="0"/>
              <a:t> veya </a:t>
            </a:r>
            <a:r>
              <a:rPr lang="tr-TR" dirty="0" err="1" smtClean="0"/>
              <a:t>farmasötik</a:t>
            </a:r>
            <a:r>
              <a:rPr lang="tr-TR" dirty="0" smtClean="0"/>
              <a:t> teknoloji alanında doktora yapmış eczacı,</a:t>
            </a:r>
          </a:p>
          <a:p>
            <a:pPr algn="just"/>
            <a:r>
              <a:rPr lang="tr-TR" dirty="0" smtClean="0"/>
              <a:t>d) </a:t>
            </a:r>
            <a:r>
              <a:rPr lang="tr-TR" dirty="0" err="1" smtClean="0"/>
              <a:t>Farmasötik</a:t>
            </a:r>
            <a:r>
              <a:rPr lang="tr-TR" dirty="0" smtClean="0"/>
              <a:t> kimya veya analitik kimya alanında doktora yapmış eczacı ya da bu alanlarda doktora yapmış kimyager ya da kimya mühendisi,</a:t>
            </a:r>
          </a:p>
          <a:p>
            <a:pPr algn="just"/>
            <a:r>
              <a:rPr lang="tr-TR" dirty="0" smtClean="0"/>
              <a:t>e) Hukukçu,</a:t>
            </a:r>
          </a:p>
          <a:p>
            <a:pPr algn="just"/>
            <a:r>
              <a:rPr lang="tr-TR" dirty="0" smtClean="0"/>
              <a:t>f) Sağlık meslek mensubu olmayan kişi,</a:t>
            </a:r>
          </a:p>
          <a:p>
            <a:pPr algn="just"/>
            <a:r>
              <a:rPr lang="tr-TR" dirty="0" smtClean="0"/>
              <a:t>g) Varsa, tıp etiği veya deontoloji alanında doktora yapmış veya uzmanlığını almış kişi.</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92500" lnSpcReduction="10000"/>
          </a:bodyPr>
          <a:lstStyle/>
          <a:p>
            <a:r>
              <a:rPr lang="tr-TR" b="1" dirty="0" smtClean="0"/>
              <a:t>Etik kurulların çalışma </a:t>
            </a:r>
            <a:r>
              <a:rPr lang="tr-TR" b="1" dirty="0" err="1" smtClean="0"/>
              <a:t>usûl</a:t>
            </a:r>
            <a:r>
              <a:rPr lang="tr-TR" b="1" dirty="0" smtClean="0"/>
              <a:t> ve esasları</a:t>
            </a:r>
            <a:endParaRPr lang="tr-TR" dirty="0" smtClean="0"/>
          </a:p>
          <a:p>
            <a:endParaRPr lang="tr-TR" b="1" dirty="0" smtClean="0"/>
          </a:p>
          <a:p>
            <a:pPr algn="just"/>
            <a:r>
              <a:rPr lang="tr-TR" dirty="0" smtClean="0"/>
              <a:t> (1) Etik kurulların çalışma </a:t>
            </a:r>
            <a:r>
              <a:rPr lang="tr-TR" dirty="0" err="1" smtClean="0"/>
              <a:t>usûl</a:t>
            </a:r>
            <a:r>
              <a:rPr lang="tr-TR" dirty="0" smtClean="0"/>
              <a:t> ve esasları aşağıda belirtilmiştir.</a:t>
            </a:r>
          </a:p>
          <a:p>
            <a:pPr algn="just"/>
            <a:r>
              <a:rPr lang="tr-TR" dirty="0" smtClean="0"/>
              <a:t>a) Etik kurullar, klinik araştırma başvurularını bilimsel ve etik yönden değerlendirme ve karar verme hususlarında bağımsızdır.</a:t>
            </a:r>
          </a:p>
          <a:p>
            <a:pPr algn="just"/>
            <a:r>
              <a:rPr lang="tr-TR" dirty="0" smtClean="0"/>
              <a:t>b) Etik kurul üyeleri, kendilerine ulaşan her türlü bilgi için gizlilik ilkesine uymak zorundadır.</a:t>
            </a:r>
          </a:p>
          <a:p>
            <a:pPr algn="just"/>
            <a:r>
              <a:rPr lang="tr-TR" dirty="0" smtClean="0"/>
              <a:t>c) Etik kurul üyeleri, Kurum tarafından hazırlanan gizlilik belgesi ve taahhütnamesini imzalayarak görevlerine başlar.</a:t>
            </a:r>
          </a:p>
          <a:p>
            <a:pPr algn="just"/>
            <a:r>
              <a:rPr lang="tr-TR" dirty="0" smtClean="0"/>
              <a:t>ç) İncelenen araştırmayla ilişkisi bulunan veya araştırmada görevi olan etik kurul üyesi, bu araştırmanın etik kuruldaki tartışmalarına ve oylamasına katılamaz, etik kurul kararını imzalayamaz.</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836712"/>
            <a:ext cx="8229600" cy="5487888"/>
          </a:xfrm>
        </p:spPr>
        <p:txBody>
          <a:bodyPr>
            <a:normAutofit fontScale="92500" lnSpcReduction="20000"/>
          </a:bodyPr>
          <a:lstStyle/>
          <a:p>
            <a:pPr algn="just"/>
            <a:r>
              <a:rPr lang="tr-TR" dirty="0" smtClean="0"/>
              <a:t>d) Etik kurul üyeleri üye tam sayısının üçte iki çoğunluğu ile toplanır ve üye tam sayısının salt çoğunluğu ile karar verir.</a:t>
            </a:r>
          </a:p>
          <a:p>
            <a:pPr algn="just"/>
            <a:r>
              <a:rPr lang="tr-TR" dirty="0" smtClean="0"/>
              <a:t>e) Etik kurul üyelerinin görev süresi iki yıl olup, görev süresi dolan üyeler yeniden seçilebilir.</a:t>
            </a:r>
          </a:p>
          <a:p>
            <a:pPr algn="just"/>
            <a:r>
              <a:rPr lang="tr-TR" dirty="0" smtClean="0"/>
              <a:t>f) Üyeliği süresince mazeretsiz olarak üst üste üç toplantıya veya aralıklı olarak beş toplantıya katılmayan üyelerin üyeliği kendiliğinden düşer. Görev süresi dolan veya üyeliği düşen üye yerine aynı niteliklere sahip bir üye seçilir.</a:t>
            </a:r>
          </a:p>
          <a:p>
            <a:pPr algn="just"/>
            <a:r>
              <a:rPr lang="tr-TR" dirty="0" smtClean="0"/>
              <a:t>g) Etik kurullar ihtiyaç durumunda konu ile ilgili daldan veya yan daldan uzman kişilerin yazılı görüşünü alır ve bu kişileri danışman olarak toplantıya davet edebilir.</a:t>
            </a:r>
          </a:p>
          <a:p>
            <a:pPr algn="just"/>
            <a:r>
              <a:rPr lang="tr-TR" dirty="0" smtClean="0"/>
              <a:t>ğ) Etik kurulların çalışma yöntemleri Kurum tarafından belirlenir ve Kurumun internet sitesinde yayımlanır. Etik kurullar, çalışmalarını belirlenen bu standartlar çerçevesinde yürütürler.</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92500" lnSpcReduction="10000"/>
          </a:bodyPr>
          <a:lstStyle/>
          <a:p>
            <a:r>
              <a:rPr lang="tr-TR" b="1" dirty="0" smtClean="0"/>
              <a:t>Etik kurulların görev ve yetkileri</a:t>
            </a:r>
            <a:endParaRPr lang="tr-TR" dirty="0" smtClean="0"/>
          </a:p>
          <a:p>
            <a:pPr algn="just"/>
            <a:r>
              <a:rPr lang="tr-TR" dirty="0" smtClean="0"/>
              <a:t>(1) Etik kurulların görev ve yetkileri şunlardır:</a:t>
            </a:r>
          </a:p>
          <a:p>
            <a:pPr algn="just"/>
            <a:r>
              <a:rPr lang="tr-TR" dirty="0" smtClean="0"/>
              <a:t>a) Bu Yönetmelik kapsamındaki klinik araştırma başvuruları 26 </a:t>
            </a:r>
            <a:r>
              <a:rPr lang="tr-TR" dirty="0" err="1" smtClean="0"/>
              <a:t>ncı</a:t>
            </a:r>
            <a:r>
              <a:rPr lang="tr-TR" dirty="0" smtClean="0"/>
              <a:t> maddeye göre teşkil edilen etik kurullar tarafından değerlendirilir.</a:t>
            </a:r>
          </a:p>
          <a:p>
            <a:pPr algn="just"/>
            <a:r>
              <a:rPr lang="tr-TR" dirty="0" smtClean="0"/>
              <a:t>b) Bu Yönetmeliğin kapsamı içinde kalan konuları değerlendirmek amacıyla, başka kurum veya kuruluşlarca etik kurul veya etik kurul fonksiyonlarını icra edecek ayrı bir kurul veya yapı oluşturulamaz.</a:t>
            </a:r>
          </a:p>
          <a:p>
            <a:pPr algn="just"/>
            <a:r>
              <a:rPr lang="tr-TR" dirty="0" smtClean="0"/>
              <a:t>c) Etik kurullar, araştırma başvurusu hakkında görüş oluştururken asgari olarak;</a:t>
            </a:r>
          </a:p>
          <a:p>
            <a:pPr algn="just"/>
            <a:r>
              <a:rPr lang="tr-TR" dirty="0" smtClean="0"/>
              <a:t>1) Araştırmadan beklenen yarar, zarar ve risklerin analizini,</a:t>
            </a:r>
          </a:p>
          <a:p>
            <a:pPr algn="just"/>
            <a:r>
              <a:rPr lang="tr-TR" dirty="0" smtClean="0"/>
              <a:t>2) Araştırmanın bilimsel verilere ve yeni bir hipoteze dayanıp dayanmadığını,</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764704"/>
            <a:ext cx="8229600" cy="5559896"/>
          </a:xfrm>
        </p:spPr>
        <p:txBody>
          <a:bodyPr>
            <a:normAutofit fontScale="92500" lnSpcReduction="20000"/>
          </a:bodyPr>
          <a:lstStyle/>
          <a:p>
            <a:pPr algn="just"/>
            <a:r>
              <a:rPr lang="tr-TR" dirty="0" smtClean="0"/>
              <a:t>3) İnsan üzerinde ilk defa yapılacak araştırmalarda, araştırmanın öncelikle insan dışı deney ortamında veya yeterli sayıda hayvan üzerinde yapılmış olması zaruretini,</a:t>
            </a:r>
          </a:p>
          <a:p>
            <a:pPr algn="just"/>
            <a:r>
              <a:rPr lang="tr-TR" dirty="0" smtClean="0"/>
              <a:t>4) İnsan dışı deney ortamında veya hayvanlar üzerinde yapılan deneyler sonucunda ulaşılan bilimsel verilerin, varılmak istenen hedefe ulaşmak açısından araştırmanın insan üzerinde yapılabilecek olgunluğa erişip erişmediği ve bunun insan üzerinde de yapılmasını gerekli kılması hususunu,</a:t>
            </a:r>
          </a:p>
          <a:p>
            <a:pPr algn="just"/>
            <a:r>
              <a:rPr lang="tr-TR" dirty="0" smtClean="0"/>
              <a:t>5) Araştırma protokolünü,</a:t>
            </a:r>
          </a:p>
          <a:p>
            <a:pPr algn="just"/>
            <a:r>
              <a:rPr lang="tr-TR" dirty="0" smtClean="0"/>
              <a:t>6) Araştırma broşürünün içeriğinin değerlendirilmesini ve </a:t>
            </a:r>
            <a:r>
              <a:rPr lang="tr-TR" dirty="0" err="1" smtClean="0"/>
              <a:t>usûlüne</a:t>
            </a:r>
            <a:r>
              <a:rPr lang="tr-TR" dirty="0" smtClean="0"/>
              <a:t> uygun düzenlenip düzenlenmediğini,</a:t>
            </a:r>
          </a:p>
          <a:p>
            <a:pPr algn="just"/>
            <a:r>
              <a:rPr lang="tr-TR" dirty="0" smtClean="0"/>
              <a:t>7) Araştırma ile ilgili olarak verilen yazılı bilgileri, gönüllü olurlarının alınması amacıyla izlenen yöntemi, kısıtlılar, çocuklar, gebeler, lohusalar ve emziren kadınlar, yoğun bakımdaki ve bilinci kapalı kişiler üzerinde yapılacak araştırmalara ait gerekçenin yeterliliğini,</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a:bodyPr>
          <a:lstStyle/>
          <a:p>
            <a:pPr algn="just"/>
            <a:r>
              <a:rPr lang="tr-TR" dirty="0" smtClean="0"/>
              <a:t>8) Araştırma sebebiyle ortaya çıkması muhtemel kalıcı sağlık problemleri de dâhil olmak üzere yaralanma </a:t>
            </a:r>
            <a:r>
              <a:rPr lang="tr-TR" dirty="0" err="1" smtClean="0"/>
              <a:t>veyaölüm</a:t>
            </a:r>
            <a:r>
              <a:rPr lang="tr-TR" dirty="0" smtClean="0"/>
              <a:t> hallerinde, sorumlu araştırmacı veya araştırmacı ya da destekleyicinin sorumluluğunu,</a:t>
            </a:r>
          </a:p>
          <a:p>
            <a:pPr algn="just"/>
            <a:r>
              <a:rPr lang="tr-TR" dirty="0" smtClean="0"/>
              <a:t>9) Araştırmaya bağlanabilecek bir yaralanma veya ölüm durumunda tazminat verilmesini,</a:t>
            </a:r>
          </a:p>
          <a:p>
            <a:pPr algn="just"/>
            <a:r>
              <a:rPr lang="tr-TR" dirty="0" smtClean="0"/>
              <a:t>10) Gönüllülerin araştırmaya alınmasına ilişkin düzenlemeleri,</a:t>
            </a:r>
          </a:p>
          <a:p>
            <a:pPr algn="just"/>
            <a:r>
              <a:rPr lang="tr-TR" dirty="0" smtClean="0"/>
              <a:t>11) Araştırmada görev alan araştırma ekibinin araştırmanın niteliğine göre uygunluğunu,</a:t>
            </a:r>
          </a:p>
          <a:p>
            <a:pPr algn="just"/>
            <a:r>
              <a:rPr lang="tr-TR" dirty="0" smtClean="0"/>
              <a:t>değerlendirir.</a:t>
            </a:r>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692696"/>
            <a:ext cx="8229600" cy="5631904"/>
          </a:xfrm>
        </p:spPr>
        <p:txBody>
          <a:bodyPr>
            <a:normAutofit fontScale="85000" lnSpcReduction="10000"/>
          </a:bodyPr>
          <a:lstStyle/>
          <a:p>
            <a:pPr algn="just"/>
            <a:r>
              <a:rPr lang="tr-TR" dirty="0" smtClean="0"/>
              <a:t>ç) Etik kurul kendisine yapılan başvurulardan onay alanları, gerektiğinde araştırma sırasında ve yerinde izleyebilir.</a:t>
            </a:r>
          </a:p>
          <a:p>
            <a:pPr algn="just"/>
            <a:r>
              <a:rPr lang="tr-TR" dirty="0" smtClean="0"/>
              <a:t>d) Klinik Araştırmalar Etik Kurulu, görüşünü başvuru tarihinden itibaren en fazla </a:t>
            </a:r>
            <a:r>
              <a:rPr lang="tr-TR" dirty="0" err="1" smtClean="0"/>
              <a:t>onbeş</a:t>
            </a:r>
            <a:r>
              <a:rPr lang="tr-TR" dirty="0" smtClean="0"/>
              <a:t> gün, </a:t>
            </a:r>
            <a:r>
              <a:rPr lang="tr-TR" dirty="0" err="1" smtClean="0"/>
              <a:t>Biyoyararlanım</a:t>
            </a:r>
            <a:r>
              <a:rPr lang="tr-TR" dirty="0" smtClean="0"/>
              <a:t>-</a:t>
            </a:r>
            <a:r>
              <a:rPr lang="tr-TR" dirty="0" err="1" smtClean="0"/>
              <a:t>Biyoeşdeğerlik</a:t>
            </a:r>
            <a:r>
              <a:rPr lang="tr-TR" dirty="0" smtClean="0"/>
              <a:t> Çalışmaları Etik Kurulu görüşünü başvuru tarihinden itibaren en fazla yedi gün içerisinde başvuru sahibine bildirir.</a:t>
            </a:r>
          </a:p>
          <a:p>
            <a:pPr algn="just"/>
            <a:r>
              <a:rPr lang="tr-TR" dirty="0" smtClean="0"/>
              <a:t>e) Genetik olarak </a:t>
            </a:r>
            <a:r>
              <a:rPr lang="tr-TR" dirty="0" err="1" smtClean="0"/>
              <a:t>modifiye</a:t>
            </a:r>
            <a:r>
              <a:rPr lang="tr-TR" dirty="0" smtClean="0"/>
              <a:t> edilmiş organizma taşıyan ürünler ile hücresel tedaviler veya gen tedavisi içeren ürünler kullanılarak yürütülecek araştırmalarda ve ilaç dışı klinik araştırmalarda etik kurul onayı için belirlenen </a:t>
            </a:r>
            <a:r>
              <a:rPr lang="tr-TR" dirty="0" err="1" smtClean="0"/>
              <a:t>onbeş</a:t>
            </a:r>
            <a:r>
              <a:rPr lang="tr-TR" dirty="0" smtClean="0"/>
              <a:t> günlük süreye ilâve olarak otuz günlük bir süre daha eklenebilir.</a:t>
            </a:r>
          </a:p>
          <a:p>
            <a:pPr algn="just"/>
            <a:r>
              <a:rPr lang="tr-TR" dirty="0" smtClean="0"/>
              <a:t>f) Etik kurulun inceleme süreci içerisinde ek bilgi ve açıklamalara ihtiyaç duyulması hâlinde, gerekli olan tüm istekler tek bir seferde başvuru sahibine iletilir. İstenilen bilgi ve belgeler etik kurula sunuluncaya kadar inceleme süreci durdurulur.</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Klinik Araştırmalar Danışma Kurulunun yapısı</a:t>
            </a:r>
          </a:p>
          <a:p>
            <a:r>
              <a:rPr lang="tr-TR" b="1" dirty="0" smtClean="0"/>
              <a:t>Klinik Araştırmalar Danışma Kurulunun görevleri, çalışma </a:t>
            </a:r>
            <a:r>
              <a:rPr lang="tr-TR" b="1" dirty="0" err="1" smtClean="0"/>
              <a:t>usûl</a:t>
            </a:r>
            <a:r>
              <a:rPr lang="tr-TR" b="1" dirty="0" smtClean="0"/>
              <a:t> ve esasları</a:t>
            </a:r>
          </a:p>
          <a:p>
            <a:r>
              <a:rPr lang="tr-TR" b="1" dirty="0" smtClean="0"/>
              <a:t>Gözlemsel ilaç çalışmaları</a:t>
            </a:r>
          </a:p>
          <a:p>
            <a:r>
              <a:rPr lang="tr-TR" b="1" smtClean="0"/>
              <a:t>KAYNAK</a:t>
            </a:r>
            <a:endParaRPr lang="tr-TR" b="1" dirty="0" smtClean="0"/>
          </a:p>
          <a:p>
            <a:r>
              <a:rPr lang="tr-TR" dirty="0" smtClean="0">
                <a:hlinkClick r:id="rId2"/>
              </a:rPr>
              <a:t>http://www.iegm.gov.tr/Default.aspx?sayfa=iegm_mevzuat&amp;thelawtype=4&amp;lang=tr-TR&amp;thelawId=379</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Etik kurul: </a:t>
            </a:r>
            <a:r>
              <a:rPr lang="tr-TR" dirty="0" smtClean="0"/>
              <a:t>Gönüllülerin hakları, güvenliği ve esenliğinin korunması amacıyla araştırma ile ilgili diğer konuların yanı sıra gönüllülerin bilgilendirilmesinde kullanılacak yöntem ve belgeler ile bu kişilerden alınacak olurlar hakkında bilimsel ve etik yönden görüş vermek üzere teşkil edilecek ve Kurumca onaylanacak bağımsız kurulları,</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Gönüllü: </a:t>
            </a:r>
            <a:r>
              <a:rPr lang="tr-TR" dirty="0" smtClean="0"/>
              <a:t>Bu Yönetmelik hükümleri ve ilgili mevzuat uyarınca, bizzat kendisinin veya kanunî temsilcisinin yazılı oluru alınmak suretiyle klinik araştırmaya iştirak edecek hasta veya sağlıklı kişiyi,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Gözlemsel ilaç çalışması: </a:t>
            </a:r>
            <a:r>
              <a:rPr lang="tr-TR" dirty="0" smtClean="0"/>
              <a:t>İlaçların Türkiye’de ruhsat aldığı </a:t>
            </a:r>
            <a:r>
              <a:rPr lang="tr-TR" dirty="0" err="1" smtClean="0"/>
              <a:t>endikasyonları</a:t>
            </a:r>
            <a:r>
              <a:rPr lang="tr-TR" dirty="0" smtClean="0"/>
              <a:t>, </a:t>
            </a:r>
            <a:r>
              <a:rPr lang="tr-TR" dirty="0" err="1" smtClean="0"/>
              <a:t>pozoloji</a:t>
            </a:r>
            <a:r>
              <a:rPr lang="tr-TR" dirty="0" smtClean="0"/>
              <a:t> ve uygulama şekillerinde, Bakanlığın güncel tanı ve tedavi kılavuzlarına uygun olarak tedavisi devam eden hastalarda, </a:t>
            </a:r>
            <a:r>
              <a:rPr lang="tr-TR" dirty="0" err="1" smtClean="0"/>
              <a:t>spontan</a:t>
            </a:r>
            <a:r>
              <a:rPr lang="tr-TR" dirty="0" smtClean="0"/>
              <a:t> reçete edilen ilaca ait verilerin toplandığı epidemiyolojik çalışmaları,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İlaç dışı klinik araştırma:</a:t>
            </a:r>
            <a:r>
              <a:rPr lang="tr-TR" dirty="0" smtClean="0"/>
              <a:t> İlaç, biyolojik ve tıbbi ürünler ile tıbbi cihazlar ve kozmetik ürünler dışında insanlar üzerinde gerçekleştirilecek olan </a:t>
            </a:r>
            <a:r>
              <a:rPr lang="tr-TR" b="1" dirty="0" smtClean="0"/>
              <a:t>yeni bir cerrahi yöntem araştırması</a:t>
            </a:r>
            <a:r>
              <a:rPr lang="tr-TR" dirty="0" smtClean="0"/>
              <a:t>, </a:t>
            </a:r>
            <a:r>
              <a:rPr lang="tr-TR" b="1" dirty="0" smtClean="0"/>
              <a:t>kök hücre nakli araştırması</a:t>
            </a:r>
            <a:r>
              <a:rPr lang="tr-TR" dirty="0" smtClean="0"/>
              <a:t>, </a:t>
            </a:r>
            <a:r>
              <a:rPr lang="tr-TR" b="1" dirty="0" smtClean="0"/>
              <a:t>doku nakli araştırması </a:t>
            </a:r>
            <a:r>
              <a:rPr lang="tr-TR" dirty="0" smtClean="0"/>
              <a:t>veya </a:t>
            </a:r>
            <a:r>
              <a:rPr lang="tr-TR" b="1" dirty="0" smtClean="0"/>
              <a:t>organ nakli </a:t>
            </a:r>
            <a:r>
              <a:rPr lang="tr-TR" dirty="0" smtClean="0"/>
              <a:t>araştırmasını,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solidFill>
                  <a:srgbClr val="FF0000"/>
                </a:solidFill>
              </a:rPr>
              <a:t>İyi klinik uygulamaları: </a:t>
            </a:r>
            <a:r>
              <a:rPr lang="tr-TR" dirty="0" smtClean="0"/>
              <a:t>Araştırmaların uluslararası bilimsel ve etik standartlarda yapılmasını sağlamak amacıyla araştırmanın tasarlanması, yürütülmesi, izlenmesi, bütçelendirilmesi, değerlendirilmesi ve raporlanması, gönüllünün tüm haklarının ve vücut bütünlüğünün korunması, araştırma verilerinin güvenilirliğinin sağlanması, gizliliğinin muhafaza edilmesi gibi konular hakkındaki düzenlemeleri kapsayan ve araştırmaya iştirak eden taraflarca uyulması gereken kuralları,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FF0000"/>
                </a:solidFill>
              </a:rPr>
              <a:t>Klinik araştırma: </a:t>
            </a:r>
            <a:r>
              <a:rPr lang="tr-TR" dirty="0" smtClean="0"/>
              <a:t>Bir veya birden fazla araştırma ürününün klinik, farmakolojik veya diğer farmakodinamik etkilerini ortaya çıkarmak ya da doğrulamak; </a:t>
            </a:r>
            <a:r>
              <a:rPr lang="tr-TR" dirty="0" err="1" smtClean="0"/>
              <a:t>advers</a:t>
            </a:r>
            <a:r>
              <a:rPr lang="tr-TR" dirty="0" smtClean="0"/>
              <a:t> olay veya reaksiyonlarını tanımlamak; emilim, dağılım, metabolizma ve atılımını tespit etmek; güvenliliğini ve etkililiğini araştırmak amacıyla insanlar üzerinde yürütülen çalışmaları,</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TotalTime>
  <Words>361</Words>
  <Application>Microsoft Office PowerPoint</Application>
  <PresentationFormat>Ekran Gösterisi (4:3)</PresentationFormat>
  <Paragraphs>156</Paragraphs>
  <Slides>39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39</vt:i4>
      </vt:variant>
    </vt:vector>
  </HeadingPairs>
  <TitlesOfParts>
    <vt:vector size="43" baseType="lpstr">
      <vt:lpstr>Calibri</vt:lpstr>
      <vt:lpstr>Constantia</vt:lpstr>
      <vt:lpstr>Wingdings 2</vt:lpstr>
      <vt:lpstr>Akış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Gülbin Özçelikay</dc:creator>
  <cp:lastModifiedBy>gulbin</cp:lastModifiedBy>
  <cp:revision>48</cp:revision>
  <dcterms:created xsi:type="dcterms:W3CDTF">2013-08-26T11:45:16Z</dcterms:created>
  <dcterms:modified xsi:type="dcterms:W3CDTF">2017-03-13T14:44:11Z</dcterms:modified>
</cp:coreProperties>
</file>