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02" r:id="rId2"/>
    <p:sldId id="403" r:id="rId3"/>
    <p:sldId id="406" r:id="rId4"/>
    <p:sldId id="407" r:id="rId5"/>
    <p:sldId id="408" r:id="rId6"/>
    <p:sldId id="409" r:id="rId7"/>
    <p:sldId id="410" r:id="rId8"/>
    <p:sldId id="411" r:id="rId9"/>
    <p:sldId id="412" r:id="rId10"/>
    <p:sldId id="413" r:id="rId11"/>
    <p:sldId id="414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5" d="100"/>
          <a:sy n="55" d="100"/>
        </p:scale>
        <p:origin x="7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0C0A-5464-4FE4-84EB-FF9C94016DF4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364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57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0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59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6404-AD6E-4860-8E75-697CA40B95DA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662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87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35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2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3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1BE4249-C0D0-4B06-8692-E8BB871AF643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298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328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7119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BAA6D81-3B5E-494C-9340-09EAADC86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13. HAFTA: POSTYAPISALCILIK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D2D9AE-CC61-47BF-9D8B-2FFAF2E93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Dilbilimsel dönemeç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Temsilin krizi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Öznenin </a:t>
            </a:r>
            <a:r>
              <a:rPr lang="tr-TR" dirty="0" err="1"/>
              <a:t>merkezsizleşmesi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Özcülüğün</a:t>
            </a:r>
            <a:r>
              <a:rPr lang="tr-TR" dirty="0"/>
              <a:t> eleştirisi</a:t>
            </a:r>
          </a:p>
        </p:txBody>
      </p:sp>
    </p:spTree>
    <p:extLst>
      <p:ext uri="{BB962C8B-B14F-4D97-AF65-F5344CB8AC3E}">
        <p14:creationId xmlns:p14="http://schemas.microsoft.com/office/powerpoint/2010/main" val="2969784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8E6F48-575E-4A2D-98AB-E7EFD69E7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Onun </a:t>
            </a:r>
            <a:r>
              <a:rPr lang="tr-TR" dirty="0" err="1"/>
              <a:t>Dionisosçu</a:t>
            </a:r>
            <a:r>
              <a:rPr lang="tr-TR" dirty="0"/>
              <a:t> yanını açığa çıkarmak için göstergenin kontrol edilemez doğasını kabul edip, onu serbest bırakmak lazım.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Gösterge sistemleri yapısalcıların vurguladığı yönünün yanında disiplinsiz, kontrol edilemez bir yana da sahiptir.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Anlamın doğası muğlak, istikrarsız, değişken ve çok çeşitlidir.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Dolayısıyla direnen </a:t>
            </a:r>
            <a:r>
              <a:rPr lang="tr-TR" b="1" dirty="0"/>
              <a:t>merkezi bir özne</a:t>
            </a:r>
            <a:r>
              <a:rPr lang="tr-TR" dirty="0"/>
              <a:t> den bahsedilemez.</a:t>
            </a:r>
          </a:p>
        </p:txBody>
      </p:sp>
    </p:spTree>
    <p:extLst>
      <p:ext uri="{BB962C8B-B14F-4D97-AF65-F5344CB8AC3E}">
        <p14:creationId xmlns:p14="http://schemas.microsoft.com/office/powerpoint/2010/main" val="25279369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69A243-C342-4C84-BE5F-AF256AA78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Öyleyse gösterge sisteminin yıkıcı potansiyelini açığa çıkartmak gerekir.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Dil üzerinden kurulan egemenlik ifşa edilmelidir.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Dil üzerindeki, kontrollerin işlemediği sınırları tespit edip dayatılan sınırlardaki direnme biçimini ortaya çıkartmak gerekir.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Sınırların ihlali bütünü tehdit eder.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Bütünün düşmanları </a:t>
            </a:r>
            <a:r>
              <a:rPr lang="tr-TR" b="1" dirty="0"/>
              <a:t>öteki</a:t>
            </a:r>
            <a:r>
              <a:rPr lang="tr-TR" dirty="0"/>
              <a:t>lerdir.</a:t>
            </a:r>
          </a:p>
        </p:txBody>
      </p:sp>
    </p:spTree>
    <p:extLst>
      <p:ext uri="{BB962C8B-B14F-4D97-AF65-F5344CB8AC3E}">
        <p14:creationId xmlns:p14="http://schemas.microsoft.com/office/powerpoint/2010/main" val="1629034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89D464-BBD0-441C-8445-DE8B75390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Akıl ve anlamaya kesin bir reddiye.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Bilimsel tutarlılıkların karşısında, muğlaklıklar, paradokslar ve çelişkiler benimsenir hatta bizzat üretilir.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258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0AE6190-8952-4463-8448-1003F3232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Nietzsche etkisi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2A9499B-4019-4EB1-9345-8566844C9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Aklın doğası, gücü ve modern uygarlık karşısında ciddi kuşkular.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Çekiç felsefesi: İki yanlış tanrı olan din (Hristiyanlık) ve akıl tahtından indirilmeli.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Hristiyanlık insanlara uysal, itaatkar ve bağımlı olmayı öğretti.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Batı uygarlığının baskıcı, kısır karakteri insanları korkak bastırılmış yaratıklar haline soktu.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19. yüzyılda Batı’nın </a:t>
            </a:r>
            <a:r>
              <a:rPr lang="tr-TR" dirty="0" err="1"/>
              <a:t>Apolloncu</a:t>
            </a:r>
            <a:r>
              <a:rPr lang="tr-TR" dirty="0"/>
              <a:t> yanı üstünlük kazandı. </a:t>
            </a:r>
          </a:p>
        </p:txBody>
      </p:sp>
    </p:spTree>
    <p:extLst>
      <p:ext uri="{BB962C8B-B14F-4D97-AF65-F5344CB8AC3E}">
        <p14:creationId xmlns:p14="http://schemas.microsoft.com/office/powerpoint/2010/main" val="4220722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F3ADB9-EFE8-47AD-B5AD-023D03B58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err="1"/>
              <a:t>Apolloncu</a:t>
            </a:r>
            <a:r>
              <a:rPr lang="tr-TR" b="1" dirty="0"/>
              <a:t> yan:</a:t>
            </a:r>
          </a:p>
          <a:p>
            <a:r>
              <a:rPr lang="tr-TR" dirty="0"/>
              <a:t>İnsan doğasının ikinci yanı.</a:t>
            </a:r>
          </a:p>
          <a:p>
            <a:r>
              <a:rPr lang="tr-TR" dirty="0"/>
              <a:t>Disiplinli, kontrolcü, düzenci, ve biçimsel yanı.</a:t>
            </a:r>
          </a:p>
          <a:p>
            <a:r>
              <a:rPr lang="tr-TR" dirty="0"/>
              <a:t>Aynı zamanda yavan ve sıkıcı.</a:t>
            </a:r>
          </a:p>
          <a:p>
            <a:r>
              <a:rPr lang="tr-TR" b="1" dirty="0" err="1"/>
              <a:t>Dionisoscu</a:t>
            </a:r>
            <a:r>
              <a:rPr lang="tr-TR" b="1" dirty="0"/>
              <a:t> yan:</a:t>
            </a:r>
          </a:p>
          <a:p>
            <a:r>
              <a:rPr lang="tr-TR" dirty="0"/>
              <a:t>İnsan doğasının ikinci yanı.</a:t>
            </a:r>
          </a:p>
          <a:p>
            <a:pPr marL="0" indent="0">
              <a:buNone/>
            </a:pPr>
            <a:r>
              <a:rPr lang="tr-TR" dirty="0"/>
              <a:t> Vahşi, Uygarlaşmamış, içgüdüsel, disiplinsiz, enerjik, güçlü ve atak yanı.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Modern Batı aklı, zihnin yaratıcı, hayal gücü yüksek ve güçlü kullanımlı yanını engelleyerek </a:t>
            </a:r>
            <a:r>
              <a:rPr lang="tr-TR" dirty="0" err="1"/>
              <a:t>Apolloncu</a:t>
            </a:r>
            <a:r>
              <a:rPr lang="tr-TR" dirty="0"/>
              <a:t> yanı güçlendirdi.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579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633348-CF3F-40FB-9BBE-E26D4F540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Postyapısalcılık</a:t>
            </a:r>
            <a:r>
              <a:rPr lang="tr-TR" dirty="0"/>
              <a:t>, yapısalcılığın bilimsel söylemini terk etti.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İdeoloji karşısında bilim eleştirisi paradoksaldır çünkü ideoloji eleştirisi yaparken kullanılan dilin ideolojik kirlenmişlikten nasibinin almadığını nasıl iddia edebiliriz?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Dil hapishanesi</a:t>
            </a:r>
            <a:r>
              <a:rPr lang="tr-TR" dirty="0"/>
              <a:t>: Gerçekle yüzleşmek ve onu ön-fikirlerden bağımsız kavrayabilmek için dilin dışına çıkamayız.</a:t>
            </a:r>
          </a:p>
          <a:p>
            <a:pPr>
              <a:buFont typeface="Arial" panose="020B0604020202020204" pitchFamily="34" charset="0"/>
              <a:buChar char="•"/>
            </a:pPr>
            <a:endParaRPr lang="tr-TR" b="1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Öyleyse gerçekliği, ön-fikirlerle inşa edilmiş dil aracılığıyla kavrayabiliriz.</a:t>
            </a:r>
          </a:p>
        </p:txBody>
      </p:sp>
    </p:spTree>
    <p:extLst>
      <p:ext uri="{BB962C8B-B14F-4D97-AF65-F5344CB8AC3E}">
        <p14:creationId xmlns:p14="http://schemas.microsoft.com/office/powerpoint/2010/main" val="958084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A26E0C-E437-45DC-B768-CD24222C4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Buna ek olarak dil, bir sosyal kontrol aracı olarak işler.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Bu haliyle toplumsal düzenleme ve egemenlik araçlarına hizmet eder.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Politika vurgusu: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 Burjuva kültürünün Marksist olmayan bir eleştirisi.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Yapısalcılığın aksine özünde her şey politiktir, özellikle de dil.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Dil eğer bir temsil değil, toplumsal gerçekliğin inşa edildiği göstergeler sistemi ise göstergeler sistemleri ile gerçeklik arasında bir gerilim olamaz.</a:t>
            </a:r>
          </a:p>
        </p:txBody>
      </p:sp>
    </p:spTree>
    <p:extLst>
      <p:ext uri="{BB962C8B-B14F-4D97-AF65-F5344CB8AC3E}">
        <p14:creationId xmlns:p14="http://schemas.microsoft.com/office/powerpoint/2010/main" val="809599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BA054B-3A58-469B-8BD1-369BB3370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Dolayısıyla toplumu dışardan eleştirmenin hiçbir yolu yoktur.</a:t>
            </a:r>
          </a:p>
          <a:p>
            <a:endParaRPr lang="tr-TR"/>
          </a:p>
          <a:p>
            <a:r>
              <a:rPr lang="tr-TR"/>
              <a:t>Yapısalcıların ideoloji karşısında bilim vurgusu boşa düşer.</a:t>
            </a:r>
          </a:p>
          <a:p>
            <a:endParaRPr lang="tr-TR"/>
          </a:p>
          <a:p>
            <a:r>
              <a:rPr lang="tr-TR"/>
              <a:t>Yapısalcıların bilimselliği, Aydınlanma projesinin bir başka ifadesidir.</a:t>
            </a:r>
          </a:p>
          <a:p>
            <a:endParaRPr lang="tr-TR"/>
          </a:p>
          <a:p>
            <a:r>
              <a:rPr lang="tr-TR"/>
              <a:t>Dil eğer bir temsil değilse bilimsellikten vazgeçilmeli.</a:t>
            </a:r>
          </a:p>
          <a:p>
            <a:endParaRPr lang="tr-TR"/>
          </a:p>
          <a:p>
            <a:r>
              <a:rPr lang="tr-TR"/>
              <a:t>Dil sadece ideoloji tarafından kirletilmez, sonuna kadar ideolojiktir.</a:t>
            </a:r>
          </a:p>
        </p:txBody>
      </p:sp>
    </p:spTree>
    <p:extLst>
      <p:ext uri="{BB962C8B-B14F-4D97-AF65-F5344CB8AC3E}">
        <p14:creationId xmlns:p14="http://schemas.microsoft.com/office/powerpoint/2010/main" val="390947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8EA4AC6-68FC-4C5E-9323-0B75CB5B8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Dolayısıyla ideolojiden arınma çabası anlamsızdır hatta bu iddianın kendisi ideolojiktir.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Bilim de bu açıdan bir ideolojidir.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Yapısalcılık, Kartezyen ikiliğin beden-zihin ikilemini de devam ettirir.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Yapısalcılığın bilim-ideoloji </a:t>
            </a:r>
            <a:r>
              <a:rPr lang="tr-TR" dirty="0" err="1"/>
              <a:t>ikililiği</a:t>
            </a:r>
            <a:r>
              <a:rPr lang="tr-TR" dirty="0"/>
              <a:t> yerine </a:t>
            </a:r>
            <a:r>
              <a:rPr lang="tr-TR" b="1" dirty="0"/>
              <a:t>söylem </a:t>
            </a:r>
            <a:r>
              <a:rPr lang="tr-TR" dirty="0"/>
              <a:t>kavramını kullanırlar.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Söylem, kalıplaşmış ve toplumsal kabul gören konuşma ve düşünme biçimleridir.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7437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A0226D-A3F9-40E3-8215-DFD3DA902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Söylemler tarihseldir, sabit ve evrensel değildir.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Dilin ele </a:t>
            </a:r>
            <a:r>
              <a:rPr lang="tr-TR" dirty="0" err="1"/>
              <a:t>geçirilemezliği</a:t>
            </a:r>
            <a:r>
              <a:rPr lang="tr-TR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Dil bir egemenlik aracı olsa bile kendini ele geçirmeye çalışan düzeneklerden kaçınma ve hatta onları yıkma eğilimine sahiptir.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Düpedüz ideolojik değildir dil.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Dil sadece </a:t>
            </a:r>
            <a:r>
              <a:rPr lang="tr-TR" dirty="0" err="1"/>
              <a:t>Apolloncu</a:t>
            </a:r>
            <a:r>
              <a:rPr lang="tr-TR" dirty="0"/>
              <a:t> şemada işlemez, </a:t>
            </a:r>
            <a:r>
              <a:rPr lang="tr-TR" dirty="0" err="1"/>
              <a:t>Dionisosçu</a:t>
            </a:r>
            <a:r>
              <a:rPr lang="tr-TR" dirty="0"/>
              <a:t> yanı da içinde barındırır.</a:t>
            </a:r>
          </a:p>
        </p:txBody>
      </p:sp>
    </p:spTree>
    <p:extLst>
      <p:ext uri="{BB962C8B-B14F-4D97-AF65-F5344CB8AC3E}">
        <p14:creationId xmlns:p14="http://schemas.microsoft.com/office/powerpoint/2010/main" val="44793503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514</Words>
  <Application>Microsoft Office PowerPoint</Application>
  <PresentationFormat>Geniş ekran</PresentationFormat>
  <Paragraphs>91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Geçmişe bakış</vt:lpstr>
      <vt:lpstr>13. HAFTA: POSTYAPISALCILIK</vt:lpstr>
      <vt:lpstr>PowerPoint Sunusu</vt:lpstr>
      <vt:lpstr>Nietzsche etkisi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13. HAFTA: POSTYAPISALCILIK</dc:title>
  <dc:creator>Hasan.Pekdemir</dc:creator>
  <cp:lastModifiedBy>Hasan.Pekdemir</cp:lastModifiedBy>
  <cp:revision>3</cp:revision>
  <dcterms:created xsi:type="dcterms:W3CDTF">2018-07-09T08:25:32Z</dcterms:created>
  <dcterms:modified xsi:type="dcterms:W3CDTF">2018-07-09T08:35:36Z</dcterms:modified>
</cp:coreProperties>
</file>