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228C7E38-E2BA-4997-95DC-B1B88A85BF3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D11508-95DA-417B-8B21-56CE41D73714}"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0403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8C7E38-E2BA-4997-95DC-B1B88A85BF3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D11508-95DA-417B-8B21-56CE41D73714}" type="slidenum">
              <a:rPr lang="tr-TR" smtClean="0"/>
              <a:t>‹#›</a:t>
            </a:fld>
            <a:endParaRPr lang="tr-TR"/>
          </a:p>
        </p:txBody>
      </p:sp>
    </p:spTree>
    <p:extLst>
      <p:ext uri="{BB962C8B-B14F-4D97-AF65-F5344CB8AC3E}">
        <p14:creationId xmlns:p14="http://schemas.microsoft.com/office/powerpoint/2010/main" val="4144811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8C7E38-E2BA-4997-95DC-B1B88A85BF3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D11508-95DA-417B-8B21-56CE41D73714}" type="slidenum">
              <a:rPr lang="tr-TR" smtClean="0"/>
              <a:t>‹#›</a:t>
            </a:fld>
            <a:endParaRPr lang="tr-TR"/>
          </a:p>
        </p:txBody>
      </p:sp>
    </p:spTree>
    <p:extLst>
      <p:ext uri="{BB962C8B-B14F-4D97-AF65-F5344CB8AC3E}">
        <p14:creationId xmlns:p14="http://schemas.microsoft.com/office/powerpoint/2010/main" val="3646101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8C7E38-E2BA-4997-95DC-B1B88A85BF3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D11508-95DA-417B-8B21-56CE41D73714}" type="slidenum">
              <a:rPr lang="tr-TR" smtClean="0"/>
              <a:t>‹#›</a:t>
            </a:fld>
            <a:endParaRPr lang="tr-TR"/>
          </a:p>
        </p:txBody>
      </p:sp>
    </p:spTree>
    <p:extLst>
      <p:ext uri="{BB962C8B-B14F-4D97-AF65-F5344CB8AC3E}">
        <p14:creationId xmlns:p14="http://schemas.microsoft.com/office/powerpoint/2010/main" val="243127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228C7E38-E2BA-4997-95DC-B1B88A85BF3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D11508-95DA-417B-8B21-56CE41D73714}"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5133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8C7E38-E2BA-4997-95DC-B1B88A85BF3D}"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ED11508-95DA-417B-8B21-56CE41D73714}" type="slidenum">
              <a:rPr lang="tr-TR" smtClean="0"/>
              <a:t>‹#›</a:t>
            </a:fld>
            <a:endParaRPr lang="tr-TR"/>
          </a:p>
        </p:txBody>
      </p:sp>
    </p:spTree>
    <p:extLst>
      <p:ext uri="{BB962C8B-B14F-4D97-AF65-F5344CB8AC3E}">
        <p14:creationId xmlns:p14="http://schemas.microsoft.com/office/powerpoint/2010/main" val="416266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8C7E38-E2BA-4997-95DC-B1B88A85BF3D}"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ED11508-95DA-417B-8B21-56CE41D73714}" type="slidenum">
              <a:rPr lang="tr-TR" smtClean="0"/>
              <a:t>‹#›</a:t>
            </a:fld>
            <a:endParaRPr lang="tr-TR"/>
          </a:p>
        </p:txBody>
      </p:sp>
    </p:spTree>
    <p:extLst>
      <p:ext uri="{BB962C8B-B14F-4D97-AF65-F5344CB8AC3E}">
        <p14:creationId xmlns:p14="http://schemas.microsoft.com/office/powerpoint/2010/main" val="275650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28C7E38-E2BA-4997-95DC-B1B88A85BF3D}"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ED11508-95DA-417B-8B21-56CE41D73714}" type="slidenum">
              <a:rPr lang="tr-TR" smtClean="0"/>
              <a:t>‹#›</a:t>
            </a:fld>
            <a:endParaRPr lang="tr-TR"/>
          </a:p>
        </p:txBody>
      </p:sp>
    </p:spTree>
    <p:extLst>
      <p:ext uri="{BB962C8B-B14F-4D97-AF65-F5344CB8AC3E}">
        <p14:creationId xmlns:p14="http://schemas.microsoft.com/office/powerpoint/2010/main" val="956689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28C7E38-E2BA-4997-95DC-B1B88A85BF3D}" type="datetimeFigureOut">
              <a:rPr lang="tr-TR" smtClean="0"/>
              <a:t>24.04.2020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BED11508-95DA-417B-8B21-56CE41D73714}" type="slidenum">
              <a:rPr lang="tr-TR" smtClean="0"/>
              <a:t>‹#›</a:t>
            </a:fld>
            <a:endParaRPr lang="tr-TR"/>
          </a:p>
        </p:txBody>
      </p:sp>
    </p:spTree>
    <p:extLst>
      <p:ext uri="{BB962C8B-B14F-4D97-AF65-F5344CB8AC3E}">
        <p14:creationId xmlns:p14="http://schemas.microsoft.com/office/powerpoint/2010/main" val="78910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28C7E38-E2BA-4997-95DC-B1B88A85BF3D}" type="datetimeFigureOut">
              <a:rPr lang="tr-TR" smtClean="0"/>
              <a:t>24.04.2020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ED11508-95DA-417B-8B21-56CE41D73714}" type="slidenum">
              <a:rPr lang="tr-TR" smtClean="0"/>
              <a:t>‹#›</a:t>
            </a:fld>
            <a:endParaRPr lang="tr-TR"/>
          </a:p>
        </p:txBody>
      </p:sp>
    </p:spTree>
    <p:extLst>
      <p:ext uri="{BB962C8B-B14F-4D97-AF65-F5344CB8AC3E}">
        <p14:creationId xmlns:p14="http://schemas.microsoft.com/office/powerpoint/2010/main" val="795571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228C7E38-E2BA-4997-95DC-B1B88A85BF3D}"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ED11508-95DA-417B-8B21-56CE41D73714}" type="slidenum">
              <a:rPr lang="tr-TR" smtClean="0"/>
              <a:t>‹#›</a:t>
            </a:fld>
            <a:endParaRPr lang="tr-TR"/>
          </a:p>
        </p:txBody>
      </p:sp>
    </p:spTree>
    <p:extLst>
      <p:ext uri="{BB962C8B-B14F-4D97-AF65-F5344CB8AC3E}">
        <p14:creationId xmlns:p14="http://schemas.microsoft.com/office/powerpoint/2010/main" val="3017306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28C7E38-E2BA-4997-95DC-B1B88A85BF3D}" type="datetimeFigureOut">
              <a:rPr lang="tr-TR" smtClean="0"/>
              <a:t>24.04.2020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ED11508-95DA-417B-8B21-56CE41D73714}"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818994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Spor Etiği</a:t>
            </a:r>
          </a:p>
        </p:txBody>
      </p:sp>
      <p:sp>
        <p:nvSpPr>
          <p:cNvPr id="3" name="İçerik Yer Tutucusu 2"/>
          <p:cNvSpPr>
            <a:spLocks noGrp="1"/>
          </p:cNvSpPr>
          <p:nvPr>
            <p:ph idx="1"/>
          </p:nvPr>
        </p:nvSpPr>
        <p:spPr/>
        <p:txBody>
          <a:bodyPr>
            <a:normAutofit/>
          </a:bodyPr>
          <a:lstStyle/>
          <a:p>
            <a:pPr algn="just"/>
            <a:r>
              <a:rPr lang="tr-TR" dirty="0"/>
              <a:t>Etik tartışmaları sporu etkilemekte, spor etkinliklerinin ahlak açısından da ele alınmasına neden olmaktadır. Günümüzde sporda ahlak ve ilgili sorunlar giderek artmaktadır. Spora kötü ün kazandıran, etik tartışmalara yol açan, genellikle üstün bireysel başarıya dayalı spor dalları­dır. Sporcuya bir anda yıldızlaştıran, hayranlık uyandıran başarılar, milyonlarca izleyiciye çok çe­kici gelirken, öte yandan aralarında sporseverlerin bulunduğu çok sayıda insana itici gelmekte­dir.</a:t>
            </a:r>
          </a:p>
          <a:p>
            <a:endParaRPr lang="tr-TR" dirty="0"/>
          </a:p>
        </p:txBody>
      </p:sp>
    </p:spTree>
    <p:extLst>
      <p:ext uri="{BB962C8B-B14F-4D97-AF65-F5344CB8AC3E}">
        <p14:creationId xmlns:p14="http://schemas.microsoft.com/office/powerpoint/2010/main" val="3894760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Spor Sponsorluğu ve Etik</a:t>
            </a:r>
          </a:p>
        </p:txBody>
      </p:sp>
      <p:sp>
        <p:nvSpPr>
          <p:cNvPr id="3" name="İçerik Yer Tutucusu 2"/>
          <p:cNvSpPr>
            <a:spLocks noGrp="1"/>
          </p:cNvSpPr>
          <p:nvPr>
            <p:ph idx="1"/>
          </p:nvPr>
        </p:nvSpPr>
        <p:spPr/>
        <p:txBody>
          <a:bodyPr>
            <a:normAutofit fontScale="85000" lnSpcReduction="10000"/>
          </a:bodyPr>
          <a:lstStyle/>
          <a:p>
            <a:pPr algn="just"/>
            <a:r>
              <a:rPr lang="tr-TR" dirty="0"/>
              <a:t>Sporun hedef kitleye kolay iletişim kurabilmesi ve seyircinin çok olması nedeniyle kitle iletişim araçları da spora geniş yer ver­mektedir. Dolayısıyla bir kuruluşun herhangi bir spor dalını veya sporcuyu desteklemesiyle kuru­luşun reklamı yapılmaktadır. Sponsorluk gereklidir ancak bu reklamlardan çocukların çok etki­lendiği unutulmamalıdır. En fazla sponsorluğu yapılan spor dalları futbol, tenis, kayak, araba ya­rışları, golf, yüzme, atletizm ve at yarışlarıdır.</a:t>
            </a:r>
          </a:p>
          <a:p>
            <a:pPr algn="just"/>
            <a:r>
              <a:rPr lang="tr-TR" dirty="0"/>
              <a:t>Spor sponsorluğunu hedefleyen en aktif sektörler olarak toplam rakamın %20'siyle finans sektörü, %15'iyle alkollü içki üreticileri ve %7'siyle sigara endüstrisi gelmektedir. Alkollü iç­ki ve sigaranın sporla, sağlıklı yaşamla bağdaşması olanaksızdır. Sporun bu tür kötü alışkanlıkla­rın kazanılmasında aracı duruma getirilmesi etik değildir.</a:t>
            </a:r>
          </a:p>
          <a:p>
            <a:pPr algn="just"/>
            <a:r>
              <a:rPr lang="tr-TR" dirty="0"/>
              <a:t>Sponsor firmalar sporcuların veya takımın malzemelerini ücretsiz sağlayarak kendi reklamla­rını yaptırmaktadır. Bazı durumlarda spor malzemeleri üreten koşullar, kendi markalarını taşıyan malzemeleri, (forma, ayakkabı, top) kullanmaları için sporcuya para da vermektedir. "Sponsor­luk anlaşmaları dışında ünlü oyuncuların gösteri oyunları için anlaşmalar yaparak gelir elde et­meleri mümkündür. Örneğin Monica </a:t>
            </a:r>
            <a:r>
              <a:rPr lang="tr-TR" dirty="0" err="1"/>
              <a:t>Seles</a:t>
            </a:r>
            <a:r>
              <a:rPr lang="tr-TR" dirty="0"/>
              <a:t>, </a:t>
            </a:r>
            <a:r>
              <a:rPr lang="tr-TR" dirty="0" err="1"/>
              <a:t>Matrix</a:t>
            </a:r>
            <a:r>
              <a:rPr lang="tr-TR" dirty="0"/>
              <a:t> </a:t>
            </a:r>
            <a:r>
              <a:rPr lang="tr-TR" dirty="0" err="1"/>
              <a:t>Essential</a:t>
            </a:r>
            <a:r>
              <a:rPr lang="tr-TR" dirty="0"/>
              <a:t> </a:t>
            </a:r>
            <a:r>
              <a:rPr lang="tr-TR" dirty="0" err="1"/>
              <a:t>Hair</a:t>
            </a:r>
            <a:r>
              <a:rPr lang="tr-TR" dirty="0"/>
              <a:t> </a:t>
            </a:r>
            <a:r>
              <a:rPr lang="tr-TR" dirty="0" err="1"/>
              <a:t>Care</a:t>
            </a:r>
            <a:r>
              <a:rPr lang="tr-TR" dirty="0"/>
              <a:t> ürünlerini onaylanması­nın bir parçası olarak 250.000 dolar karşılığında özle bir saç kesimi yapmıştır. 1985 yılında </a:t>
            </a:r>
            <a:r>
              <a:rPr lang="tr-TR" dirty="0" err="1"/>
              <a:t>Mc</a:t>
            </a:r>
            <a:r>
              <a:rPr lang="tr-TR" dirty="0"/>
              <a:t> </a:t>
            </a:r>
            <a:r>
              <a:rPr lang="tr-TR"/>
              <a:t>Enroe</a:t>
            </a:r>
            <a:r>
              <a:rPr lang="tr-TR" dirty="0"/>
              <a:t>, </a:t>
            </a:r>
            <a:r>
              <a:rPr lang="tr-TR" dirty="0" err="1"/>
              <a:t>Dunlop</a:t>
            </a:r>
            <a:r>
              <a:rPr lang="tr-TR" dirty="0"/>
              <a:t> ve </a:t>
            </a:r>
            <a:r>
              <a:rPr lang="tr-TR" dirty="0" err="1"/>
              <a:t>Slazenger</a:t>
            </a:r>
            <a:r>
              <a:rPr lang="tr-TR" dirty="0"/>
              <a:t> ile 3 yıllığına yeni bir sözleşme imzalayarak kortta giymiş olduğu elbise ve raket için 2,5 milyon dolar elde etmiştir". Böylece geniş halk kitlelerinin spora olan ilgisi, ticari meta haline getirilmiştir.</a:t>
            </a:r>
          </a:p>
          <a:p>
            <a:pPr algn="just"/>
            <a:endParaRPr lang="tr-TR" dirty="0"/>
          </a:p>
        </p:txBody>
      </p:sp>
    </p:spTree>
    <p:extLst>
      <p:ext uri="{BB962C8B-B14F-4D97-AF65-F5344CB8AC3E}">
        <p14:creationId xmlns:p14="http://schemas.microsoft.com/office/powerpoint/2010/main" val="3781983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solidFill>
                  <a:schemeClr val="tx1"/>
                </a:solidFill>
              </a:rPr>
              <a:t>Etik dışı davranışların başında doping sorunu gelmektedir. Sporcular arasında “</a:t>
            </a:r>
            <a:r>
              <a:rPr lang="tr-TR" dirty="0" err="1">
                <a:solidFill>
                  <a:schemeClr val="tx1"/>
                </a:solidFill>
              </a:rPr>
              <a:t>no</a:t>
            </a:r>
            <a:r>
              <a:rPr lang="tr-TR" dirty="0">
                <a:solidFill>
                  <a:schemeClr val="tx1"/>
                </a:solidFill>
              </a:rPr>
              <a:t> </a:t>
            </a:r>
            <a:r>
              <a:rPr lang="tr-TR" dirty="0" err="1">
                <a:solidFill>
                  <a:schemeClr val="tx1"/>
                </a:solidFill>
              </a:rPr>
              <a:t>hope</a:t>
            </a:r>
            <a:r>
              <a:rPr lang="tr-TR" dirty="0">
                <a:solidFill>
                  <a:schemeClr val="tx1"/>
                </a:solidFill>
              </a:rPr>
              <a:t>, </a:t>
            </a:r>
            <a:r>
              <a:rPr lang="tr-TR" dirty="0" err="1">
                <a:solidFill>
                  <a:schemeClr val="tx1"/>
                </a:solidFill>
              </a:rPr>
              <a:t>no</a:t>
            </a:r>
            <a:r>
              <a:rPr lang="tr-TR" dirty="0">
                <a:solidFill>
                  <a:schemeClr val="tx1"/>
                </a:solidFill>
              </a:rPr>
              <a:t> </a:t>
            </a:r>
            <a:r>
              <a:rPr lang="tr-TR" dirty="0" err="1">
                <a:solidFill>
                  <a:schemeClr val="tx1"/>
                </a:solidFill>
              </a:rPr>
              <a:t>hope</a:t>
            </a:r>
            <a:r>
              <a:rPr lang="tr-TR" dirty="0">
                <a:solidFill>
                  <a:schemeClr val="tx1"/>
                </a:solidFill>
              </a:rPr>
              <a:t>” (Doping yoksa umut da yoktur) sözü neredeyse kural gibi benimsenmiştir. Doping hem bedeni hem de sporu kirletmektedir. Yine çocukların performans sporlarına yöneltilmesi çok yoğun ve ağır idman yaptırılmasına neden olmaktadır. Bu durumda çocukluğunu yaşamamış bireylerle karşı karşıya kalınmaktadır.</a:t>
            </a:r>
          </a:p>
          <a:p>
            <a:pPr algn="just"/>
            <a:r>
              <a:rPr lang="tr-TR" dirty="0">
                <a:solidFill>
                  <a:schemeClr val="tx1"/>
                </a:solidFill>
              </a:rPr>
              <a:t>Sporcunun kendisine danışılmadan transfer yapılması, kulüp başkanlarının parasal çıkarlarını düşünerek, hareket etmesi, sporu amacından saptırmaktadır. Oysa spor nerede ve ne amaçla yapılırsa yapılsın, etik ilkelere bağlı olmalıdır.</a:t>
            </a:r>
          </a:p>
          <a:p>
            <a:pPr algn="just"/>
            <a:endParaRPr lang="tr-TR" dirty="0">
              <a:solidFill>
                <a:schemeClr val="tx1"/>
              </a:solidFill>
            </a:endParaRPr>
          </a:p>
          <a:p>
            <a:endParaRPr lang="tr-TR" dirty="0"/>
          </a:p>
        </p:txBody>
      </p:sp>
    </p:spTree>
    <p:extLst>
      <p:ext uri="{BB962C8B-B14F-4D97-AF65-F5344CB8AC3E}">
        <p14:creationId xmlns:p14="http://schemas.microsoft.com/office/powerpoint/2010/main" val="3166852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Sporda Etik Dışı Davranışlar</a:t>
            </a:r>
            <a:br>
              <a:rPr lang="tr-TR" dirty="0"/>
            </a:br>
            <a:endParaRPr lang="tr-TR" dirty="0"/>
          </a:p>
        </p:txBody>
      </p:sp>
      <p:sp>
        <p:nvSpPr>
          <p:cNvPr id="3" name="İçerik Yer Tutucusu 2"/>
          <p:cNvSpPr>
            <a:spLocks noGrp="1"/>
          </p:cNvSpPr>
          <p:nvPr>
            <p:ph idx="1"/>
          </p:nvPr>
        </p:nvSpPr>
        <p:spPr/>
        <p:txBody>
          <a:bodyPr/>
          <a:lstStyle/>
          <a:p>
            <a:pPr algn="just"/>
            <a:r>
              <a:rPr lang="tr-TR" dirty="0">
                <a:solidFill>
                  <a:schemeClr val="tx1"/>
                </a:solidFill>
              </a:rPr>
              <a:t>Sporda karşılaşılan etik dışı davranışların başında doping, şike ve şiddet sayılabilir. Sponsor firmalarla ilişkilerde, spor basınında ve sporcu yönetici ile  ilişkilerde  etik kurallara uymayan davranışlar görülmektedir.</a:t>
            </a:r>
          </a:p>
          <a:p>
            <a:pPr algn="just"/>
            <a:r>
              <a:rPr lang="tr-TR" dirty="0">
                <a:solidFill>
                  <a:schemeClr val="tx1"/>
                </a:solidFill>
              </a:rPr>
              <a:t>Doping, sağlıklı kişilere yarışmadaki performansını yapay ve dürüst olmayan bir şekilde yük­seltmek amacı ile vücuda yabancı veya fizyolojik maddelerin normal olmayan yöntemlerle veril­mesi olarak tanımlanmaktadır. "Sporda ilk uygulama eski Roma'da savaş arabaları yarışla­rında atlara su ve bal karışımı bir sıvının verilmesidir. Doping kelimesinin köklendiği "</a:t>
            </a:r>
            <a:r>
              <a:rPr lang="tr-TR" dirty="0" err="1">
                <a:solidFill>
                  <a:schemeClr val="tx1"/>
                </a:solidFill>
              </a:rPr>
              <a:t>dope</a:t>
            </a:r>
            <a:r>
              <a:rPr lang="tr-TR" dirty="0">
                <a:solidFill>
                  <a:schemeClr val="tx1"/>
                </a:solidFill>
              </a:rPr>
              <a:t>" ilk kez 1889'da İngilizce sözlüklerle, yarış atlarına verilen </a:t>
            </a:r>
            <a:r>
              <a:rPr lang="tr-TR" dirty="0" err="1">
                <a:solidFill>
                  <a:schemeClr val="tx1"/>
                </a:solidFill>
              </a:rPr>
              <a:t>opium</a:t>
            </a:r>
            <a:r>
              <a:rPr lang="tr-TR" dirty="0">
                <a:solidFill>
                  <a:schemeClr val="tx1"/>
                </a:solidFill>
              </a:rPr>
              <a:t> (afyon) adlı uyuşturucu ile birlikte anılmaktaydı".</a:t>
            </a:r>
          </a:p>
          <a:p>
            <a:endParaRPr lang="tr-TR" dirty="0"/>
          </a:p>
        </p:txBody>
      </p:sp>
    </p:spTree>
    <p:extLst>
      <p:ext uri="{BB962C8B-B14F-4D97-AF65-F5344CB8AC3E}">
        <p14:creationId xmlns:p14="http://schemas.microsoft.com/office/powerpoint/2010/main" val="3015943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7" name="Rectangle 4"/>
          <p:cNvSpPr>
            <a:spLocks noGrp="1" noChangeArrowheads="1"/>
          </p:cNvSpPr>
          <p:nvPr>
            <p:ph idx="1"/>
          </p:nvPr>
        </p:nvSpPr>
        <p:spPr bwMode="auto">
          <a:xfrm>
            <a:off x="1097280" y="1913939"/>
            <a:ext cx="10058400"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II. Dünya savaşı sırasında kas kütlesini ve gücünü artıran maddeler keşfedilmiş ve sporcular tarafından bu maddeler kullanılmaya başlanmıştır. Halter, Atletizm (100m koşu, çekiç atma) ve futbol gibi kuvvet isteyen spor dallarında, </a:t>
            </a:r>
            <a:r>
              <a:rPr kumimoji="0" lang="tr-TR" altLang="tr-TR"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anabolik</a:t>
            </a:r>
            <a:r>
              <a:rPr kumimoji="0" lang="tr-TR" altLang="tr-T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tr-TR" altLang="tr-TR"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steroidler</a:t>
            </a:r>
            <a:r>
              <a:rPr kumimoji="0" lang="tr-TR" altLang="tr-T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yaygın olarak kullanılmaktadır. 1983 yılında </a:t>
            </a:r>
            <a:r>
              <a:rPr lang="tr-TR" altLang="tr-TR" dirty="0">
                <a:solidFill>
                  <a:schemeClr val="tx1"/>
                </a:solidFill>
                <a:latin typeface="Arial" panose="020B0604020202020204" pitchFamily="34" charset="0"/>
                <a:ea typeface="Times New Roman" panose="02020603050405020304" pitchFamily="18" charset="0"/>
              </a:rPr>
              <a:t>I</a:t>
            </a:r>
            <a:r>
              <a:rPr kumimoji="0" lang="tr-TR" altLang="tr-T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X. </a:t>
            </a:r>
            <a:r>
              <a:rPr kumimoji="0" lang="tr-TR" altLang="tr-TR"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Pan</a:t>
            </a:r>
            <a:r>
              <a:rPr kumimoji="0" lang="tr-TR" altLang="tr-T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Amerikan Oyunlarına katılan ülkelerden 5'i adına yarışan 7 haltercinin </a:t>
            </a:r>
            <a:r>
              <a:rPr kumimoji="0" lang="tr-TR" altLang="tr-TR"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anabolik</a:t>
            </a:r>
            <a:r>
              <a:rPr kumimoji="0" lang="tr-TR" altLang="tr-T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tr-TR" altLang="tr-TR"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steroid</a:t>
            </a:r>
            <a:r>
              <a:rPr kumimoji="0" lang="tr-TR" altLang="tr-T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kullandığı saptanmıştır. 1986 yılı sonunda </a:t>
            </a:r>
            <a:r>
              <a:rPr kumimoji="0" lang="tr-TR" altLang="tr-TR"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steroid</a:t>
            </a:r>
            <a:r>
              <a:rPr kumimoji="0" lang="tr-TR" altLang="tr-T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kullandığı anlaşılan üniversi­teli 21 Amerikan futbol oyuncusu karşılaşmalardan men cezası almıştır. Ünlü bir İngiliz bisiklet­çinin 1960 Olimpiyatlarında, yüksek doz amfetamine bağlı ölümü sporcuları korkutmamış, hat­ta amfetamin kullanımı profesyonel futbolcular arasında yaygınlaşmıştır. 24 Eylül 1988'de Seul Olimpiyatları'nda 100 metre finalinde rekor kıran Kanadalı atlet Ben JOHNSON, dopingli çık­mıştır. </a:t>
            </a:r>
            <a:endParaRPr kumimoji="0" lang="tr-TR" altLang="tr-TR"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38925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DOPİNG</a:t>
            </a:r>
          </a:p>
        </p:txBody>
      </p:sp>
      <p:sp>
        <p:nvSpPr>
          <p:cNvPr id="3" name="İçerik Yer Tutucusu 2"/>
          <p:cNvSpPr>
            <a:spLocks noGrp="1"/>
          </p:cNvSpPr>
          <p:nvPr>
            <p:ph idx="1"/>
          </p:nvPr>
        </p:nvSpPr>
        <p:spPr/>
        <p:txBody>
          <a:bodyPr>
            <a:normAutofit fontScale="85000" lnSpcReduction="20000"/>
          </a:bodyPr>
          <a:lstStyle/>
          <a:p>
            <a:pPr algn="just"/>
            <a:r>
              <a:rPr lang="tr-TR" dirty="0">
                <a:solidFill>
                  <a:schemeClr val="tx1"/>
                </a:solidFill>
              </a:rPr>
              <a:t>Dopingle mücadele vakfının dopingle mücadele kılavuzunda yasaklı maddeler ve yöntemler şu şekilde </a:t>
            </a:r>
            <a:r>
              <a:rPr lang="tr-TR" dirty="0" err="1">
                <a:solidFill>
                  <a:schemeClr val="tx1"/>
                </a:solidFill>
              </a:rPr>
              <a:t>belirtilmektedi</a:t>
            </a:r>
            <a:r>
              <a:rPr lang="tr-TR" dirty="0">
                <a:solidFill>
                  <a:schemeClr val="tx1"/>
                </a:solidFill>
              </a:rPr>
              <a:t>.</a:t>
            </a:r>
          </a:p>
          <a:p>
            <a:pPr algn="just"/>
            <a:r>
              <a:rPr lang="tr-TR" b="1" dirty="0">
                <a:solidFill>
                  <a:schemeClr val="tx1"/>
                </a:solidFill>
              </a:rPr>
              <a:t>Yasaklı Maddeler:</a:t>
            </a:r>
            <a:endParaRPr lang="tr-TR" dirty="0">
              <a:solidFill>
                <a:schemeClr val="tx1"/>
              </a:solidFill>
            </a:endParaRPr>
          </a:p>
          <a:p>
            <a:pPr algn="just"/>
            <a:r>
              <a:rPr lang="tr-TR" dirty="0">
                <a:solidFill>
                  <a:schemeClr val="tx1"/>
                </a:solidFill>
              </a:rPr>
              <a:t>1. Uyarıcılar (Amfetamin, </a:t>
            </a:r>
            <a:r>
              <a:rPr lang="tr-TR" dirty="0" err="1">
                <a:solidFill>
                  <a:schemeClr val="tx1"/>
                </a:solidFill>
              </a:rPr>
              <a:t>efedrin</a:t>
            </a:r>
            <a:r>
              <a:rPr lang="tr-TR" dirty="0">
                <a:solidFill>
                  <a:schemeClr val="tx1"/>
                </a:solidFill>
              </a:rPr>
              <a:t> vb.): Aktiviteyi artıran ve yorgunluk hissini azaltan madde­lere uyarıcı denir.</a:t>
            </a:r>
          </a:p>
          <a:p>
            <a:pPr algn="just"/>
            <a:r>
              <a:rPr lang="tr-TR" dirty="0">
                <a:solidFill>
                  <a:schemeClr val="tx1"/>
                </a:solidFill>
              </a:rPr>
              <a:t>2. Narkotik Analjezikler (morfin vb.): Bu grup ilaçlar morfin morfinin kimyasal ve farmako­lojik benzerleri olup, öncelikle ağrı kesici olarak kullanılmaktadır.</a:t>
            </a:r>
          </a:p>
          <a:p>
            <a:pPr algn="just"/>
            <a:r>
              <a:rPr lang="tr-TR" dirty="0">
                <a:solidFill>
                  <a:schemeClr val="tx1"/>
                </a:solidFill>
              </a:rPr>
              <a:t>3. </a:t>
            </a:r>
            <a:r>
              <a:rPr lang="tr-TR" dirty="0" err="1">
                <a:solidFill>
                  <a:schemeClr val="tx1"/>
                </a:solidFill>
              </a:rPr>
              <a:t>Anabolik</a:t>
            </a:r>
            <a:r>
              <a:rPr lang="tr-TR" dirty="0">
                <a:solidFill>
                  <a:schemeClr val="tx1"/>
                </a:solidFill>
              </a:rPr>
              <a:t> Ajanlar (Testosteron vb.): </a:t>
            </a:r>
            <a:r>
              <a:rPr lang="tr-TR" dirty="0" err="1">
                <a:solidFill>
                  <a:schemeClr val="tx1"/>
                </a:solidFill>
              </a:rPr>
              <a:t>Vucutta</a:t>
            </a:r>
            <a:r>
              <a:rPr lang="tr-TR" dirty="0">
                <a:solidFill>
                  <a:schemeClr val="tx1"/>
                </a:solidFill>
              </a:rPr>
              <a:t> üretilen doğal bir </a:t>
            </a:r>
            <a:r>
              <a:rPr lang="tr-TR" dirty="0" err="1">
                <a:solidFill>
                  <a:schemeClr val="tx1"/>
                </a:solidFill>
              </a:rPr>
              <a:t>steroid</a:t>
            </a:r>
            <a:r>
              <a:rPr lang="tr-TR" dirty="0">
                <a:solidFill>
                  <a:schemeClr val="tx1"/>
                </a:solidFill>
              </a:rPr>
              <a:t> olan testosteron hormonuna benzer etkilere sahip sentetik maddelerdir. Doğal testosteron "</a:t>
            </a:r>
            <a:r>
              <a:rPr lang="tr-TR" dirty="0" err="1">
                <a:solidFill>
                  <a:schemeClr val="tx1"/>
                </a:solidFill>
              </a:rPr>
              <a:t>anabolik</a:t>
            </a:r>
            <a:r>
              <a:rPr lang="tr-TR" dirty="0">
                <a:solidFill>
                  <a:schemeClr val="tx1"/>
                </a:solidFill>
              </a:rPr>
              <a:t>" (kas yapı­cı) ve "</a:t>
            </a:r>
            <a:r>
              <a:rPr lang="tr-TR" dirty="0" err="1">
                <a:solidFill>
                  <a:schemeClr val="tx1"/>
                </a:solidFill>
              </a:rPr>
              <a:t>androjenik</a:t>
            </a:r>
            <a:r>
              <a:rPr lang="tr-TR" dirty="0">
                <a:solidFill>
                  <a:schemeClr val="tx1"/>
                </a:solidFill>
              </a:rPr>
              <a:t>" (erkeğe özgü hal ve davranış) etkiler sağlar.</a:t>
            </a:r>
          </a:p>
          <a:p>
            <a:pPr algn="just"/>
            <a:r>
              <a:rPr lang="tr-TR" dirty="0">
                <a:solidFill>
                  <a:schemeClr val="tx1"/>
                </a:solidFill>
              </a:rPr>
              <a:t>4. </a:t>
            </a:r>
            <a:r>
              <a:rPr lang="tr-TR" dirty="0" err="1">
                <a:solidFill>
                  <a:schemeClr val="tx1"/>
                </a:solidFill>
              </a:rPr>
              <a:t>Diüretikler</a:t>
            </a:r>
            <a:r>
              <a:rPr lang="tr-TR" dirty="0">
                <a:solidFill>
                  <a:schemeClr val="tx1"/>
                </a:solidFill>
              </a:rPr>
              <a:t> (</a:t>
            </a:r>
            <a:r>
              <a:rPr lang="tr-TR" dirty="0" err="1">
                <a:solidFill>
                  <a:schemeClr val="tx1"/>
                </a:solidFill>
              </a:rPr>
              <a:t>Furosemid</a:t>
            </a:r>
            <a:r>
              <a:rPr lang="tr-TR" dirty="0">
                <a:solidFill>
                  <a:schemeClr val="tx1"/>
                </a:solidFill>
              </a:rPr>
              <a:t> vb.): Böbrek üzerinde etkili olan ve fazla miktarda suyun vücuttan atılmasına neden olan bir ilaç grubudur.</a:t>
            </a:r>
          </a:p>
          <a:p>
            <a:pPr algn="just"/>
            <a:r>
              <a:rPr lang="tr-TR" dirty="0">
                <a:solidFill>
                  <a:schemeClr val="tx1"/>
                </a:solidFill>
              </a:rPr>
              <a:t>5. </a:t>
            </a:r>
            <a:r>
              <a:rPr lang="tr-TR" dirty="0" err="1">
                <a:solidFill>
                  <a:schemeClr val="tx1"/>
                </a:solidFill>
              </a:rPr>
              <a:t>Peptid</a:t>
            </a:r>
            <a:r>
              <a:rPr lang="tr-TR" dirty="0">
                <a:solidFill>
                  <a:schemeClr val="tx1"/>
                </a:solidFill>
              </a:rPr>
              <a:t> hormonlar ve benzerleri (</a:t>
            </a:r>
            <a:r>
              <a:rPr lang="tr-TR" dirty="0" err="1">
                <a:solidFill>
                  <a:schemeClr val="tx1"/>
                </a:solidFill>
              </a:rPr>
              <a:t>Eritropoietin</a:t>
            </a:r>
            <a:r>
              <a:rPr lang="tr-TR" dirty="0">
                <a:solidFill>
                  <a:schemeClr val="tx1"/>
                </a:solidFill>
              </a:rPr>
              <a:t>, büyüme hormonu vb.): Büyüme, cinsel davranışlar, ağrıya karşı duyarlılık gibi çeşitli bedensel fonksiyonların uyarılmasında bir organ­dan diğerine mesaj iletimi görevini yerine getirmektedir.</a:t>
            </a:r>
          </a:p>
          <a:p>
            <a:endParaRPr lang="tr-TR" dirty="0"/>
          </a:p>
          <a:p>
            <a:endParaRPr lang="tr-TR" dirty="0"/>
          </a:p>
        </p:txBody>
      </p:sp>
    </p:spTree>
    <p:extLst>
      <p:ext uri="{BB962C8B-B14F-4D97-AF65-F5344CB8AC3E}">
        <p14:creationId xmlns:p14="http://schemas.microsoft.com/office/powerpoint/2010/main" val="3081828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Yasaklı Yöntemler</a:t>
            </a:r>
            <a:br>
              <a:rPr lang="tr-TR" dirty="0"/>
            </a:br>
            <a:endParaRPr lang="tr-TR" dirty="0"/>
          </a:p>
        </p:txBody>
      </p:sp>
      <p:sp>
        <p:nvSpPr>
          <p:cNvPr id="3" name="İçerik Yer Tutucusu 2"/>
          <p:cNvSpPr>
            <a:spLocks noGrp="1"/>
          </p:cNvSpPr>
          <p:nvPr>
            <p:ph idx="1"/>
          </p:nvPr>
        </p:nvSpPr>
        <p:spPr/>
        <p:txBody>
          <a:bodyPr/>
          <a:lstStyle/>
          <a:p>
            <a:pPr algn="just"/>
            <a:r>
              <a:rPr lang="tr-TR" dirty="0">
                <a:solidFill>
                  <a:schemeClr val="tx1"/>
                </a:solidFill>
              </a:rPr>
              <a:t>1. Kan dopingi: Kan ve kan ürünlerini, kanın oksijen taşıma kapasitesini ve dolayısıyla aero­bik atletik performansı artırmak amacıyla, damardan verilmesi yöntemine denir.</a:t>
            </a:r>
          </a:p>
          <a:p>
            <a:pPr algn="just"/>
            <a:r>
              <a:rPr lang="tr-TR" dirty="0">
                <a:solidFill>
                  <a:schemeClr val="tx1"/>
                </a:solidFill>
              </a:rPr>
              <a:t>2. İdrarın farmakolojik kimyasal ve fiziksel olarak işlem görmesi: İdrarın saflığını ve geçerlili­ğini değiştirecek madde ve yöntemlerin kullanılmasıdır.</a:t>
            </a:r>
          </a:p>
          <a:p>
            <a:pPr algn="just"/>
            <a:r>
              <a:rPr lang="tr-TR" dirty="0">
                <a:solidFill>
                  <a:schemeClr val="tx1"/>
                </a:solidFill>
              </a:rPr>
              <a:t>Ayrıca alkol, marihuana, lokal </a:t>
            </a:r>
            <a:r>
              <a:rPr lang="tr-TR" dirty="0" err="1">
                <a:solidFill>
                  <a:schemeClr val="tx1"/>
                </a:solidFill>
              </a:rPr>
              <a:t>anestezik</a:t>
            </a:r>
            <a:r>
              <a:rPr lang="tr-TR" dirty="0">
                <a:solidFill>
                  <a:schemeClr val="tx1"/>
                </a:solidFill>
              </a:rPr>
              <a:t> gibi maddeler kullanımı kısıtlı olan doping maddele­ri grubuna girer.</a:t>
            </a:r>
          </a:p>
          <a:p>
            <a:endParaRPr lang="tr-TR" dirty="0"/>
          </a:p>
        </p:txBody>
      </p:sp>
    </p:spTree>
    <p:extLst>
      <p:ext uri="{BB962C8B-B14F-4D97-AF65-F5344CB8AC3E}">
        <p14:creationId xmlns:p14="http://schemas.microsoft.com/office/powerpoint/2010/main" val="684957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t>Doping kullanan sporcular ahlakdışı davranmış olmanın yanında, sağlıklarını hatta yaşamla­rını da tehlikeye atmaktadırlar. 1960- 1 998 yılları arasında 27 sporcu doping kullanımı sonucu yaşamını yitirmiştir. 1998 yılında, 38 yaşında hayatını kaybeden Ünlü koşucu </a:t>
            </a:r>
            <a:r>
              <a:rPr lang="tr-TR" dirty="0" err="1"/>
              <a:t>Florence</a:t>
            </a:r>
            <a:r>
              <a:rPr lang="tr-TR" dirty="0"/>
              <a:t> Griffith </a:t>
            </a:r>
            <a:r>
              <a:rPr lang="tr-TR" dirty="0" err="1"/>
              <a:t>Joyner'in</a:t>
            </a:r>
            <a:r>
              <a:rPr lang="tr-TR" dirty="0"/>
              <a:t> yüksek dozda büyüme hormonu kullandığı için kalp krizi sonucu olduğu orta­ya çıkmıştır. </a:t>
            </a:r>
            <a:r>
              <a:rPr lang="tr-TR" dirty="0" err="1"/>
              <a:t>Murray</a:t>
            </a:r>
            <a:r>
              <a:rPr lang="tr-TR" dirty="0"/>
              <a:t>, büyüme hormonlarından yararlanmayı, sahtekarlık olarak değerlendir­mekte, bu hormonu taşıyanların yaşamlarının risk altında olduğunu belirtmektedir. Ülke­mizde de son yıllarda doping olaylarına rastlanılmaya başlanmıştır. Tayland'da yapılan 1997 Dünya Halter Şampiyonasında üç bayan haltercimiz (</a:t>
            </a:r>
            <a:r>
              <a:rPr lang="tr-TR" dirty="0" err="1"/>
              <a:t>Nurcihan</a:t>
            </a:r>
            <a:r>
              <a:rPr lang="tr-TR" dirty="0"/>
              <a:t> Gönül, Derya Açıkgöz, Aysel Özgür) ile bir erkek haltercimiz (Sunay Bulut) dopingli çıkmıştır.</a:t>
            </a:r>
          </a:p>
          <a:p>
            <a:endParaRPr lang="tr-TR" dirty="0"/>
          </a:p>
        </p:txBody>
      </p:sp>
    </p:spTree>
    <p:extLst>
      <p:ext uri="{BB962C8B-B14F-4D97-AF65-F5344CB8AC3E}">
        <p14:creationId xmlns:p14="http://schemas.microsoft.com/office/powerpoint/2010/main" val="1472464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solidFill>
                  <a:schemeClr val="tx1"/>
                </a:solidFill>
              </a:rPr>
              <a:t>Sporu amatör bir ruhla yapması beklenen üniversiteli öğrencilerin, Dünya 14. Üniversite Oyunlarında, 572 kadın sporcudan 251'inde erkeklik hormonu çıkması, dünya sporuna gölge düşürmüştür.</a:t>
            </a:r>
          </a:p>
          <a:p>
            <a:pPr algn="just"/>
            <a:r>
              <a:rPr lang="tr-TR" dirty="0">
                <a:solidFill>
                  <a:schemeClr val="tx1"/>
                </a:solidFill>
              </a:rPr>
              <a:t>Bütün dünyada doping kullanımı yaygınlaşmıştır. Sporcunun sağlığını bozan, hatta ölümüne yol açan doping kullanımı, sporu insanın ruh ve beden sağlığını koruyan, bir olgu olmaktan uzaklaştırmaktadır.</a:t>
            </a:r>
          </a:p>
          <a:p>
            <a:endParaRPr lang="tr-TR" dirty="0"/>
          </a:p>
        </p:txBody>
      </p:sp>
    </p:spTree>
    <p:extLst>
      <p:ext uri="{BB962C8B-B14F-4D97-AF65-F5344CB8AC3E}">
        <p14:creationId xmlns:p14="http://schemas.microsoft.com/office/powerpoint/2010/main" val="4239317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solidFill>
                  <a:schemeClr val="tx1"/>
                </a:solidFill>
              </a:rPr>
              <a:t>"Sporun bugün için geçerli kabul edilebilecek </a:t>
            </a:r>
            <a:r>
              <a:rPr lang="tr-TR" dirty="0" err="1">
                <a:solidFill>
                  <a:schemeClr val="tx1"/>
                </a:solidFill>
              </a:rPr>
              <a:t>olimpizm</a:t>
            </a:r>
            <a:r>
              <a:rPr lang="tr-TR" dirty="0">
                <a:solidFill>
                  <a:schemeClr val="tx1"/>
                </a:solidFill>
              </a:rPr>
              <a:t> düşüncesi içerisindeki yeri, evrensel barışa hizmet edecek demokratik ve insan haklarına saygılı bir yarışma olgusu ile hümanist ve entelektüel olgunluğa erişmiş mutlu insan yetiştirmektir. Doping ise bireyi erdemli olmaktan hızla uzaklaştıran, sporun amaçlarını tersine dejenere bir uygulama ve davranışa iten sosyal bir problemdir".</a:t>
            </a:r>
          </a:p>
          <a:p>
            <a:endParaRPr lang="tr-TR" dirty="0"/>
          </a:p>
        </p:txBody>
      </p:sp>
    </p:spTree>
    <p:extLst>
      <p:ext uri="{BB962C8B-B14F-4D97-AF65-F5344CB8AC3E}">
        <p14:creationId xmlns:p14="http://schemas.microsoft.com/office/powerpoint/2010/main" val="4211671915"/>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18</TotalTime>
  <Words>1145</Words>
  <Application>Microsoft Office PowerPoint</Application>
  <PresentationFormat>Geniş ekran</PresentationFormat>
  <Paragraphs>28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Geçmişe bakış</vt:lpstr>
      <vt:lpstr>Spor Etiği</vt:lpstr>
      <vt:lpstr>PowerPoint Sunusu</vt:lpstr>
      <vt:lpstr>Sporda Etik Dışı Davranışlar </vt:lpstr>
      <vt:lpstr>PowerPoint Sunusu</vt:lpstr>
      <vt:lpstr>DOPİNG</vt:lpstr>
      <vt:lpstr>Yasaklı Yöntemler </vt:lpstr>
      <vt:lpstr>PowerPoint Sunusu</vt:lpstr>
      <vt:lpstr>PowerPoint Sunusu</vt:lpstr>
      <vt:lpstr>PowerPoint Sunusu</vt:lpstr>
      <vt:lpstr>Spor Sponsorluğu ve Etik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Etiği</dc:title>
  <dc:creator>Oğuz Özbek</dc:creator>
  <cp:lastModifiedBy>Oguz.Ozbek</cp:lastModifiedBy>
  <cp:revision>11</cp:revision>
  <dcterms:created xsi:type="dcterms:W3CDTF">2018-05-07T20:56:30Z</dcterms:created>
  <dcterms:modified xsi:type="dcterms:W3CDTF">2020-04-24T12:35:40Z</dcterms:modified>
</cp:coreProperties>
</file>