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768"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D5A08E2-C725-0643-AFC7-A71B0E0D51A1}"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149292F-E13D-E842-BFE0-BD54B710861F}"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D5A08E2-C725-0643-AFC7-A71B0E0D51A1}"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ED5A08E2-C725-0643-AFC7-A71B0E0D51A1}"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D5A08E2-C725-0643-AFC7-A71B0E0D51A1}"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D5A08E2-C725-0643-AFC7-A71B0E0D51A1}"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9292F-E13D-E842-BFE0-BD54B710861F}"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ED5A08E2-C725-0643-AFC7-A71B0E0D51A1}"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ED5A08E2-C725-0643-AFC7-A71B0E0D51A1}"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D5A08E2-C725-0643-AFC7-A71B0E0D51A1}"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D5A08E2-C725-0643-AFC7-A71B0E0D51A1}"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49292F-E13D-E842-BFE0-BD54B71086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ED5A08E2-C725-0643-AFC7-A71B0E0D51A1}"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9292F-E13D-E842-BFE0-BD54B710861F}"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ED5A08E2-C725-0643-AFC7-A71B0E0D51A1}"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B149292F-E13D-E842-BFE0-BD54B710861F}"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D5A08E2-C725-0643-AFC7-A71B0E0D51A1}"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149292F-E13D-E842-BFE0-BD54B710861F}"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H. </a:t>
            </a:r>
            <a:r>
              <a:rPr lang="en-US" dirty="0" err="1" smtClean="0"/>
              <a:t>Deniz</a:t>
            </a:r>
            <a:r>
              <a:rPr lang="en-US" dirty="0" smtClean="0"/>
              <a:t> </a:t>
            </a:r>
            <a:r>
              <a:rPr lang="en-US" dirty="0" err="1" smtClean="0"/>
              <a:t>gülleroğlu</a:t>
            </a:r>
            <a:endParaRPr lang="en-US" dirty="0"/>
          </a:p>
        </p:txBody>
      </p:sp>
      <p:sp>
        <p:nvSpPr>
          <p:cNvPr id="2" name="Title 1"/>
          <p:cNvSpPr>
            <a:spLocks noGrp="1"/>
          </p:cNvSpPr>
          <p:nvPr>
            <p:ph type="ctrTitle"/>
          </p:nvPr>
        </p:nvSpPr>
        <p:spPr>
          <a:xfrm>
            <a:off x="786123" y="929275"/>
            <a:ext cx="6629400" cy="1219201"/>
          </a:xfrm>
        </p:spPr>
        <p:txBody>
          <a:bodyPr/>
          <a:lstStyle/>
          <a:p>
            <a:r>
              <a:rPr lang="tr-TR" dirty="0"/>
              <a:t>Test Kuramları 2: Madde Tepki Kuramı</a:t>
            </a:r>
            <a:r>
              <a:rPr lang="en-US" dirty="0"/>
              <a:t> </a:t>
            </a:r>
          </a:p>
        </p:txBody>
      </p:sp>
    </p:spTree>
    <p:extLst>
      <p:ext uri="{BB962C8B-B14F-4D97-AF65-F5344CB8AC3E}">
        <p14:creationId xmlns:p14="http://schemas.microsoft.com/office/powerpoint/2010/main" val="53570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smtClean="0">
                <a:latin typeface="Times New Roman"/>
                <a:cs typeface="Times New Roman"/>
              </a:rPr>
              <a:t>Mtk’nin</a:t>
            </a:r>
            <a:r>
              <a:rPr lang="en-US" cap="none" dirty="0" smtClean="0">
                <a:latin typeface="Times New Roman"/>
                <a:cs typeface="Times New Roman"/>
              </a:rPr>
              <a:t> </a:t>
            </a:r>
            <a:r>
              <a:rPr lang="en-US" cap="none" dirty="0" err="1" smtClean="0">
                <a:latin typeface="Times New Roman"/>
                <a:cs typeface="Times New Roman"/>
              </a:rPr>
              <a:t>Tarihçesi</a:t>
            </a:r>
            <a:endParaRPr lang="en-US" cap="none" dirty="0">
              <a:latin typeface="Times New Roman"/>
              <a:cs typeface="Times New Roman"/>
            </a:endParaRPr>
          </a:p>
        </p:txBody>
      </p:sp>
      <p:sp>
        <p:nvSpPr>
          <p:cNvPr id="3" name="Content Placeholder 2"/>
          <p:cNvSpPr>
            <a:spLocks noGrp="1"/>
          </p:cNvSpPr>
          <p:nvPr>
            <p:ph idx="1"/>
          </p:nvPr>
        </p:nvSpPr>
        <p:spPr/>
        <p:txBody>
          <a:bodyPr>
            <a:normAutofit fontScale="92500"/>
          </a:bodyPr>
          <a:lstStyle/>
          <a:p>
            <a:pPr algn="just"/>
            <a:r>
              <a:rPr lang="mr-IN" dirty="0" smtClean="0">
                <a:latin typeface="Times New Roman"/>
                <a:cs typeface="Times New Roman"/>
              </a:rPr>
              <a:t>Modern Test Kuramı’nın ilk izleri Louis Leon Thurstone’nun “A Method of Scaling Psychological and Educational Tests” başlıklı yayınında görülmüştür. Thurstone bu çalışmasında 1905 yılında Binet ve Simon tarafından geliştirilen zeka testindeki maddelerin nasıl yerleştirileceği ile ilgili probleme bir çözüm önerisi sunmuştur. Ve bu çalışmada Londra’daki bir okuldan alınan çocukların test sonuçlarıyla ilgili veriyi kullanarak ardışık yaşlardaki çocukların Binet testindeki sorulara doğru cevap verme oranlarını gösteren bir grafik çizmiştir. Buna bağlı olarak çizdiği diğer grafikte yaşa bağlı olarak Binet testinde yer alan görevleri yerine getirme derecesini göstermiştir. Çizmiş olduğu bu iki grafik sahip olduğu birçok özellik ile Modern Test Kuramına ilham verici olmuştur (Bock, 1997). </a:t>
            </a:r>
            <a:endParaRPr lang="en-US" dirty="0">
              <a:latin typeface="Times New Roman"/>
              <a:cs typeface="Times New Roman"/>
            </a:endParaRPr>
          </a:p>
        </p:txBody>
      </p:sp>
    </p:spTree>
    <p:extLst>
      <p:ext uri="{BB962C8B-B14F-4D97-AF65-F5344CB8AC3E}">
        <p14:creationId xmlns:p14="http://schemas.microsoft.com/office/powerpoint/2010/main" val="2670507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Mtk’nin</a:t>
            </a:r>
            <a:r>
              <a:rPr lang="en-US" cap="none" dirty="0">
                <a:latin typeface="Times New Roman"/>
                <a:cs typeface="Times New Roman"/>
              </a:rPr>
              <a:t> </a:t>
            </a:r>
            <a:r>
              <a:rPr lang="en-US" cap="none" dirty="0" err="1">
                <a:latin typeface="Times New Roman"/>
                <a:cs typeface="Times New Roman"/>
              </a:rPr>
              <a:t>Tarihçesi</a:t>
            </a:r>
            <a:endParaRPr lang="en-US" dirty="0"/>
          </a:p>
        </p:txBody>
      </p:sp>
      <p:sp>
        <p:nvSpPr>
          <p:cNvPr id="3" name="Content Placeholder 2"/>
          <p:cNvSpPr>
            <a:spLocks noGrp="1"/>
          </p:cNvSpPr>
          <p:nvPr>
            <p:ph idx="1"/>
          </p:nvPr>
        </p:nvSpPr>
        <p:spPr>
          <a:xfrm>
            <a:off x="457200" y="1752600"/>
            <a:ext cx="8229600" cy="5105400"/>
          </a:xfrm>
        </p:spPr>
        <p:txBody>
          <a:bodyPr>
            <a:normAutofit/>
          </a:bodyPr>
          <a:lstStyle/>
          <a:p>
            <a:pPr algn="just"/>
            <a:r>
              <a:rPr lang="mr-IN" dirty="0" smtClean="0">
                <a:solidFill>
                  <a:srgbClr val="000000"/>
                </a:solidFill>
                <a:latin typeface="Times New Roman"/>
                <a:cs typeface="Times New Roman"/>
              </a:rPr>
              <a:t>Daha sonralarda ise 1936 yılında Richardson ilk defa normal ogive modelini eğride yer alan aritmetik ortalamayı, standart sapmayı kullanarak madde tepki verilerine uygun hale getirmeye çalışmıştır. 1942 yılından önce Amerikalı ünlü psikologlar Thurstone, Richardson ve Terman modern test kuramı üzerine çalışmışlardır. Fakat Modern Test Kuramının resmileştirip kurucusu olarak görülen kişiler yayınladıkları çalışmalar ile Ferguson (1942), Lawley (1943) ve Finney (1944) dir.</a:t>
            </a:r>
            <a:endParaRPr lang="tr-TR" dirty="0" smtClean="0">
              <a:solidFill>
                <a:srgbClr val="000000"/>
              </a:solidFill>
              <a:latin typeface="Times New Roman"/>
              <a:cs typeface="Times New Roman"/>
            </a:endParaRPr>
          </a:p>
          <a:p>
            <a:pPr algn="r"/>
            <a:r>
              <a:rPr lang="mr-IN" dirty="0">
                <a:solidFill>
                  <a:srgbClr val="000000"/>
                </a:solidFill>
                <a:latin typeface="Times New Roman"/>
                <a:cs typeface="Times New Roman"/>
              </a:rPr>
              <a:t>(Goldstein ve Wood, 1989). </a:t>
            </a:r>
            <a:endParaRPr lang="en-US" dirty="0">
              <a:solidFill>
                <a:srgbClr val="000000"/>
              </a:solidFill>
              <a:latin typeface="Times New Roman"/>
              <a:cs typeface="Times New Roman"/>
            </a:endParaRPr>
          </a:p>
          <a:p>
            <a:pPr algn="just"/>
            <a:endParaRPr lang="tr-TR" dirty="0" smtClean="0">
              <a:solidFill>
                <a:srgbClr val="000000"/>
              </a:solidFill>
              <a:latin typeface="Times New Roman"/>
              <a:cs typeface="Times New Roman"/>
            </a:endParaRPr>
          </a:p>
          <a:p>
            <a:r>
              <a:rPr lang="mr-IN" dirty="0" smtClean="0">
                <a:solidFill>
                  <a:srgbClr val="000000"/>
                </a:solidFill>
                <a:latin typeface="Times New Roman"/>
                <a:cs typeface="Times New Roman"/>
              </a:rPr>
              <a:t> </a:t>
            </a: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3638018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Mtk’nin</a:t>
            </a:r>
            <a:r>
              <a:rPr lang="en-US" cap="none" dirty="0">
                <a:latin typeface="Times New Roman"/>
                <a:cs typeface="Times New Roman"/>
              </a:rPr>
              <a:t> </a:t>
            </a:r>
            <a:r>
              <a:rPr lang="en-US" cap="none" dirty="0" err="1">
                <a:latin typeface="Times New Roman"/>
                <a:cs typeface="Times New Roman"/>
              </a:rPr>
              <a:t>Tarihçesi</a:t>
            </a:r>
            <a:endParaRPr lang="en-US" dirty="0"/>
          </a:p>
        </p:txBody>
      </p:sp>
      <p:sp>
        <p:nvSpPr>
          <p:cNvPr id="3" name="Content Placeholder 2"/>
          <p:cNvSpPr>
            <a:spLocks noGrp="1"/>
          </p:cNvSpPr>
          <p:nvPr>
            <p:ph idx="1"/>
          </p:nvPr>
        </p:nvSpPr>
        <p:spPr/>
        <p:txBody>
          <a:bodyPr/>
          <a:lstStyle/>
          <a:p>
            <a:pPr algn="just"/>
            <a:r>
              <a:rPr lang="mr-IN" dirty="0">
                <a:solidFill>
                  <a:srgbClr val="000000"/>
                </a:solidFill>
                <a:latin typeface="Times New Roman"/>
                <a:cs typeface="Times New Roman"/>
              </a:rPr>
              <a:t>Ferguson normal ogive fonksiyonunu kullanarak testi alan kişimin verdiği doğru cevaplara bakarak olasılık hesaplamaya çalışan ilk kişidir. Daha sonraki yıllarda Lawley ve Finney yayınladıkları çalışmalar ile Ferguson’un çalışmalarını genişletmişlerdir. 1952 yılına gelindiğinde Lord’un monografisi testlerin özelliklerine konsantre olmuştur. 1954 yılında Guilford Lord’un monografisini gözden geçirmiş ve bazı konularda eleştiriler getirmiştir. 1960 yılında George Rasch tarafından en basit MTK modeli olan bir parametreli lojistik fonksiyon modeli ortaya çıkmıştır (Goldstein ve Wood, 1989). </a:t>
            </a:r>
            <a:endParaRPr lang="en-US" dirty="0">
              <a:solidFill>
                <a:srgbClr val="000000"/>
              </a:solidFill>
              <a:latin typeface="Times New Roman"/>
              <a:cs typeface="Times New Roman"/>
            </a:endParaRPr>
          </a:p>
          <a:p>
            <a:endParaRPr lang="en-US" dirty="0"/>
          </a:p>
        </p:txBody>
      </p:sp>
    </p:spTree>
    <p:extLst>
      <p:ext uri="{BB962C8B-B14F-4D97-AF65-F5344CB8AC3E}">
        <p14:creationId xmlns:p14="http://schemas.microsoft.com/office/powerpoint/2010/main" val="320173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752600"/>
            <a:ext cx="8229600" cy="5382542"/>
          </a:xfrm>
        </p:spPr>
        <p:txBody>
          <a:bodyPr>
            <a:normAutofit fontScale="92500"/>
          </a:bodyPr>
          <a:lstStyle/>
          <a:p>
            <a:pPr algn="just"/>
            <a:r>
              <a:rPr lang="mr-IN" dirty="0" smtClean="0">
                <a:latin typeface="Times New Roman"/>
                <a:cs typeface="Times New Roman"/>
              </a:rPr>
              <a:t>Modern Test Kuramı, klasik kuramın bazı sınırlılıklarına alternatif olarak üretilmiştir (Crocker ve Algina, 1985). Klasik Test Kuramında toplam puana bakarak başarı ölçülmektedir. Modern Test Kuramında Klasik Test Kuramının aksine madde güçlük düzeyleri dikkate alınarak maddeler ağırlıklandırılmış olarak puanlanır.</a:t>
            </a:r>
            <a:endParaRPr lang="tr-TR" dirty="0" smtClean="0">
              <a:latin typeface="Times New Roman"/>
              <a:cs typeface="Times New Roman"/>
            </a:endParaRPr>
          </a:p>
          <a:p>
            <a:pPr marL="114300" indent="0" algn="just">
              <a:buNone/>
            </a:pPr>
            <a:endParaRPr lang="tr-TR" dirty="0" smtClean="0">
              <a:latin typeface="Times New Roman"/>
              <a:cs typeface="Times New Roman"/>
            </a:endParaRPr>
          </a:p>
          <a:p>
            <a:pPr algn="just"/>
            <a:r>
              <a:rPr lang="mr-IN" dirty="0" smtClean="0">
                <a:latin typeface="Times New Roman"/>
                <a:cs typeface="Times New Roman"/>
              </a:rPr>
              <a:t> Yani KTK’daki gibi her bir maddenin toplam puanı katkısı aynı değildir. Madde Tepki Kuramı testi alan bireylerin performansları; özellik, örtük özellik, ya da yetenek gibi bir dizi faktör tarafından tahmin edilebileceğini öne sürmüştür. Bireyin madde performansı ile madde performansı altında yatan özellik kümesi arasındaki ilişki, madde karakteristik eğrisi veya madde karakteristik fonksiyonu adı verilen monotonik artan bir fonksiyonla ifade edilebilir. Madde tepki kuramı teste değil de daha çok maddelere odaklanmaktadır (Hambleton ve Swaminathan, 1985). </a:t>
            </a:r>
            <a:endParaRPr lang="en-US" dirty="0">
              <a:latin typeface="Times New Roman"/>
              <a:cs typeface="Times New Roman"/>
            </a:endParaRPr>
          </a:p>
        </p:txBody>
      </p:sp>
    </p:spTree>
    <p:extLst>
      <p:ext uri="{BB962C8B-B14F-4D97-AF65-F5344CB8AC3E}">
        <p14:creationId xmlns:p14="http://schemas.microsoft.com/office/powerpoint/2010/main" val="569088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r-IN" cap="none" dirty="0" smtClean="0"/>
              <a:t>Madde Karakteristik Eğrisi </a:t>
            </a:r>
            <a:endParaRPr lang="en-US" cap="none" dirty="0"/>
          </a:p>
        </p:txBody>
      </p:sp>
      <p:sp>
        <p:nvSpPr>
          <p:cNvPr id="3" name="Content Placeholder 2"/>
          <p:cNvSpPr>
            <a:spLocks noGrp="1"/>
          </p:cNvSpPr>
          <p:nvPr>
            <p:ph idx="1"/>
          </p:nvPr>
        </p:nvSpPr>
        <p:spPr>
          <a:xfrm>
            <a:off x="457200" y="1752600"/>
            <a:ext cx="8229600" cy="4798025"/>
          </a:xfrm>
        </p:spPr>
        <p:txBody>
          <a:bodyPr>
            <a:normAutofit/>
          </a:bodyPr>
          <a:lstStyle/>
          <a:p>
            <a:pPr algn="just"/>
            <a:r>
              <a:rPr lang="mr-IN" dirty="0" smtClean="0">
                <a:latin typeface="Times New Roman"/>
                <a:cs typeface="Times New Roman"/>
              </a:rPr>
              <a:t>Madde Karakteristik Eğrisi madde puanı ile yetenek arasındaki regresyonu gösteren eğrinin adıdır. Diğer bir ifade ile testte yer alan madde puanlarının testte ölçülmeye çalışılan yetenek üzerindeki doğrusal olmayan regresyonudur (Crocker ve Algina, 1986). </a:t>
            </a:r>
            <a:endParaRPr lang="tr-TR" dirty="0">
              <a:latin typeface="Times New Roman"/>
              <a:cs typeface="Times New Roman"/>
            </a:endParaRPr>
          </a:p>
          <a:p>
            <a:pPr algn="just"/>
            <a:r>
              <a:rPr lang="mr-IN" dirty="0" smtClean="0">
                <a:latin typeface="Times New Roman"/>
                <a:cs typeface="Times New Roman"/>
              </a:rPr>
              <a:t>Bir cevaplayıcının bir maddeye doğru verme olasılığı testi alan diğer kişilerden bağımsızdır. Aynı yetenek düzeyinde başka kaç cevaplayıcının olduğu önemli değildir</a:t>
            </a:r>
            <a:r>
              <a:rPr lang="tr-TR" dirty="0" smtClean="0">
                <a:latin typeface="Times New Roman"/>
                <a:cs typeface="Times New Roman"/>
              </a:rPr>
              <a:t>.</a:t>
            </a:r>
          </a:p>
          <a:p>
            <a:pPr algn="just"/>
            <a:r>
              <a:rPr lang="mr-IN" dirty="0" smtClean="0">
                <a:latin typeface="Times New Roman"/>
                <a:cs typeface="Times New Roman"/>
              </a:rPr>
              <a:t>Madde Karakteristik Eğrisinde bireylerin yetenekleri arttığı sürece maddeleri doğru cevaplama olasılıkları da monotonik olarak artmaktadır. </a:t>
            </a:r>
            <a:endParaRPr lang="tr-TR" dirty="0" smtClean="0">
              <a:latin typeface="Times New Roman"/>
              <a:cs typeface="Times New Roman"/>
            </a:endParaRPr>
          </a:p>
          <a:p>
            <a:pPr algn="r"/>
            <a:r>
              <a:rPr lang="mr-IN" dirty="0">
                <a:latin typeface="Times New Roman"/>
                <a:cs typeface="Times New Roman"/>
              </a:rPr>
              <a:t>(Demirtaşlı, 1998). </a:t>
            </a:r>
            <a:endParaRPr lang="en-US" dirty="0">
              <a:latin typeface="Times New Roman"/>
              <a:cs typeface="Times New Roman"/>
            </a:endParaRPr>
          </a:p>
        </p:txBody>
      </p:sp>
    </p:spTree>
    <p:extLst>
      <p:ext uri="{BB962C8B-B14F-4D97-AF65-F5344CB8AC3E}">
        <p14:creationId xmlns:p14="http://schemas.microsoft.com/office/powerpoint/2010/main" val="3993003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r-IN" cap="none" dirty="0" smtClean="0"/>
              <a:t>Madde Tepki Kuramının Sayıltıları </a:t>
            </a:r>
            <a:endParaRPr lang="en-US" cap="none" dirty="0"/>
          </a:p>
        </p:txBody>
      </p:sp>
      <p:sp>
        <p:nvSpPr>
          <p:cNvPr id="3" name="Content Placeholder 2"/>
          <p:cNvSpPr>
            <a:spLocks noGrp="1"/>
          </p:cNvSpPr>
          <p:nvPr>
            <p:ph idx="1"/>
          </p:nvPr>
        </p:nvSpPr>
        <p:spPr>
          <a:xfrm>
            <a:off x="457200" y="1752600"/>
            <a:ext cx="8229600" cy="5105400"/>
          </a:xfrm>
        </p:spPr>
        <p:txBody>
          <a:bodyPr>
            <a:normAutofit fontScale="92500" lnSpcReduction="10000"/>
          </a:bodyPr>
          <a:lstStyle/>
          <a:p>
            <a:pPr algn="just"/>
            <a:r>
              <a:rPr lang="tr-TR" b="1" dirty="0" err="1" smtClean="0">
                <a:latin typeface="Times New Roman"/>
                <a:cs typeface="Times New Roman"/>
              </a:rPr>
              <a:t>Tekboyutluluk</a:t>
            </a:r>
            <a:r>
              <a:rPr lang="tr-TR" b="1" dirty="0" smtClean="0">
                <a:latin typeface="Times New Roman"/>
                <a:cs typeface="Times New Roman"/>
              </a:rPr>
              <a:t> (</a:t>
            </a:r>
            <a:r>
              <a:rPr lang="tr-TR" b="1" dirty="0" err="1" smtClean="0">
                <a:latin typeface="Times New Roman"/>
                <a:cs typeface="Times New Roman"/>
              </a:rPr>
              <a:t>Unidimensionality</a:t>
            </a:r>
            <a:r>
              <a:rPr lang="tr-TR" b="1" dirty="0" smtClean="0">
                <a:latin typeface="Times New Roman"/>
                <a:cs typeface="Times New Roman"/>
              </a:rPr>
              <a:t>) : </a:t>
            </a:r>
            <a:r>
              <a:rPr lang="tr-TR" dirty="0" smtClean="0">
                <a:latin typeface="Times New Roman"/>
                <a:cs typeface="Times New Roman"/>
              </a:rPr>
              <a:t>Tek boyutluluk, bireyin performansını ölçerken, madde üzerindeki performansı etkileyen tek bir yetenek türü olmasıdır. İki veya daha fazla yetenek türü, testi oluşturan maddelerin cevaplanmasında etkili olmamalıdır. Eğer iki veya daha fazla yetenek türü maddenin cevaplanmasında etkili ise tek boyutluluk </a:t>
            </a:r>
            <a:r>
              <a:rPr lang="tr-TR" dirty="0" err="1" smtClean="0">
                <a:latin typeface="Times New Roman"/>
                <a:cs typeface="Times New Roman"/>
              </a:rPr>
              <a:t>sayıtlısı</a:t>
            </a:r>
            <a:r>
              <a:rPr lang="tr-TR" dirty="0" smtClean="0">
                <a:latin typeface="Times New Roman"/>
                <a:cs typeface="Times New Roman"/>
              </a:rPr>
              <a:t> karşılanamayacaktır. </a:t>
            </a:r>
          </a:p>
          <a:p>
            <a:pPr algn="just"/>
            <a:r>
              <a:rPr lang="tr-TR" dirty="0" smtClean="0">
                <a:latin typeface="Times New Roman"/>
                <a:cs typeface="Times New Roman"/>
              </a:rPr>
              <a:t>Tek boyutluluk </a:t>
            </a:r>
            <a:r>
              <a:rPr lang="tr-TR" dirty="0" err="1" smtClean="0">
                <a:latin typeface="Times New Roman"/>
                <a:cs typeface="Times New Roman"/>
              </a:rPr>
              <a:t>sayıtlısının</a:t>
            </a:r>
            <a:r>
              <a:rPr lang="tr-TR" dirty="0" smtClean="0">
                <a:latin typeface="Times New Roman"/>
                <a:cs typeface="Times New Roman"/>
              </a:rPr>
              <a:t> pratik durumlarda sağlanma olanaksızlığı sebebiyle MTK modellerini büyük ölçüde sınırlar. Çünkü testi alan birey maddelere cevap verirken tek bir boyut doğrultusunda hareket etmez. Pratikte tek boyutluluk </a:t>
            </a:r>
            <a:r>
              <a:rPr lang="tr-TR" dirty="0" err="1" smtClean="0">
                <a:latin typeface="Times New Roman"/>
                <a:cs typeface="Times New Roman"/>
              </a:rPr>
              <a:t>sayıtlısının</a:t>
            </a:r>
            <a:r>
              <a:rPr lang="tr-TR" dirty="0" smtClean="0">
                <a:latin typeface="Times New Roman"/>
                <a:cs typeface="Times New Roman"/>
              </a:rPr>
              <a:t> mümkün olmamasıyla birlikte, bu </a:t>
            </a:r>
            <a:r>
              <a:rPr lang="tr-TR" dirty="0" err="1" smtClean="0">
                <a:latin typeface="Times New Roman"/>
                <a:cs typeface="Times New Roman"/>
              </a:rPr>
              <a:t>sayıtlının</a:t>
            </a:r>
            <a:r>
              <a:rPr lang="tr-TR" dirty="0" smtClean="0">
                <a:latin typeface="Times New Roman"/>
                <a:cs typeface="Times New Roman"/>
              </a:rPr>
              <a:t> karşılanıp karşılanmadığını anlamak için ham verilere faktör analizi uygulanır ve baskın bir faktör bulunmaya çalışılır. Eğer baskın bir faktör bulunursa tek boyutluluk </a:t>
            </a:r>
            <a:r>
              <a:rPr lang="tr-TR" dirty="0" err="1" smtClean="0">
                <a:latin typeface="Times New Roman"/>
                <a:cs typeface="Times New Roman"/>
              </a:rPr>
              <a:t>sayıtlısının</a:t>
            </a:r>
            <a:r>
              <a:rPr lang="tr-TR" dirty="0" smtClean="0">
                <a:latin typeface="Times New Roman"/>
                <a:cs typeface="Times New Roman"/>
              </a:rPr>
              <a:t> karşılandığı iddia edilir ve madde, yetenek kestirimi yapılır (Erkuş ve diğer., 2017).</a:t>
            </a:r>
            <a:r>
              <a:rPr lang="en-US" dirty="0" smtClean="0">
                <a:latin typeface="Times New Roman"/>
                <a:cs typeface="Times New Roman"/>
              </a:rPr>
              <a:t> </a:t>
            </a:r>
            <a:endParaRPr lang="en-US" dirty="0">
              <a:latin typeface="Times New Roman"/>
              <a:cs typeface="Times New Roman"/>
            </a:endParaRPr>
          </a:p>
        </p:txBody>
      </p:sp>
    </p:spTree>
    <p:extLst>
      <p:ext uri="{BB962C8B-B14F-4D97-AF65-F5344CB8AC3E}">
        <p14:creationId xmlns:p14="http://schemas.microsoft.com/office/powerpoint/2010/main" val="397785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cap="none" dirty="0"/>
              <a:t>Madde Tepki Kuramının Sayıltıları </a:t>
            </a:r>
            <a:endParaRPr lang="en-US" dirty="0"/>
          </a:p>
        </p:txBody>
      </p:sp>
      <p:sp>
        <p:nvSpPr>
          <p:cNvPr id="3" name="Content Placeholder 2"/>
          <p:cNvSpPr>
            <a:spLocks noGrp="1"/>
          </p:cNvSpPr>
          <p:nvPr>
            <p:ph idx="1"/>
          </p:nvPr>
        </p:nvSpPr>
        <p:spPr>
          <a:xfrm>
            <a:off x="457200" y="1752600"/>
            <a:ext cx="8229600" cy="4898803"/>
          </a:xfrm>
        </p:spPr>
        <p:txBody>
          <a:bodyPr>
            <a:normAutofit fontScale="92500" lnSpcReduction="10000"/>
          </a:bodyPr>
          <a:lstStyle/>
          <a:p>
            <a:pPr algn="just"/>
            <a:r>
              <a:rPr lang="tr-TR" b="1" dirty="0" smtClean="0">
                <a:latin typeface="Times New Roman"/>
                <a:cs typeface="Times New Roman"/>
              </a:rPr>
              <a:t>Yerel Bağımsızlık (</a:t>
            </a:r>
            <a:r>
              <a:rPr lang="tr-TR" b="1" dirty="0" err="1" smtClean="0">
                <a:latin typeface="Times New Roman"/>
                <a:cs typeface="Times New Roman"/>
              </a:rPr>
              <a:t>Local</a:t>
            </a:r>
            <a:r>
              <a:rPr lang="tr-TR" b="1" dirty="0" smtClean="0">
                <a:latin typeface="Times New Roman"/>
                <a:cs typeface="Times New Roman"/>
              </a:rPr>
              <a:t> </a:t>
            </a:r>
            <a:r>
              <a:rPr lang="tr-TR" b="1" dirty="0" err="1" smtClean="0">
                <a:latin typeface="Times New Roman"/>
                <a:cs typeface="Times New Roman"/>
              </a:rPr>
              <a:t>Dependecy</a:t>
            </a:r>
            <a:r>
              <a:rPr lang="tr-TR" b="1" dirty="0" smtClean="0">
                <a:latin typeface="Times New Roman"/>
                <a:cs typeface="Times New Roman"/>
              </a:rPr>
              <a:t>) : </a:t>
            </a:r>
            <a:r>
              <a:rPr lang="tr-TR" dirty="0" smtClean="0">
                <a:latin typeface="Times New Roman"/>
                <a:cs typeface="Times New Roman"/>
              </a:rPr>
              <a:t>Yerel Bağımsızlık, testte yer alan ve ölçülmek istenen bir yeteneğin sabit tutulması durumunda, testi alan kişilerin maddelere vereceği tepkilerin istatistiksel olarak bağımsız ve ilişkisiz olma durumudur. Yani bir </a:t>
            </a:r>
            <a:r>
              <a:rPr lang="tr-TR" dirty="0" err="1" smtClean="0">
                <a:latin typeface="Times New Roman"/>
                <a:cs typeface="Times New Roman"/>
              </a:rPr>
              <a:t>cevaplayıcının</a:t>
            </a:r>
            <a:r>
              <a:rPr lang="tr-TR" dirty="0" smtClean="0">
                <a:latin typeface="Times New Roman"/>
                <a:cs typeface="Times New Roman"/>
              </a:rPr>
              <a:t> bir maddeye doğru verme olasılığı diğer maddelere verdiği cevaplardan etkilenmemesi durumudur. Tek boyutluluk </a:t>
            </a:r>
            <a:r>
              <a:rPr lang="tr-TR" dirty="0" err="1" smtClean="0">
                <a:latin typeface="Times New Roman"/>
                <a:cs typeface="Times New Roman"/>
              </a:rPr>
              <a:t>sayıltısının</a:t>
            </a:r>
            <a:r>
              <a:rPr lang="tr-TR" dirty="0" smtClean="0">
                <a:latin typeface="Times New Roman"/>
                <a:cs typeface="Times New Roman"/>
              </a:rPr>
              <a:t> sağlanabilmesi için testte yer alan maddelerin ilişkili olması gerekirken, bu </a:t>
            </a:r>
            <a:r>
              <a:rPr lang="tr-TR" dirty="0" err="1" smtClean="0">
                <a:latin typeface="Times New Roman"/>
                <a:cs typeface="Times New Roman"/>
              </a:rPr>
              <a:t>sayıltıda</a:t>
            </a:r>
            <a:r>
              <a:rPr lang="tr-TR" dirty="0" smtClean="0">
                <a:latin typeface="Times New Roman"/>
                <a:cs typeface="Times New Roman"/>
              </a:rPr>
              <a:t> ise maddelerin belirli bir yetenek düzeyi için bağımsız olması gerekmektedir. Bu durum ilk bakışta bir çelişki yaratıyor gibi görünmesine rağmen, gerçekte öyle değildir. </a:t>
            </a:r>
          </a:p>
          <a:p>
            <a:pPr algn="just"/>
            <a:r>
              <a:rPr lang="tr-TR" dirty="0" smtClean="0">
                <a:latin typeface="Times New Roman"/>
                <a:cs typeface="Times New Roman"/>
              </a:rPr>
              <a:t>Tek boyutluluk </a:t>
            </a:r>
            <a:r>
              <a:rPr lang="tr-TR" dirty="0" err="1" smtClean="0">
                <a:latin typeface="Times New Roman"/>
                <a:cs typeface="Times New Roman"/>
              </a:rPr>
              <a:t>sayıltısında</a:t>
            </a:r>
            <a:r>
              <a:rPr lang="tr-TR" dirty="0" smtClean="0">
                <a:latin typeface="Times New Roman"/>
                <a:cs typeface="Times New Roman"/>
              </a:rPr>
              <a:t> maddelerin gösterdiği ilişkiler incelenirken, herhangi bir yetenek kısıtlaması veya koşulu yoktur. Yerel bağımsızlık </a:t>
            </a:r>
            <a:r>
              <a:rPr lang="tr-TR" dirty="0" err="1" smtClean="0">
                <a:latin typeface="Times New Roman"/>
                <a:cs typeface="Times New Roman"/>
              </a:rPr>
              <a:t>sayıltısında</a:t>
            </a:r>
            <a:r>
              <a:rPr lang="tr-TR" dirty="0" smtClean="0">
                <a:latin typeface="Times New Roman"/>
                <a:cs typeface="Times New Roman"/>
              </a:rPr>
              <a:t> ise, maddeler arasındaki ilişki veya bağımsızlık belirli bir yetenek koşulu altında incelenmektedir. </a:t>
            </a:r>
          </a:p>
          <a:p>
            <a:pPr algn="r"/>
            <a:r>
              <a:rPr lang="tr-TR" dirty="0" smtClean="0">
                <a:latin typeface="Times New Roman"/>
                <a:cs typeface="Times New Roman"/>
              </a:rPr>
              <a:t>(Erkuş ve diğer., 2017). </a:t>
            </a:r>
            <a:endParaRPr lang="tr-TR" dirty="0">
              <a:latin typeface="Times New Roman"/>
              <a:cs typeface="Times New Roman"/>
            </a:endParaRPr>
          </a:p>
        </p:txBody>
      </p:sp>
    </p:spTree>
    <p:extLst>
      <p:ext uri="{BB962C8B-B14F-4D97-AF65-F5344CB8AC3E}">
        <p14:creationId xmlns:p14="http://schemas.microsoft.com/office/powerpoint/2010/main" val="3043258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kaynakça</a:t>
            </a:r>
            <a:endParaRPr lang="en-US" dirty="0"/>
          </a:p>
        </p:txBody>
      </p:sp>
      <p:sp>
        <p:nvSpPr>
          <p:cNvPr id="3" name="Content Placeholder 2"/>
          <p:cNvSpPr>
            <a:spLocks noGrp="1"/>
          </p:cNvSpPr>
          <p:nvPr>
            <p:ph idx="1"/>
          </p:nvPr>
        </p:nvSpPr>
        <p:spPr>
          <a:xfrm>
            <a:off x="457200" y="1752601"/>
            <a:ext cx="8229600" cy="5105400"/>
          </a:xfrm>
        </p:spPr>
        <p:txBody>
          <a:bodyPr>
            <a:normAutofit fontScale="77500" lnSpcReduction="20000"/>
          </a:bodyPr>
          <a:lstStyle/>
          <a:p>
            <a:r>
              <a:rPr lang="en-US" dirty="0">
                <a:latin typeface="Times New Roman"/>
                <a:cs typeface="Times New Roman"/>
              </a:rPr>
              <a:t>Bock, R. D. (1997). A brief history of item theory response. </a:t>
            </a:r>
            <a:r>
              <a:rPr lang="en-US" i="1" dirty="0">
                <a:latin typeface="Times New Roman"/>
                <a:cs typeface="Times New Roman"/>
              </a:rPr>
              <a:t>Educational measurement: issues and practice</a:t>
            </a:r>
            <a:r>
              <a:rPr lang="en-US" dirty="0">
                <a:latin typeface="Times New Roman"/>
                <a:cs typeface="Times New Roman"/>
              </a:rPr>
              <a:t>, </a:t>
            </a:r>
            <a:r>
              <a:rPr lang="en-US" i="1" dirty="0">
                <a:latin typeface="Times New Roman"/>
                <a:cs typeface="Times New Roman"/>
              </a:rPr>
              <a:t>16</a:t>
            </a:r>
            <a:r>
              <a:rPr lang="en-US" dirty="0">
                <a:latin typeface="Times New Roman"/>
                <a:cs typeface="Times New Roman"/>
              </a:rPr>
              <a:t>(4), 21-33. </a:t>
            </a:r>
            <a:endParaRPr lang="en-US" dirty="0" smtClean="0">
              <a:latin typeface="Times New Roman"/>
              <a:cs typeface="Times New Roman"/>
            </a:endParaRPr>
          </a:p>
          <a:p>
            <a:endParaRPr lang="en-US" dirty="0" smtClean="0">
              <a:latin typeface="Times New Roman"/>
              <a:cs typeface="Times New Roman"/>
            </a:endParaRPr>
          </a:p>
          <a:p>
            <a:r>
              <a:rPr lang="en-US" dirty="0">
                <a:latin typeface="Times New Roman"/>
                <a:cs typeface="Times New Roman"/>
              </a:rPr>
              <a:t>Crocker, L. &amp; </a:t>
            </a:r>
            <a:r>
              <a:rPr lang="en-US" dirty="0" err="1">
                <a:latin typeface="Times New Roman"/>
                <a:cs typeface="Times New Roman"/>
              </a:rPr>
              <a:t>Algina</a:t>
            </a:r>
            <a:r>
              <a:rPr lang="en-US" dirty="0">
                <a:latin typeface="Times New Roman"/>
                <a:cs typeface="Times New Roman"/>
              </a:rPr>
              <a:t>, J. (1986). </a:t>
            </a:r>
            <a:r>
              <a:rPr lang="en-US" i="1" dirty="0">
                <a:latin typeface="Times New Roman"/>
                <a:cs typeface="Times New Roman"/>
              </a:rPr>
              <a:t>Introduction to Classical and Modern Test Theory</a:t>
            </a:r>
            <a:r>
              <a:rPr lang="en-US" dirty="0">
                <a:latin typeface="Times New Roman"/>
                <a:cs typeface="Times New Roman"/>
              </a:rPr>
              <a:t>. USA :Harcourt Brace </a:t>
            </a:r>
            <a:r>
              <a:rPr lang="en-US" dirty="0" err="1">
                <a:latin typeface="Times New Roman"/>
                <a:cs typeface="Times New Roman"/>
              </a:rPr>
              <a:t>Javanovich</a:t>
            </a:r>
            <a:r>
              <a:rPr lang="en-US" dirty="0">
                <a:latin typeface="Times New Roman"/>
                <a:cs typeface="Times New Roman"/>
              </a:rPr>
              <a:t> College Publishers,. </a:t>
            </a:r>
            <a:endParaRPr lang="en-US" dirty="0" smtClean="0">
              <a:latin typeface="Times New Roman"/>
              <a:cs typeface="Times New Roman"/>
            </a:endParaRPr>
          </a:p>
          <a:p>
            <a:endParaRPr lang="en-US" dirty="0" smtClean="0">
              <a:latin typeface="Times New Roman"/>
              <a:cs typeface="Times New Roman"/>
            </a:endParaRPr>
          </a:p>
          <a:p>
            <a:r>
              <a:rPr lang="en-US" dirty="0" err="1">
                <a:latin typeface="Times New Roman"/>
                <a:cs typeface="Times New Roman"/>
              </a:rPr>
              <a:t>Çıkrıkçı-Demirtaşlı</a:t>
            </a:r>
            <a:r>
              <a:rPr lang="en-US" dirty="0">
                <a:latin typeface="Times New Roman"/>
                <a:cs typeface="Times New Roman"/>
              </a:rPr>
              <a:t>, N. (1998). Test </a:t>
            </a:r>
            <a:r>
              <a:rPr lang="en-US" dirty="0" err="1">
                <a:latin typeface="Times New Roman"/>
                <a:cs typeface="Times New Roman"/>
              </a:rPr>
              <a:t>Geliştirmede</a:t>
            </a:r>
            <a:r>
              <a:rPr lang="en-US" dirty="0">
                <a:latin typeface="Times New Roman"/>
                <a:cs typeface="Times New Roman"/>
              </a:rPr>
              <a:t> </a:t>
            </a:r>
            <a:r>
              <a:rPr lang="en-US" dirty="0" err="1">
                <a:latin typeface="Times New Roman"/>
                <a:cs typeface="Times New Roman"/>
              </a:rPr>
              <a:t>Yeni</a:t>
            </a:r>
            <a:r>
              <a:rPr lang="en-US" dirty="0">
                <a:latin typeface="Times New Roman"/>
                <a:cs typeface="Times New Roman"/>
              </a:rPr>
              <a:t> </a:t>
            </a:r>
            <a:r>
              <a:rPr lang="en-US" dirty="0" err="1">
                <a:latin typeface="Times New Roman"/>
                <a:cs typeface="Times New Roman"/>
              </a:rPr>
              <a:t>Yaklaşımlar</a:t>
            </a:r>
            <a:r>
              <a:rPr lang="en-US" dirty="0">
                <a:latin typeface="Times New Roman"/>
                <a:cs typeface="Times New Roman"/>
              </a:rPr>
              <a:t>: </a:t>
            </a:r>
            <a:r>
              <a:rPr lang="en-US" dirty="0" err="1">
                <a:latin typeface="Times New Roman"/>
                <a:cs typeface="Times New Roman"/>
              </a:rPr>
              <a:t>Örtük</a:t>
            </a:r>
            <a:r>
              <a:rPr lang="en-US" dirty="0">
                <a:latin typeface="Times New Roman"/>
                <a:cs typeface="Times New Roman"/>
              </a:rPr>
              <a:t> </a:t>
            </a:r>
            <a:r>
              <a:rPr lang="en-US" dirty="0" err="1">
                <a:latin typeface="Times New Roman"/>
                <a:cs typeface="Times New Roman"/>
              </a:rPr>
              <a:t>Özellikler</a:t>
            </a:r>
            <a:r>
              <a:rPr lang="en-US" dirty="0">
                <a:latin typeface="Times New Roman"/>
                <a:cs typeface="Times New Roman"/>
              </a:rPr>
              <a:t> </a:t>
            </a:r>
            <a:r>
              <a:rPr lang="en-US" dirty="0" err="1">
                <a:latin typeface="Times New Roman"/>
                <a:cs typeface="Times New Roman"/>
              </a:rPr>
              <a:t>Kuramı-Temel</a:t>
            </a:r>
            <a:r>
              <a:rPr lang="en-US" dirty="0">
                <a:latin typeface="Times New Roman"/>
                <a:cs typeface="Times New Roman"/>
              </a:rPr>
              <a:t> </a:t>
            </a:r>
            <a:r>
              <a:rPr lang="en-US" dirty="0" err="1">
                <a:latin typeface="Times New Roman"/>
                <a:cs typeface="Times New Roman"/>
              </a:rPr>
              <a:t>Özellikleri</a:t>
            </a:r>
            <a:r>
              <a:rPr lang="en-US" dirty="0">
                <a:latin typeface="Times New Roman"/>
                <a:cs typeface="Times New Roman"/>
              </a:rPr>
              <a:t>, </a:t>
            </a:r>
            <a:r>
              <a:rPr lang="en-US" dirty="0" err="1">
                <a:latin typeface="Times New Roman"/>
                <a:cs typeface="Times New Roman"/>
              </a:rPr>
              <a:t>Varsayımları</a:t>
            </a:r>
            <a:r>
              <a:rPr lang="en-US" dirty="0">
                <a:latin typeface="Times New Roman"/>
                <a:cs typeface="Times New Roman"/>
              </a:rPr>
              <a:t>, Model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Sınırlılıkları</a:t>
            </a:r>
            <a:r>
              <a:rPr lang="en-US" dirty="0">
                <a:latin typeface="Times New Roman"/>
                <a:cs typeface="Times New Roman"/>
              </a:rPr>
              <a:t>. </a:t>
            </a:r>
            <a:r>
              <a:rPr lang="en-US" i="1" dirty="0">
                <a:latin typeface="Times New Roman"/>
                <a:cs typeface="Times New Roman"/>
              </a:rPr>
              <a:t>Ankara </a:t>
            </a:r>
            <a:r>
              <a:rPr lang="en-US" i="1" dirty="0" err="1">
                <a:latin typeface="Times New Roman"/>
                <a:cs typeface="Times New Roman"/>
              </a:rPr>
              <a:t>Üniversitesi</a:t>
            </a:r>
            <a:r>
              <a:rPr lang="en-US" i="1" dirty="0">
                <a:latin typeface="Times New Roman"/>
                <a:cs typeface="Times New Roman"/>
              </a:rPr>
              <a:t> </a:t>
            </a:r>
            <a:r>
              <a:rPr lang="en-US" i="1" dirty="0" err="1">
                <a:latin typeface="Times New Roman"/>
                <a:cs typeface="Times New Roman"/>
              </a:rPr>
              <a:t>Eğitim</a:t>
            </a:r>
            <a:r>
              <a:rPr lang="en-US" i="1" dirty="0">
                <a:latin typeface="Times New Roman"/>
                <a:cs typeface="Times New Roman"/>
              </a:rPr>
              <a:t> </a:t>
            </a:r>
            <a:r>
              <a:rPr lang="en-US" i="1" dirty="0" err="1">
                <a:latin typeface="Times New Roman"/>
                <a:cs typeface="Times New Roman"/>
              </a:rPr>
              <a:t>Fakültesi</a:t>
            </a:r>
            <a:r>
              <a:rPr lang="en-US" i="1" dirty="0">
                <a:latin typeface="Times New Roman"/>
                <a:cs typeface="Times New Roman"/>
              </a:rPr>
              <a:t> </a:t>
            </a:r>
            <a:r>
              <a:rPr lang="en-US" i="1" dirty="0" err="1">
                <a:latin typeface="Times New Roman"/>
                <a:cs typeface="Times New Roman"/>
              </a:rPr>
              <a:t>Dergisi</a:t>
            </a:r>
            <a:r>
              <a:rPr lang="en-US" dirty="0">
                <a:latin typeface="Times New Roman"/>
                <a:cs typeface="Times New Roman"/>
              </a:rPr>
              <a:t>, </a:t>
            </a:r>
            <a:r>
              <a:rPr lang="en-US" i="1" dirty="0">
                <a:latin typeface="Times New Roman"/>
                <a:cs typeface="Times New Roman"/>
              </a:rPr>
              <a:t>2</a:t>
            </a:r>
            <a:r>
              <a:rPr lang="en-US" dirty="0">
                <a:latin typeface="Times New Roman"/>
                <a:cs typeface="Times New Roman"/>
              </a:rPr>
              <a:t>(28), 161-173. </a:t>
            </a:r>
          </a:p>
          <a:p>
            <a:endParaRPr lang="en-US" dirty="0" smtClean="0">
              <a:latin typeface="Times New Roman"/>
              <a:cs typeface="Times New Roman"/>
            </a:endParaRPr>
          </a:p>
          <a:p>
            <a:r>
              <a:rPr lang="en-US" dirty="0" err="1">
                <a:latin typeface="Times New Roman"/>
                <a:cs typeface="Times New Roman"/>
              </a:rPr>
              <a:t>Erkuş</a:t>
            </a:r>
            <a:r>
              <a:rPr lang="en-US" dirty="0">
                <a:latin typeface="Times New Roman"/>
                <a:cs typeface="Times New Roman"/>
              </a:rPr>
              <a:t>, A., </a:t>
            </a:r>
            <a:r>
              <a:rPr lang="en-US" dirty="0" err="1">
                <a:latin typeface="Times New Roman"/>
                <a:cs typeface="Times New Roman"/>
              </a:rPr>
              <a:t>Sünbül</a:t>
            </a:r>
            <a:r>
              <a:rPr lang="en-US" dirty="0">
                <a:latin typeface="Times New Roman"/>
                <a:cs typeface="Times New Roman"/>
              </a:rPr>
              <a:t>, </a:t>
            </a:r>
            <a:r>
              <a:rPr lang="en-US" dirty="0" err="1">
                <a:latin typeface="Times New Roman"/>
                <a:cs typeface="Times New Roman"/>
              </a:rPr>
              <a:t>Ö</a:t>
            </a:r>
            <a:r>
              <a:rPr lang="en-US" dirty="0">
                <a:latin typeface="Times New Roman"/>
                <a:cs typeface="Times New Roman"/>
              </a:rPr>
              <a:t>., </a:t>
            </a:r>
            <a:r>
              <a:rPr lang="en-US" dirty="0" err="1">
                <a:latin typeface="Times New Roman"/>
                <a:cs typeface="Times New Roman"/>
              </a:rPr>
              <a:t>Sünbül</a:t>
            </a:r>
            <a:r>
              <a:rPr lang="en-US" dirty="0">
                <a:latin typeface="Times New Roman"/>
                <a:cs typeface="Times New Roman"/>
              </a:rPr>
              <a:t>, S.Ö., </a:t>
            </a:r>
            <a:r>
              <a:rPr lang="en-US" dirty="0" err="1">
                <a:latin typeface="Times New Roman"/>
                <a:cs typeface="Times New Roman"/>
              </a:rPr>
              <a:t>Yormaz</a:t>
            </a:r>
            <a:r>
              <a:rPr lang="en-US" dirty="0">
                <a:latin typeface="Times New Roman"/>
                <a:cs typeface="Times New Roman"/>
              </a:rPr>
              <a:t>, S., </a:t>
            </a:r>
            <a:r>
              <a:rPr lang="en-US" dirty="0" err="1">
                <a:latin typeface="Times New Roman"/>
                <a:cs typeface="Times New Roman"/>
              </a:rPr>
              <a:t>Aşiret</a:t>
            </a:r>
            <a:r>
              <a:rPr lang="en-US" dirty="0">
                <a:latin typeface="Times New Roman"/>
                <a:cs typeface="Times New Roman"/>
              </a:rPr>
              <a:t>, S. (2017). </a:t>
            </a:r>
            <a:r>
              <a:rPr lang="en-US" dirty="0" err="1">
                <a:latin typeface="Times New Roman"/>
                <a:cs typeface="Times New Roman"/>
              </a:rPr>
              <a:t>Psikolojide</a:t>
            </a:r>
            <a:r>
              <a:rPr lang="en-US" dirty="0">
                <a:latin typeface="Times New Roman"/>
                <a:cs typeface="Times New Roman"/>
              </a:rPr>
              <a:t> </a:t>
            </a:r>
            <a:r>
              <a:rPr lang="en-US" dirty="0" err="1">
                <a:latin typeface="Times New Roman"/>
                <a:cs typeface="Times New Roman"/>
              </a:rPr>
              <a:t>ölçme</a:t>
            </a:r>
            <a:r>
              <a:rPr lang="en-US" dirty="0">
                <a:latin typeface="Times New Roman"/>
                <a:cs typeface="Times New Roman"/>
              </a:rPr>
              <a:t>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ölçek</a:t>
            </a:r>
            <a:r>
              <a:rPr lang="en-US" dirty="0">
                <a:latin typeface="Times New Roman"/>
                <a:cs typeface="Times New Roman"/>
              </a:rPr>
              <a:t> </a:t>
            </a:r>
            <a:r>
              <a:rPr lang="en-US" dirty="0" err="1">
                <a:latin typeface="Times New Roman"/>
                <a:cs typeface="Times New Roman"/>
              </a:rPr>
              <a:t>geliştirme</a:t>
            </a:r>
            <a:r>
              <a:rPr lang="en-US" dirty="0">
                <a:latin typeface="Times New Roman"/>
                <a:cs typeface="Times New Roman"/>
              </a:rPr>
              <a:t>. </a:t>
            </a:r>
            <a:r>
              <a:rPr lang="en-US" i="1" dirty="0" err="1">
                <a:latin typeface="Times New Roman"/>
                <a:cs typeface="Times New Roman"/>
              </a:rPr>
              <a:t>A?n?k?a?r?a</a:t>
            </a:r>
            <a:r>
              <a:rPr lang="en-US" i="1" dirty="0">
                <a:latin typeface="Times New Roman"/>
                <a:cs typeface="Times New Roman"/>
              </a:rPr>
              <a:t>?:? ?</a:t>
            </a:r>
            <a:r>
              <a:rPr lang="en-US" i="1" dirty="0" err="1">
                <a:latin typeface="Times New Roman"/>
                <a:cs typeface="Times New Roman"/>
              </a:rPr>
              <a:t>P?e?g?e?m</a:t>
            </a:r>
            <a:r>
              <a:rPr lang="en-US" i="1" dirty="0">
                <a:latin typeface="Times New Roman"/>
                <a:cs typeface="Times New Roman"/>
              </a:rPr>
              <a:t>? ?</a:t>
            </a:r>
            <a:r>
              <a:rPr lang="en-US" i="1" dirty="0" err="1">
                <a:latin typeface="Times New Roman"/>
                <a:cs typeface="Times New Roman"/>
              </a:rPr>
              <a:t>A?k?a?d?e?m?i</a:t>
            </a:r>
            <a:r>
              <a:rPr lang="en-US" i="1" dirty="0">
                <a:latin typeface="Times New Roman"/>
                <a:cs typeface="Times New Roman"/>
              </a:rPr>
              <a:t>? ?</a:t>
            </a:r>
            <a:r>
              <a:rPr lang="en-US" i="1" dirty="0" err="1">
                <a:latin typeface="Times New Roman"/>
                <a:cs typeface="Times New Roman"/>
              </a:rPr>
              <a:t>Y?a?y?ın?l?a?r?ı</a:t>
            </a:r>
            <a:r>
              <a:rPr lang="en-US" dirty="0">
                <a:latin typeface="Times New Roman"/>
                <a:cs typeface="Times New Roman"/>
              </a:rPr>
              <a:t>. </a:t>
            </a:r>
            <a:endParaRPr lang="en-US" dirty="0" smtClean="0">
              <a:latin typeface="Times New Roman"/>
              <a:cs typeface="Times New Roman"/>
            </a:endParaRPr>
          </a:p>
          <a:p>
            <a:pPr marL="114300" indent="0">
              <a:buNone/>
            </a:pPr>
            <a:endParaRPr lang="en-US" dirty="0" smtClean="0">
              <a:latin typeface="Times New Roman"/>
              <a:cs typeface="Times New Roman"/>
            </a:endParaRPr>
          </a:p>
          <a:p>
            <a:r>
              <a:rPr lang="en-US" dirty="0">
                <a:latin typeface="Times New Roman"/>
                <a:cs typeface="Times New Roman"/>
              </a:rPr>
              <a:t>Goldstein, H., &amp; Wood, R. (1989). Five decades of item response </a:t>
            </a:r>
            <a:r>
              <a:rPr lang="en-US" dirty="0" err="1">
                <a:latin typeface="Times New Roman"/>
                <a:cs typeface="Times New Roman"/>
              </a:rPr>
              <a:t>modelling</a:t>
            </a:r>
            <a:r>
              <a:rPr lang="en-US" dirty="0">
                <a:latin typeface="Times New Roman"/>
                <a:cs typeface="Times New Roman"/>
              </a:rPr>
              <a:t>. </a:t>
            </a:r>
            <a:r>
              <a:rPr lang="en-US" i="1" dirty="0">
                <a:latin typeface="Times New Roman"/>
                <a:cs typeface="Times New Roman"/>
              </a:rPr>
              <a:t>British Journal of mathematical and statistical psychology</a:t>
            </a:r>
            <a:r>
              <a:rPr lang="en-US" dirty="0">
                <a:latin typeface="Times New Roman"/>
                <a:cs typeface="Times New Roman"/>
              </a:rPr>
              <a:t>, </a:t>
            </a:r>
            <a:r>
              <a:rPr lang="en-US" i="1" dirty="0">
                <a:latin typeface="Times New Roman"/>
                <a:cs typeface="Times New Roman"/>
              </a:rPr>
              <a:t>42</a:t>
            </a:r>
            <a:r>
              <a:rPr lang="en-US" dirty="0">
                <a:latin typeface="Times New Roman"/>
                <a:cs typeface="Times New Roman"/>
              </a:rPr>
              <a:t>(2), 139-167. </a:t>
            </a:r>
            <a:endParaRPr lang="en-US" dirty="0" smtClean="0">
              <a:latin typeface="Times New Roman"/>
              <a:cs typeface="Times New Roman"/>
            </a:endParaRPr>
          </a:p>
          <a:p>
            <a:r>
              <a:rPr lang="en-US" dirty="0" err="1">
                <a:latin typeface="Times New Roman"/>
                <a:cs typeface="Times New Roman"/>
              </a:rPr>
              <a:t>Hambleton</a:t>
            </a:r>
            <a:r>
              <a:rPr lang="en-US" dirty="0">
                <a:latin typeface="Times New Roman"/>
                <a:cs typeface="Times New Roman"/>
              </a:rPr>
              <a:t>, R.K. &amp; </a:t>
            </a:r>
            <a:r>
              <a:rPr lang="en-US" dirty="0" err="1">
                <a:latin typeface="Times New Roman"/>
                <a:cs typeface="Times New Roman"/>
              </a:rPr>
              <a:t>Swaminathan</a:t>
            </a:r>
            <a:r>
              <a:rPr lang="en-US" dirty="0">
                <a:latin typeface="Times New Roman"/>
                <a:cs typeface="Times New Roman"/>
              </a:rPr>
              <a:t>, H. (1985). </a:t>
            </a:r>
            <a:r>
              <a:rPr lang="en-US" i="1" dirty="0">
                <a:latin typeface="Times New Roman"/>
                <a:cs typeface="Times New Roman"/>
              </a:rPr>
              <a:t>Item Response Theory: Principles and applications. </a:t>
            </a:r>
            <a:r>
              <a:rPr lang="en-US" dirty="0">
                <a:latin typeface="Times New Roman"/>
                <a:cs typeface="Times New Roman"/>
              </a:rPr>
              <a:t>Boston: Kluwer Academic Publishers. </a:t>
            </a:r>
            <a:endParaRPr lang="en-US" dirty="0" smtClean="0">
              <a:latin typeface="Times New Roman"/>
              <a:cs typeface="Times New Roman"/>
            </a:endParaRPr>
          </a:p>
        </p:txBody>
      </p:sp>
    </p:spTree>
    <p:extLst>
      <p:ext uri="{BB962C8B-B14F-4D97-AF65-F5344CB8AC3E}">
        <p14:creationId xmlns:p14="http://schemas.microsoft.com/office/powerpoint/2010/main" val="1994015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16</TotalTime>
  <Words>1053</Words>
  <Application>Microsoft Macintosh PowerPoint</Application>
  <PresentationFormat>On-screen Show (4:3)</PresentationFormat>
  <Paragraphs>37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Test Kuramları 2: Madde Tepki Kuramı </vt:lpstr>
      <vt:lpstr>Mtk’nin Tarihçesi</vt:lpstr>
      <vt:lpstr>Mtk’nin Tarihçesi</vt:lpstr>
      <vt:lpstr>Mtk’nin Tarihçesi</vt:lpstr>
      <vt:lpstr>PowerPoint Presentation</vt:lpstr>
      <vt:lpstr>Madde Karakteristik Eğrisi </vt:lpstr>
      <vt:lpstr>Madde Tepki Kuramının Sayıltıları </vt:lpstr>
      <vt:lpstr>Madde Tepki Kuramının Sayıltıları </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Kuramları 2: Madde Tepki Kuramı </dc:title>
  <dc:creator>Fulya barış</dc:creator>
  <cp:lastModifiedBy>Fulya barış</cp:lastModifiedBy>
  <cp:revision>2</cp:revision>
  <dcterms:created xsi:type="dcterms:W3CDTF">2018-02-24T11:08:27Z</dcterms:created>
  <dcterms:modified xsi:type="dcterms:W3CDTF">2018-02-24T11:25:05Z</dcterms:modified>
</cp:coreProperties>
</file>