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5" r:id="rId2"/>
    <p:sldId id="270" r:id="rId3"/>
    <p:sldId id="305" r:id="rId4"/>
    <p:sldId id="311" r:id="rId5"/>
    <p:sldId id="306" r:id="rId6"/>
    <p:sldId id="269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DF81"/>
    <a:srgbClr val="23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5EB15B-6D81-438D-BDDC-F0E173E3560C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5867FE-BD4B-4FBA-8867-3D510754C42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7827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2D60-510F-4F50-AB57-92F3023812F0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1B9B-8081-40D7-9465-9803BF3CEC09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D4894-B0CD-4385-9AB1-DEC98ADB2C17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39E7-8EA0-4239-BC39-66B0FFD4351C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F1A4-92DC-4F6E-AA4B-1D5FBBF20745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B677C-167C-4F0D-920D-B2AD421FAFB8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57D6A-8920-4209-9280-9442C0BEEF6A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7CA1-CCA2-4325-A501-2F50766A9DED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AC6A0-860B-4343-82B3-977366001DD1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A22C-D107-4911-AA77-F20F4478753B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0079-C41E-40AA-B1CB-38083D6894A2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63621-2F68-46D9-8B4F-B793D340FF0F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069976" y="2878373"/>
            <a:ext cx="5148064" cy="1080120"/>
          </a:xfrm>
        </p:spPr>
        <p:txBody>
          <a:bodyPr>
            <a:normAutofit fontScale="90000"/>
          </a:bodyPr>
          <a:lstStyle/>
          <a:p>
            <a:r>
              <a:rPr lang="tr-TR" sz="3600" b="1" dirty="0" smtClean="0">
                <a:solidFill>
                  <a:srgbClr val="C00000"/>
                </a:solidFill>
              </a:rPr>
              <a:t>Kuşlardan İlham Alan Tasarımlar</a:t>
            </a:r>
            <a:endParaRPr lang="tr-TR" sz="3600" b="1" dirty="0">
              <a:solidFill>
                <a:srgbClr val="C0000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502024" y="4221317"/>
            <a:ext cx="4283968" cy="936104"/>
          </a:xfrm>
        </p:spPr>
        <p:txBody>
          <a:bodyPr>
            <a:normAutofit fontScale="92500" lnSpcReduction="10000"/>
          </a:bodyPr>
          <a:lstStyle/>
          <a:p>
            <a:r>
              <a:rPr lang="tr-TR" sz="2800" b="1" dirty="0" smtClean="0">
                <a:solidFill>
                  <a:srgbClr val="C00000"/>
                </a:solidFill>
              </a:rPr>
              <a:t>Dr. Arzu GÜRSOY ERGEN</a:t>
            </a:r>
          </a:p>
          <a:p>
            <a:r>
              <a:rPr lang="tr-TR" sz="2800" b="1" dirty="0" smtClean="0">
                <a:solidFill>
                  <a:srgbClr val="C00000"/>
                </a:solidFill>
              </a:rPr>
              <a:t>6</a:t>
            </a:r>
            <a:endParaRPr lang="tr-TR" sz="2800" b="1" dirty="0">
              <a:solidFill>
                <a:srgbClr val="C0000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C00000"/>
                </a:solidFill>
              </a:rPr>
              <a:t>Kuşlardan İlham Alan Tasarımlar</a:t>
            </a:r>
            <a:endParaRPr lang="en-US" sz="3200" b="1" dirty="0">
              <a:solidFill>
                <a:srgbClr val="C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800" dirty="0" smtClean="0"/>
              <a:t>Gök doğandan - Jet Motoru</a:t>
            </a:r>
          </a:p>
          <a:p>
            <a:pPr lvl="0">
              <a:lnSpc>
                <a:spcPct val="90000"/>
              </a:lnSpc>
            </a:pPr>
            <a:r>
              <a:rPr lang="tr-TR" sz="2800" dirty="0" smtClean="0"/>
              <a:t>Kuşlar - Uçak kara kutuları</a:t>
            </a:r>
          </a:p>
          <a:p>
            <a:pPr lvl="0">
              <a:lnSpc>
                <a:spcPct val="90000"/>
              </a:lnSpc>
            </a:pPr>
            <a:r>
              <a:rPr lang="tr-TR" sz="2800" dirty="0" smtClean="0"/>
              <a:t>Ağaçkakan - Dağcılar için buz kırıcılar</a:t>
            </a:r>
          </a:p>
          <a:p>
            <a:pPr lvl="0">
              <a:lnSpc>
                <a:spcPct val="90000"/>
              </a:lnSpc>
            </a:pPr>
            <a:r>
              <a:rPr lang="tr-TR" sz="2800" dirty="0" smtClean="0"/>
              <a:t>Ağaçkakan - Elektrikli çekiçler</a:t>
            </a:r>
          </a:p>
          <a:p>
            <a:pPr lvl="0">
              <a:lnSpc>
                <a:spcPct val="90000"/>
              </a:lnSpc>
            </a:pPr>
            <a:r>
              <a:rPr lang="tr-TR" sz="2800" dirty="0" smtClean="0"/>
              <a:t>Ağaçkakan - Amerikan futbolu kasklar</a:t>
            </a:r>
          </a:p>
          <a:p>
            <a:pPr>
              <a:lnSpc>
                <a:spcPct val="90000"/>
              </a:lnSpc>
            </a:pPr>
            <a:r>
              <a:rPr lang="tr-TR" sz="2800" dirty="0" smtClean="0"/>
              <a:t>Yalıçapkını - </a:t>
            </a:r>
            <a:r>
              <a:rPr lang="tr-TR" sz="2800" dirty="0" err="1" smtClean="0"/>
              <a:t>Shinkansen</a:t>
            </a:r>
            <a:r>
              <a:rPr lang="tr-TR" sz="2800" dirty="0" smtClean="0"/>
              <a:t> hız trenleri</a:t>
            </a:r>
          </a:p>
          <a:p>
            <a:pPr>
              <a:lnSpc>
                <a:spcPct val="90000"/>
              </a:lnSpc>
            </a:pPr>
            <a:r>
              <a:rPr lang="tr-TR" sz="2800" dirty="0" smtClean="0"/>
              <a:t>Baykuşlar - </a:t>
            </a:r>
            <a:r>
              <a:rPr lang="tr-TR" sz="2800" dirty="0" err="1" smtClean="0"/>
              <a:t>Shinkansen</a:t>
            </a:r>
            <a:r>
              <a:rPr lang="tr-TR" sz="2800" dirty="0" smtClean="0"/>
              <a:t> hız trenleri</a:t>
            </a:r>
          </a:p>
          <a:p>
            <a:pPr>
              <a:lnSpc>
                <a:spcPct val="90000"/>
              </a:lnSpc>
            </a:pPr>
            <a:r>
              <a:rPr lang="tr-TR" sz="2800" dirty="0" smtClean="0"/>
              <a:t>Ördekler - Palet</a:t>
            </a:r>
          </a:p>
          <a:p>
            <a:pPr>
              <a:lnSpc>
                <a:spcPct val="90000"/>
              </a:lnSpc>
              <a:buNone/>
            </a:pPr>
            <a:endParaRPr lang="en-US" dirty="0"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533400"/>
            <a:ext cx="8229600" cy="609600"/>
          </a:xfrm>
        </p:spPr>
        <p:txBody>
          <a:bodyPr>
            <a:noAutofit/>
          </a:bodyPr>
          <a:lstStyle/>
          <a:p>
            <a:r>
              <a:rPr lang="tr-TR" sz="3200" b="1" dirty="0" smtClean="0">
                <a:solidFill>
                  <a:srgbClr val="C00000"/>
                </a:solidFill>
              </a:rPr>
              <a:t>Kuş mu</a:t>
            </a:r>
            <a:r>
              <a:rPr lang="en-US" sz="3200" b="1" dirty="0" smtClean="0">
                <a:solidFill>
                  <a:srgbClr val="C00000"/>
                </a:solidFill>
              </a:rPr>
              <a:t>? </a:t>
            </a:r>
            <a:r>
              <a:rPr lang="tr-TR" sz="3200" b="1" dirty="0" smtClean="0">
                <a:solidFill>
                  <a:srgbClr val="C00000"/>
                </a:solidFill>
              </a:rPr>
              <a:t>Uçak mı</a:t>
            </a:r>
            <a:r>
              <a:rPr lang="en-US" sz="3200" b="1" dirty="0" smtClean="0">
                <a:solidFill>
                  <a:srgbClr val="C00000"/>
                </a:solidFill>
              </a:rPr>
              <a:t>? </a:t>
            </a:r>
            <a:r>
              <a:rPr lang="tr-TR" sz="3200" b="1" dirty="0" smtClean="0">
                <a:solidFill>
                  <a:srgbClr val="C00000"/>
                </a:solidFill>
              </a:rPr>
              <a:t/>
            </a:r>
            <a:br>
              <a:rPr lang="tr-TR" sz="3200" b="1" dirty="0" smtClean="0">
                <a:solidFill>
                  <a:srgbClr val="C00000"/>
                </a:solidFill>
              </a:rPr>
            </a:br>
            <a:r>
              <a:rPr lang="tr-TR" sz="3200" b="1" dirty="0" smtClean="0">
                <a:solidFill>
                  <a:srgbClr val="C00000"/>
                </a:solidFill>
              </a:rPr>
              <a:t>Uçaklarda </a:t>
            </a:r>
            <a:r>
              <a:rPr lang="tr-TR" sz="3200" b="1" dirty="0" err="1" smtClean="0">
                <a:solidFill>
                  <a:srgbClr val="C00000"/>
                </a:solidFill>
              </a:rPr>
              <a:t>biyomimikri</a:t>
            </a:r>
            <a:endParaRPr lang="tr-TR" sz="3200" b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C:\Users\ARZU\Desktop\leonarda vinci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524000"/>
            <a:ext cx="7792382" cy="4389437"/>
          </a:xfrm>
          <a:prstGeom prst="rect">
            <a:avLst/>
          </a:prstGeom>
          <a:noFill/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err="1" smtClean="0">
                <a:solidFill>
                  <a:srgbClr val="C00000"/>
                </a:solidFill>
              </a:rPr>
              <a:t>Biyomimikri</a:t>
            </a:r>
            <a:r>
              <a:rPr lang="tr-TR" sz="3600" dirty="0" smtClean="0">
                <a:solidFill>
                  <a:srgbClr val="C00000"/>
                </a:solidFill>
              </a:rPr>
              <a:t>=U</a:t>
            </a:r>
            <a:r>
              <a:rPr lang="en-US" sz="3600" dirty="0" err="1" smtClean="0">
                <a:solidFill>
                  <a:srgbClr val="C00000"/>
                </a:solidFill>
              </a:rPr>
              <a:t>çak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kanatları</a:t>
            </a:r>
            <a:r>
              <a:rPr lang="tr-TR" sz="3600" dirty="0" smtClean="0">
                <a:solidFill>
                  <a:srgbClr val="C00000"/>
                </a:solidFill>
              </a:rPr>
              <a:t>= Uçmanın mekaniği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51520" y="1988840"/>
            <a:ext cx="4038600" cy="4248472"/>
          </a:xfrm>
        </p:spPr>
        <p:txBody>
          <a:bodyPr>
            <a:normAutofit/>
          </a:bodyPr>
          <a:lstStyle/>
          <a:p>
            <a:r>
              <a:rPr lang="tr-TR" sz="2000" dirty="0" smtClean="0"/>
              <a:t>Kanadın altında alçak basınç, üzerinde yüksek basınç oluşur.</a:t>
            </a:r>
          </a:p>
          <a:p>
            <a:r>
              <a:rPr lang="tr-TR" sz="2000" dirty="0" smtClean="0"/>
              <a:t>Kanadın üzerinde hava daha hızlı, altta daha yavaş akar.</a:t>
            </a:r>
          </a:p>
          <a:p>
            <a:r>
              <a:rPr lang="tr-TR" sz="2000" dirty="0" smtClean="0"/>
              <a:t>Çünkü kanatlar iç </a:t>
            </a:r>
            <a:r>
              <a:rPr lang="tr-TR" sz="2000" dirty="0" err="1" smtClean="0"/>
              <a:t>bükeydir</a:t>
            </a:r>
            <a:r>
              <a:rPr lang="tr-TR" sz="2000" dirty="0" smtClean="0"/>
              <a:t> ve üstte hava daha uzun yol alırken altta daha az yol alır.</a:t>
            </a:r>
          </a:p>
          <a:p>
            <a:r>
              <a:rPr lang="tr-TR" sz="2000" dirty="0" smtClean="0"/>
              <a:t>Kanadın altından ve üstünden geçen hava aynı anda uca varmalı ve firar hattında kavuşmalıdır.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  <p:pic>
        <p:nvPicPr>
          <p:cNvPr id="6" name="Picture 2" descr="C:\Users\ARZU\Desktop\Adsız-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3429000"/>
            <a:ext cx="4038600" cy="3240481"/>
          </a:xfrm>
          <a:prstGeom prst="rect">
            <a:avLst/>
          </a:prstGeom>
          <a:noFill/>
        </p:spPr>
      </p:pic>
      <p:pic>
        <p:nvPicPr>
          <p:cNvPr id="3077" name="Picture 5" descr="C:\Users\ARZU\Desktop\Adsız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1340768"/>
            <a:ext cx="4480867" cy="17587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188640"/>
            <a:ext cx="4834880" cy="1143000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C00000"/>
                </a:solidFill>
              </a:rPr>
              <a:t>Kuş mu</a:t>
            </a:r>
            <a:r>
              <a:rPr lang="en-US" sz="2800" b="1" dirty="0" smtClean="0">
                <a:solidFill>
                  <a:srgbClr val="C00000"/>
                </a:solidFill>
              </a:rPr>
              <a:t>? </a:t>
            </a:r>
            <a:r>
              <a:rPr lang="tr-TR" sz="2800" b="1" dirty="0" smtClean="0">
                <a:solidFill>
                  <a:srgbClr val="C00000"/>
                </a:solidFill>
              </a:rPr>
              <a:t>Uçak mı</a:t>
            </a:r>
            <a:r>
              <a:rPr lang="en-US" sz="2800" b="1" dirty="0" smtClean="0">
                <a:solidFill>
                  <a:srgbClr val="C00000"/>
                </a:solidFill>
              </a:rPr>
              <a:t>? </a:t>
            </a:r>
            <a:r>
              <a:rPr lang="tr-TR" sz="2800" b="1" dirty="0" smtClean="0">
                <a:solidFill>
                  <a:srgbClr val="C00000"/>
                </a:solidFill>
              </a:rPr>
              <a:t/>
            </a:r>
            <a:br>
              <a:rPr lang="tr-TR" sz="2800" b="1" dirty="0" smtClean="0">
                <a:solidFill>
                  <a:srgbClr val="C00000"/>
                </a:solidFill>
              </a:rPr>
            </a:br>
            <a:r>
              <a:rPr lang="tr-TR" sz="2800" b="1" dirty="0" smtClean="0">
                <a:solidFill>
                  <a:srgbClr val="C00000"/>
                </a:solidFill>
              </a:rPr>
              <a:t>Uçaklarda </a:t>
            </a:r>
            <a:r>
              <a:rPr lang="tr-TR" sz="2800" b="1" dirty="0" err="1" smtClean="0">
                <a:solidFill>
                  <a:srgbClr val="C00000"/>
                </a:solidFill>
              </a:rPr>
              <a:t>biyomimikri</a:t>
            </a:r>
            <a:endParaRPr lang="tr-TR" sz="2800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79512" y="1340768"/>
            <a:ext cx="4186808" cy="5184576"/>
          </a:xfrm>
        </p:spPr>
        <p:txBody>
          <a:bodyPr>
            <a:normAutofit fontScale="70000" lnSpcReduction="20000"/>
          </a:bodyPr>
          <a:lstStyle/>
          <a:p>
            <a:r>
              <a:rPr lang="tr-TR" dirty="0" smtClean="0"/>
              <a:t>Mühendisler;</a:t>
            </a:r>
          </a:p>
          <a:p>
            <a:r>
              <a:rPr lang="tr-TR" dirty="0" smtClean="0"/>
              <a:t>Kuşların vücut şekli yağmur damlası=Aerodinamik uçak şekilleri</a:t>
            </a:r>
          </a:p>
          <a:p>
            <a:r>
              <a:rPr lang="tr-TR" dirty="0" smtClean="0"/>
              <a:t>Kanatlar= Kanatlar</a:t>
            </a:r>
          </a:p>
          <a:p>
            <a:r>
              <a:rPr lang="tr-TR" dirty="0" smtClean="0"/>
              <a:t>Kuyruk=Kuyruk</a:t>
            </a:r>
          </a:p>
          <a:p>
            <a:r>
              <a:rPr lang="tr-TR" dirty="0" smtClean="0"/>
              <a:t>Ayaklar= İniş takımları</a:t>
            </a:r>
          </a:p>
          <a:p>
            <a:r>
              <a:rPr lang="tr-TR" dirty="0" smtClean="0"/>
              <a:t>Hızlı bir metabolizma= Uçak yakıtları</a:t>
            </a:r>
          </a:p>
          <a:p>
            <a:r>
              <a:rPr lang="tr-TR" dirty="0" smtClean="0"/>
              <a:t>Güçlü uçma kasları= Güçlü motorlar</a:t>
            </a:r>
          </a:p>
          <a:p>
            <a:r>
              <a:rPr lang="tr-TR" dirty="0" smtClean="0"/>
              <a:t>Tüyler= Aerodinamik vücut şekilleri nedeniyle sürtünmeyi azaltırlar.</a:t>
            </a:r>
          </a:p>
          <a:p>
            <a:r>
              <a:rPr lang="tr-TR" dirty="0" smtClean="0"/>
              <a:t>Tüylerin üzerindeki </a:t>
            </a:r>
            <a:r>
              <a:rPr lang="tr-TR" dirty="0" err="1" smtClean="0"/>
              <a:t>uropygal</a:t>
            </a:r>
            <a:r>
              <a:rPr lang="tr-TR" dirty="0" smtClean="0"/>
              <a:t> yağ = Cilalı boyalar</a:t>
            </a:r>
          </a:p>
          <a:p>
            <a:r>
              <a:rPr lang="tr-TR" dirty="0" smtClean="0"/>
              <a:t>Tüylerin üzerindeki </a:t>
            </a:r>
            <a:r>
              <a:rPr lang="tr-TR" dirty="0" err="1" smtClean="0"/>
              <a:t>uropygal</a:t>
            </a:r>
            <a:r>
              <a:rPr lang="tr-TR" dirty="0" smtClean="0"/>
              <a:t> yağ = Mekanik parçaların  yağlanması</a:t>
            </a:r>
          </a:p>
          <a:p>
            <a:r>
              <a:rPr lang="tr-TR" dirty="0" smtClean="0"/>
              <a:t>Kanatlar iç </a:t>
            </a:r>
            <a:r>
              <a:rPr lang="tr-TR" dirty="0" err="1" smtClean="0"/>
              <a:t>bükey</a:t>
            </a:r>
            <a:r>
              <a:rPr lang="tr-TR" dirty="0" smtClean="0"/>
              <a:t>= </a:t>
            </a:r>
            <a:r>
              <a:rPr lang="tr-TR" dirty="0" err="1" smtClean="0"/>
              <a:t>Flap</a:t>
            </a:r>
            <a:endParaRPr lang="tr-TR" dirty="0" smtClean="0"/>
          </a:p>
          <a:p>
            <a:r>
              <a:rPr lang="tr-TR" dirty="0" smtClean="0"/>
              <a:t>Ağırlık azaltıcı adaptasyonlar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  <p:pic>
        <p:nvPicPr>
          <p:cNvPr id="9218" name="Picture 2" descr="C:\Users\ARZU\Desktop\Adsız-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4149080"/>
            <a:ext cx="2598440" cy="2406815"/>
          </a:xfrm>
          <a:prstGeom prst="rect">
            <a:avLst/>
          </a:prstGeom>
          <a:noFill/>
        </p:spPr>
      </p:pic>
      <p:pic>
        <p:nvPicPr>
          <p:cNvPr id="6" name="Picture 2" descr="C:\Users\ARZU\Desktop\Adsız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88640"/>
            <a:ext cx="3843116" cy="2204864"/>
          </a:xfrm>
          <a:prstGeom prst="rect">
            <a:avLst/>
          </a:prstGeom>
          <a:noFill/>
        </p:spPr>
      </p:pic>
      <p:pic>
        <p:nvPicPr>
          <p:cNvPr id="4098" name="Picture 2" descr="C:\Users\ARZU\Desktop\Adsız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264" y="2420888"/>
            <a:ext cx="2195736" cy="22357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31"/>
          <p:cNvSpPr/>
          <p:nvPr/>
        </p:nvSpPr>
        <p:spPr>
          <a:xfrm>
            <a:off x="8172450" y="1052513"/>
            <a:ext cx="1223963" cy="2520950"/>
          </a:xfrm>
          <a:prstGeom prst="roundRect">
            <a:avLst>
              <a:gd name="adj" fmla="val 12651"/>
            </a:avLst>
          </a:prstGeom>
          <a:solidFill>
            <a:srgbClr val="0B5E8B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1" name="Rounded Rectangle 30"/>
          <p:cNvSpPr/>
          <p:nvPr/>
        </p:nvSpPr>
        <p:spPr>
          <a:xfrm>
            <a:off x="2771775" y="6308725"/>
            <a:ext cx="6516688" cy="360363"/>
          </a:xfrm>
          <a:prstGeom prst="roundRect">
            <a:avLst>
              <a:gd name="adj" fmla="val 30321"/>
            </a:avLst>
          </a:prstGeom>
          <a:solidFill>
            <a:srgbClr val="0B5E8B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0" name="Rounded Rectangle 29"/>
          <p:cNvSpPr/>
          <p:nvPr/>
        </p:nvSpPr>
        <p:spPr>
          <a:xfrm>
            <a:off x="-180975" y="4437063"/>
            <a:ext cx="4537075" cy="647700"/>
          </a:xfrm>
          <a:prstGeom prst="roundRect">
            <a:avLst>
              <a:gd name="adj" fmla="val 30321"/>
            </a:avLst>
          </a:prstGeom>
          <a:solidFill>
            <a:srgbClr val="0B5E8B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0424" cy="6178698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vert270"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Bi</a:t>
            </a:r>
            <a:r>
              <a:rPr lang="tr-TR" dirty="0" smtClean="0"/>
              <a:t>y</a:t>
            </a:r>
            <a:r>
              <a:rPr lang="en-GB" dirty="0" err="1" smtClean="0"/>
              <a:t>omimi</a:t>
            </a:r>
            <a:r>
              <a:rPr lang="tr-TR" dirty="0" err="1" smtClean="0"/>
              <a:t>kri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476375" y="260350"/>
            <a:ext cx="7199313" cy="647700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400" dirty="0" smtClean="0"/>
              <a:t>Tasarımcı</a:t>
            </a:r>
            <a:r>
              <a:rPr lang="en-GB" sz="2400" dirty="0" smtClean="0"/>
              <a:t>: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476375" y="1196975"/>
            <a:ext cx="3816350" cy="3384550"/>
          </a:xfrm>
          <a:prstGeom prst="roundRect">
            <a:avLst>
              <a:gd name="adj" fmla="val 10979"/>
            </a:avLst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sz="2400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5580063" y="1196975"/>
            <a:ext cx="3095625" cy="1439863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800" dirty="0" smtClean="0"/>
              <a:t>“Ürün” neyden yapıldı</a:t>
            </a:r>
            <a:r>
              <a:rPr lang="en-GB" sz="2800" dirty="0" smtClean="0"/>
              <a:t>?</a:t>
            </a:r>
            <a:r>
              <a:rPr lang="tr-TR" sz="2800" dirty="0" smtClean="0"/>
              <a:t> Hammaddesi</a:t>
            </a:r>
            <a:endParaRPr lang="en-GB" sz="2800" dirty="0"/>
          </a:p>
        </p:txBody>
      </p:sp>
      <p:sp>
        <p:nvSpPr>
          <p:cNvPr id="8" name="Content Placeholder 5"/>
          <p:cNvSpPr txBox="1">
            <a:spLocks/>
          </p:cNvSpPr>
          <p:nvPr/>
        </p:nvSpPr>
        <p:spPr>
          <a:xfrm>
            <a:off x="5580063" y="2997200"/>
            <a:ext cx="3095625" cy="1584325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400" dirty="0" smtClean="0">
                <a:solidFill>
                  <a:srgbClr val="000000"/>
                </a:solidFill>
                <a:ea typeface="ＭＳ Ｐゴシック" pitchFamily="34" charset="-128"/>
              </a:rPr>
              <a:t>“Ürün” doğadan nasıl ilham aldı</a:t>
            </a:r>
            <a:r>
              <a:rPr lang="en-GB" sz="2400" dirty="0" smtClean="0">
                <a:solidFill>
                  <a:srgbClr val="000000"/>
                </a:solidFill>
                <a:ea typeface="ＭＳ Ｐゴシック" pitchFamily="34" charset="-128"/>
              </a:rPr>
              <a:t>?</a:t>
            </a:r>
            <a:endParaRPr lang="en-GB" sz="24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7019925" y="4868863"/>
            <a:ext cx="1655763" cy="1584325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tr-TR" sz="2000" dirty="0" smtClean="0"/>
              <a:t>Fotoğraf</a:t>
            </a:r>
            <a:r>
              <a:rPr lang="en-GB" sz="2000" dirty="0" smtClean="0"/>
              <a:t>/</a:t>
            </a:r>
            <a:r>
              <a:rPr lang="tr-TR" sz="2000" dirty="0" err="1" smtClean="0"/>
              <a:t>lar</a:t>
            </a:r>
            <a:endParaRPr lang="en-GB" sz="2000" dirty="0"/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3492500" y="4868863"/>
            <a:ext cx="3167063" cy="1584325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/>
              <a:t>Bir sistemdeki ürünün döngüsel tasarımı nasıldır?</a:t>
            </a:r>
            <a:endParaRPr lang="en-GB" sz="2400" dirty="0"/>
          </a:p>
        </p:txBody>
      </p:sp>
      <p:sp>
        <p:nvSpPr>
          <p:cNvPr id="11" name="Content Placeholder 5"/>
          <p:cNvSpPr txBox="1">
            <a:spLocks/>
          </p:cNvSpPr>
          <p:nvPr/>
        </p:nvSpPr>
        <p:spPr>
          <a:xfrm>
            <a:off x="1476375" y="4868863"/>
            <a:ext cx="1727200" cy="1584325"/>
          </a:xfrm>
          <a:prstGeom prst="round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Seviye 1</a:t>
            </a:r>
            <a:endParaRPr lang="en-GB" sz="24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Seviye </a:t>
            </a:r>
            <a:r>
              <a:rPr lang="en-GB" sz="2400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  <a:endParaRPr lang="en-GB" sz="2400" dirty="0">
              <a:solidFill>
                <a:schemeClr val="accent3">
                  <a:lumMod val="75000"/>
                </a:schemeClr>
              </a:solidFill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tr-TR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Seviye</a:t>
            </a:r>
            <a:r>
              <a:rPr lang="en-GB" sz="24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GB" sz="2400" dirty="0">
                <a:solidFill>
                  <a:schemeClr val="accent3">
                    <a:lumMod val="50000"/>
                  </a:schemeClr>
                </a:solidFill>
              </a:rPr>
              <a:t>3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2051050" y="908050"/>
            <a:ext cx="0" cy="288925"/>
          </a:xfrm>
          <a:prstGeom prst="lin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7" idx="1"/>
          </p:cNvCxnSpPr>
          <p:nvPr/>
        </p:nvCxnSpPr>
        <p:spPr>
          <a:xfrm>
            <a:off x="5292725" y="1916113"/>
            <a:ext cx="287338" cy="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243888" y="2636838"/>
            <a:ext cx="0" cy="360362"/>
          </a:xfrm>
          <a:prstGeom prst="lin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243888" y="4581525"/>
            <a:ext cx="0" cy="287338"/>
          </a:xfrm>
          <a:prstGeom prst="lin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1" idx="3"/>
            <a:endCxn id="10" idx="1"/>
          </p:cNvCxnSpPr>
          <p:nvPr/>
        </p:nvCxnSpPr>
        <p:spPr>
          <a:xfrm>
            <a:off x="3203575" y="5661025"/>
            <a:ext cx="288925" cy="0"/>
          </a:xfrm>
          <a:prstGeom prst="lin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0" idx="3"/>
            <a:endCxn id="9" idx="1"/>
          </p:cNvCxnSpPr>
          <p:nvPr/>
        </p:nvCxnSpPr>
        <p:spPr>
          <a:xfrm>
            <a:off x="6659563" y="5661025"/>
            <a:ext cx="360362" cy="0"/>
          </a:xfrm>
          <a:prstGeom prst="lin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0" name="1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</TotalTime>
  <Words>234</Words>
  <Application>Microsoft Office PowerPoint</Application>
  <PresentationFormat>Ekran Gösterisi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Wingdings</vt:lpstr>
      <vt:lpstr>Ofis Teması</vt:lpstr>
      <vt:lpstr>Kuşlardan İlham Alan Tasarımlar</vt:lpstr>
      <vt:lpstr>Kuşlardan İlham Alan Tasarımlar</vt:lpstr>
      <vt:lpstr>Kuş mu? Uçak mı?  Uçaklarda biyomimikri</vt:lpstr>
      <vt:lpstr>Biyomimikri=Uçak kanatları= Uçmanın mekaniği</vt:lpstr>
      <vt:lpstr>Kuş mu? Uçak mı?  Uçaklarda biyomimikri</vt:lpstr>
      <vt:lpstr>Biyomimikri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ARZU</dc:creator>
  <cp:lastModifiedBy>ARZU</cp:lastModifiedBy>
  <cp:revision>132</cp:revision>
  <dcterms:created xsi:type="dcterms:W3CDTF">2020-11-12T18:27:57Z</dcterms:created>
  <dcterms:modified xsi:type="dcterms:W3CDTF">2021-10-11T13:09:16Z</dcterms:modified>
</cp:coreProperties>
</file>