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EC836-EEC3-4812-BB79-ED42563E46E8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28EFB-7BA0-4646-A59A-4F7250F66AA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9590F4-C690-4030-B709-C4A20D479EDD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71846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akts.hacettepe.edu.tr/ders_detay.php?ders_ref=DRSTNM_0000000000000000000002712&amp;ders_kod=SOS104&amp;zs_link=1&amp;prg_kod=395&amp;submenuheader=2" TargetMode="External"/><Relationship Id="rId13" Type="http://schemas.openxmlformats.org/officeDocument/2006/relationships/hyperlink" Target="http://angora.baskent.edu.tr/bilgipaketi/?dil=TR&amp;menu=akademik&amp;inner=katalog&amp;birim=618&amp;ders=618119" TargetMode="External"/><Relationship Id="rId3" Type="http://schemas.openxmlformats.org/officeDocument/2006/relationships/hyperlink" Target="http://akts.hacettepe.edu.tr/ders_detay.php?ders_ref=410c62643eac135f013ecc61e5b01c8e&amp;ders_kod=HUK151&amp;zs_link=1&amp;prg_kod=395&amp;submenuheader=2" TargetMode="External"/><Relationship Id="rId7" Type="http://schemas.openxmlformats.org/officeDocument/2006/relationships/hyperlink" Target="http://akts.hacettepe.edu.tr/ders_detay.php?ders_ref=DRSTNM_0000000000000000000004029&amp;ders_kod=SHO151&amp;zs_link=1&amp;prg_kod=395&amp;submenuheader=2" TargetMode="External"/><Relationship Id="rId12" Type="http://schemas.openxmlformats.org/officeDocument/2006/relationships/hyperlink" Target="http://angora.baskent.edu.tr/bilgipaketi/?dil=TR&amp;menu=akademik&amp;inner=katalog&amp;birim=618&amp;ders=618117" TargetMode="External"/><Relationship Id="rId2" Type="http://schemas.openxmlformats.org/officeDocument/2006/relationships/hyperlink" Target="http://akts.hacettepe.edu.tr/ders_detay.php?ders_ref=DRSTNM_0000000000000000000003789&amp;ders_kod=EKO115&amp;zs_link=1&amp;prg_kod=395&amp;submenuheader=2" TargetMode="External"/><Relationship Id="rId16" Type="http://schemas.openxmlformats.org/officeDocument/2006/relationships/hyperlink" Target="http://angora.baskent.edu.tr/bilgipaketi/?dil=TR&amp;menu=akademik&amp;inner=katalog&amp;birim=618&amp;ders=160101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akts.hacettepe.edu.tr/ders_detay.php?ders_ref=DRSTNM_0000000000000000000004025&amp;ders_kod=SHO125&amp;zs_link=1&amp;prg_kod=395&amp;submenuheader=2" TargetMode="External"/><Relationship Id="rId11" Type="http://schemas.openxmlformats.org/officeDocument/2006/relationships/hyperlink" Target="http://angora.baskent.edu.tr/bilgipaketi/?dil=TR&amp;menu=akademik&amp;inner=katalog&amp;birim=618&amp;ders=618111" TargetMode="External"/><Relationship Id="rId5" Type="http://schemas.openxmlformats.org/officeDocument/2006/relationships/hyperlink" Target="http://akts.hacettepe.edu.tr/ders_detay.php?ders_ref=DRSTNM_0000000000000000000004754&amp;ders_kod=MAT105&amp;zs_link=1&amp;prg_kod=395&amp;submenuheader=2" TargetMode="External"/><Relationship Id="rId15" Type="http://schemas.openxmlformats.org/officeDocument/2006/relationships/hyperlink" Target="http://angora.baskent.edu.tr/bilgipaketi/?dil=TR&amp;menu=akademik&amp;inner=katalog&amp;birim=618&amp;ders=618183" TargetMode="External"/><Relationship Id="rId10" Type="http://schemas.openxmlformats.org/officeDocument/2006/relationships/hyperlink" Target="http://angora.baskent.edu.tr/bilgipaketi/?dil=TR&amp;menu=akademik&amp;inner=katalog&amp;birim=618&amp;ders=399100" TargetMode="External"/><Relationship Id="rId4" Type="http://schemas.openxmlformats.org/officeDocument/2006/relationships/hyperlink" Target="http://akts.hacettepe.edu.tr/ders_detay.php?ders_ref=DRSTNM_0000000000000000000000186&amp;ders_kod=%DDNG127&amp;zs_link=1&amp;prg_kod=395&amp;submenuheader=2" TargetMode="External"/><Relationship Id="rId9" Type="http://schemas.openxmlformats.org/officeDocument/2006/relationships/hyperlink" Target="http://akts.hacettepe.edu.tr/ders_detay.php?ders_ref=DRSTNM_0000000000000000000003774&amp;ders_kod=TKD103&amp;zs_link=1&amp;prg_kod=395&amp;submenuheader=2" TargetMode="External"/><Relationship Id="rId14" Type="http://schemas.openxmlformats.org/officeDocument/2006/relationships/hyperlink" Target="http://angora.baskent.edu.tr/bilgipaketi/?dil=TR&amp;menu=akademik&amp;inner=katalog&amp;birim=618&amp;ders=618127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akts.hacettepe.edu.tr/ders_detay.php?ders_ref=DRSTNM_0000000000000000000003775&amp;ders_kod=TKD104&amp;zs_link=1&amp;prg_kod=395&amp;submenuheader=2" TargetMode="External"/><Relationship Id="rId13" Type="http://schemas.openxmlformats.org/officeDocument/2006/relationships/hyperlink" Target="http://angora.baskent.edu.tr/bilgipaketi/?dil=TR&amp;menu=akademik&amp;inner=katalog&amp;birim=618&amp;ders=618128" TargetMode="External"/><Relationship Id="rId3" Type="http://schemas.openxmlformats.org/officeDocument/2006/relationships/hyperlink" Target="http://akts.hacettepe.edu.tr/ders_detay.php?ders_ref=DRSTNM_0000000000000000000000187&amp;ders_kod=%DDNG128&amp;zs_link=1&amp;prg_kod=395&amp;submenuheader=2" TargetMode="External"/><Relationship Id="rId7" Type="http://schemas.openxmlformats.org/officeDocument/2006/relationships/hyperlink" Target="http://akts.hacettepe.edu.tr/ders_detay.php?ders_ref=410c62643d698ea1013d6de542760c16&amp;ders_kod=SHO123&amp;zs_link=1&amp;prg_kod=395&amp;submenuheader=2" TargetMode="External"/><Relationship Id="rId12" Type="http://schemas.openxmlformats.org/officeDocument/2006/relationships/hyperlink" Target="http://angora.baskent.edu.tr/bilgipaketi/?dil=TR&amp;menu=akademik&amp;inner=katalog&amp;birim=618&amp;ders=618120" TargetMode="External"/><Relationship Id="rId2" Type="http://schemas.openxmlformats.org/officeDocument/2006/relationships/hyperlink" Target="http://akts.hacettepe.edu.tr/ders_detay.php?ders_ref=DRSTNM_0000000000000000000002414&amp;ders_kod=BEB650&amp;zs_link=1&amp;prg_kod=395&amp;submenuheader=2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akts.hacettepe.edu.tr/ders_detay.php?ders_ref=410c626444f2ee3001452631af4f0fff&amp;ders_kod=SHO109&amp;zs_link=1&amp;prg_kod=395&amp;submenuheader=2" TargetMode="External"/><Relationship Id="rId11" Type="http://schemas.openxmlformats.org/officeDocument/2006/relationships/hyperlink" Target="http://angora.baskent.edu.tr/bilgipaketi/?dil=TR&amp;menu=akademik&amp;inner=katalog&amp;birim=618&amp;ders=618118" TargetMode="External"/><Relationship Id="rId5" Type="http://schemas.openxmlformats.org/officeDocument/2006/relationships/hyperlink" Target="http://akts.hacettepe.edu.tr/ders_detay.php?ders_ref=DRSTNM_0000000000000000000004021&amp;ders_kod=SHO108&amp;zs_link=1&amp;prg_kod=395&amp;submenuheader=2" TargetMode="External"/><Relationship Id="rId10" Type="http://schemas.openxmlformats.org/officeDocument/2006/relationships/hyperlink" Target="http://angora.baskent.edu.tr/bilgipaketi/?dil=TR&amp;menu=akademik&amp;inner=katalog&amp;birim=618&amp;ders=618116" TargetMode="External"/><Relationship Id="rId4" Type="http://schemas.openxmlformats.org/officeDocument/2006/relationships/hyperlink" Target="http://akts.hacettepe.edu.tr/ders_detay.php?ders_ref=DRSTNM_0000000000000000000004020&amp;ders_kod=SHO104&amp;zs_link=1&amp;prg_kod=395&amp;submenuheader=2" TargetMode="External"/><Relationship Id="rId9" Type="http://schemas.openxmlformats.org/officeDocument/2006/relationships/hyperlink" Target="http://angora.baskent.edu.tr/bilgipaketi/?dil=TR&amp;menu=akademik&amp;inner=katalog&amp;birim=618&amp;ders=618114" TargetMode="External"/><Relationship Id="rId14" Type="http://schemas.openxmlformats.org/officeDocument/2006/relationships/hyperlink" Target="http://angora.baskent.edu.tr/bilgipaketi/?dil=TR&amp;menu=akademik&amp;inner=katalog&amp;birim=618&amp;ders=160102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akts.hacettepe.edu.tr/ders_detay.php?ders_ref=410c62644f2b5ba6014f376b310200f0&amp;ders_kod=%DDST294&amp;zs_link=1&amp;prg_kod=395&amp;submenuheader=2" TargetMode="External"/><Relationship Id="rId13" Type="http://schemas.openxmlformats.org/officeDocument/2006/relationships/hyperlink" Target="http://akts.hacettepe.edu.tr/ders_detay.php?ders_ref=410c62643c5e0feb013c672addab4303&amp;ders_kod=SHO226&amp;zs_link=1&amp;prg_kod=395&amp;submenuheader=2" TargetMode="External"/><Relationship Id="rId3" Type="http://schemas.openxmlformats.org/officeDocument/2006/relationships/hyperlink" Target="http://angora.baskent.edu.tr/bilgipaketi/?dil=TR&amp;menu=akademik&amp;inner=katalog&amp;birim=618&amp;ders=618211" TargetMode="External"/><Relationship Id="rId7" Type="http://schemas.openxmlformats.org/officeDocument/2006/relationships/hyperlink" Target="http://akts.hacettepe.edu.tr/ders_detay.php?ders_ref=DRSTNM_0000000000000000000003782&amp;ders_kod=A%DDT203&amp;zs_link=1&amp;prg_kod=395&amp;submenuheader=2" TargetMode="External"/><Relationship Id="rId12" Type="http://schemas.openxmlformats.org/officeDocument/2006/relationships/hyperlink" Target="http://akts.hacettepe.edu.tr/ders_detay.php?ders_ref=DRSTNM_0000000000000000000004034&amp;ders_kod=SHO217&amp;zs_link=1&amp;prg_kod=395&amp;submenuheader=2" TargetMode="External"/><Relationship Id="rId2" Type="http://schemas.openxmlformats.org/officeDocument/2006/relationships/hyperlink" Target="http://angora.baskent.edu.tr/bilgipaketi/?dil=TR&amp;menu=akademik&amp;inner=katalog&amp;birim=618&amp;ders=150201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angora.baskent.edu.tr/bilgipaketi/?dil=TR&amp;menu=akademik&amp;inner=katalog&amp;birim=618&amp;ders=618217" TargetMode="External"/><Relationship Id="rId11" Type="http://schemas.openxmlformats.org/officeDocument/2006/relationships/hyperlink" Target="http://akts.hacettepe.edu.tr/ders_detay.php?ders_ref=DRSTNM_0000000000000000000004032&amp;ders_kod=SHO213&amp;zs_link=1&amp;prg_kod=395&amp;submenuheader=2" TargetMode="External"/><Relationship Id="rId5" Type="http://schemas.openxmlformats.org/officeDocument/2006/relationships/hyperlink" Target="http://angora.baskent.edu.tr/bilgipaketi/?dil=TR&amp;menu=akademik&amp;inner=katalog&amp;birim=618&amp;ders=618215" TargetMode="External"/><Relationship Id="rId10" Type="http://schemas.openxmlformats.org/officeDocument/2006/relationships/hyperlink" Target="http://akts.hacettepe.edu.tr/ders_detay.php?ders_ref=DRSTNM_0000000000000000000004030&amp;ders_kod=SHO203&amp;zs_link=1&amp;prg_kod=395&amp;submenuheader=2" TargetMode="External"/><Relationship Id="rId4" Type="http://schemas.openxmlformats.org/officeDocument/2006/relationships/hyperlink" Target="http://angora.baskent.edu.tr/bilgipaketi/?dil=TR&amp;menu=akademik&amp;inner=katalog&amp;birim=618&amp;ders=618213" TargetMode="External"/><Relationship Id="rId9" Type="http://schemas.openxmlformats.org/officeDocument/2006/relationships/hyperlink" Target="http://akts.hacettepe.edu.tr/ders_detay.php?ders_ref=DRSTNM_0000000000000000000004178&amp;ders_kod=KAY201&amp;zs_link=1&amp;prg_kod=395&amp;submenuheader=2" TargetMode="External"/><Relationship Id="rId14" Type="http://schemas.openxmlformats.org/officeDocument/2006/relationships/hyperlink" Target="http://akts.hacettepe.edu.tr/ders_detay.php?ders_ref=410c62643c5e0feb013c62d054f32c5a&amp;ders_kod=SHO230&amp;zs_link=1&amp;prg_kod=395&amp;submenuheader=2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angora.baskent.edu.tr/bilgipaketi/?dil=TR&amp;menu=akademik&amp;inner=katalog&amp;birim=618&amp;ders=150202" TargetMode="External"/><Relationship Id="rId3" Type="http://schemas.openxmlformats.org/officeDocument/2006/relationships/hyperlink" Target="http://akts.hacettepe.edu.tr/ders_detay.php?ders_ref=DRSTNM_0000000000000000000002918&amp;ders_kod=ANT203&amp;zs_link=1&amp;prg_kod=395&amp;submenuheader=2" TargetMode="External"/><Relationship Id="rId7" Type="http://schemas.openxmlformats.org/officeDocument/2006/relationships/hyperlink" Target="http://akts.hacettepe.edu.tr/ders_detay.php?ders_ref=410c62643c5e0feb013c672be0884314&amp;ders_kod=SHO227&amp;zs_link=1&amp;prg_kod=395&amp;submenuheader=2" TargetMode="External"/><Relationship Id="rId12" Type="http://schemas.openxmlformats.org/officeDocument/2006/relationships/hyperlink" Target="http://angora.baskent.edu.tr/bilgipaketi/?dil=TR&amp;menu=akademik&amp;inner=katalog&amp;birim=618&amp;ders=618218" TargetMode="External"/><Relationship Id="rId2" Type="http://schemas.openxmlformats.org/officeDocument/2006/relationships/hyperlink" Target="http://akts.hacettepe.edu.tr/ders_detay.php?ders_ref=DRSTNM_0000000000000000000003783&amp;ders_kod=A%DDT204&amp;zs_link=1&amp;prg_kod=395&amp;submenuheader=2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akts.hacettepe.edu.tr/ders_detay.php?ders_ref=DRSTNM_0000000000000000000004037&amp;ders_kod=SHO224&amp;zs_link=1&amp;prg_kod=395&amp;submenuheader=2" TargetMode="External"/><Relationship Id="rId11" Type="http://schemas.openxmlformats.org/officeDocument/2006/relationships/hyperlink" Target="http://angora.baskent.edu.tr/bilgipaketi/?dil=TR&amp;menu=akademik&amp;inner=katalog&amp;birim=618&amp;ders=618216" TargetMode="External"/><Relationship Id="rId5" Type="http://schemas.openxmlformats.org/officeDocument/2006/relationships/hyperlink" Target="http://akts.hacettepe.edu.tr/ders_detay.php?ders_ref=DRSTNM_0000000000000000000004035&amp;ders_kod=SHO218&amp;zs_link=1&amp;prg_kod=395&amp;submenuheader=2" TargetMode="External"/><Relationship Id="rId10" Type="http://schemas.openxmlformats.org/officeDocument/2006/relationships/hyperlink" Target="http://angora.baskent.edu.tr/bilgipaketi/?dil=TR&amp;menu=akademik&amp;inner=katalog&amp;birim=618&amp;ders=618214" TargetMode="External"/><Relationship Id="rId4" Type="http://schemas.openxmlformats.org/officeDocument/2006/relationships/hyperlink" Target="http://akts.hacettepe.edu.tr/ders_detay.php?ders_ref=DRSTNM_0000000000000000000004031&amp;ders_kod=SHO204&amp;zs_link=1&amp;prg_kod=395&amp;submenuheader=2" TargetMode="External"/><Relationship Id="rId9" Type="http://schemas.openxmlformats.org/officeDocument/2006/relationships/hyperlink" Target="http://angora.baskent.edu.tr/bilgipaketi/?dil=TR&amp;menu=akademik&amp;inner=katalog&amp;birim=618&amp;ders=618212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angora.baskent.edu.tr/bilgipaketi/?dil=TR&amp;menu=akademik&amp;inner=katalog&amp;birim=618&amp;ders=618319" TargetMode="External"/><Relationship Id="rId3" Type="http://schemas.openxmlformats.org/officeDocument/2006/relationships/hyperlink" Target="http://akts.hacettepe.edu.tr/ders_detay.php?ders_ref=DRSTNM_0000000000000000000004040&amp;ders_kod=SHO316&amp;zs_link=1&amp;prg_kod=395&amp;submenuheader=2" TargetMode="External"/><Relationship Id="rId7" Type="http://schemas.openxmlformats.org/officeDocument/2006/relationships/hyperlink" Target="http://angora.baskent.edu.tr/bilgipaketi/?dil=TR&amp;menu=akademik&amp;inner=katalog&amp;birim=618&amp;ders=618317" TargetMode="External"/><Relationship Id="rId2" Type="http://schemas.openxmlformats.org/officeDocument/2006/relationships/hyperlink" Target="http://akts.hacettepe.edu.tr/ders_detay.php?ders_ref=DRSTNM_0000000000000000000004038&amp;ders_kod=SHO311&amp;zs_link=1&amp;prg_kod=395&amp;submenuheader=2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angora.baskent.edu.tr/bilgipaketi/?dil=TR&amp;menu=akademik&amp;inner=katalog&amp;birim=618&amp;ders=618313" TargetMode="External"/><Relationship Id="rId5" Type="http://schemas.openxmlformats.org/officeDocument/2006/relationships/hyperlink" Target="http://angora.baskent.edu.tr/bilgipaketi/?dil=TR&amp;menu=akademik&amp;inner=katalog&amp;birim=618&amp;ders=618311" TargetMode="External"/><Relationship Id="rId4" Type="http://schemas.openxmlformats.org/officeDocument/2006/relationships/hyperlink" Target="http://akts.hacettepe.edu.tr/ders_detay.php?ders_ref=DRSTNM_0000000000000000000004041&amp;ders_kod=SHO317&amp;zs_link=1&amp;prg_kod=395&amp;submenuheader=2" TargetMode="External"/><Relationship Id="rId9" Type="http://schemas.openxmlformats.org/officeDocument/2006/relationships/hyperlink" Target="http://angora.baskent.edu.tr/bilgipaketi/?dil=TR&amp;menu=akademik&amp;inner=katalog&amp;birim=618&amp;ders=618381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angora.baskent.edu.tr/bilgipaketi/?dil=TR&amp;menu=akademik&amp;inner=katalog&amp;birim=618&amp;ders=618318" TargetMode="External"/><Relationship Id="rId3" Type="http://schemas.openxmlformats.org/officeDocument/2006/relationships/hyperlink" Target="http://akts.hacettepe.edu.tr/ders_detay.php?ders_ref=410c626446ed256b014724287b240086&amp;ders_kod=SHO319&amp;zs_link=1&amp;prg_kod=395&amp;submenuheader=2" TargetMode="External"/><Relationship Id="rId7" Type="http://schemas.openxmlformats.org/officeDocument/2006/relationships/hyperlink" Target="http://angora.baskent.edu.tr/bilgipaketi/?dil=TR&amp;menu=akademik&amp;inner=katalog&amp;birim=618&amp;ders=618314" TargetMode="External"/><Relationship Id="rId2" Type="http://schemas.openxmlformats.org/officeDocument/2006/relationships/hyperlink" Target="http://akts.hacettepe.edu.tr/ders_detay.php?ders_ref=DRSTNM_0000000000000000000004042&amp;ders_kod=SHO318&amp;zs_link=1&amp;prg_kod=395&amp;submenuheader=2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angora.baskent.edu.tr/bilgipaketi/?dil=TR&amp;menu=akademik&amp;inner=katalog&amp;birim=618&amp;ders=618312" TargetMode="External"/><Relationship Id="rId11" Type="http://schemas.openxmlformats.org/officeDocument/2006/relationships/hyperlink" Target="http://angora.baskent.edu.tr/bilgipaketi/?dil=TR&amp;menu=akademik&amp;inner=katalog&amp;birim=618&amp;ders=618384" TargetMode="External"/><Relationship Id="rId5" Type="http://schemas.openxmlformats.org/officeDocument/2006/relationships/hyperlink" Target="http://akts.hacettepe.edu.tr/ders_detay.php?ders_ref=DRSTNM_0000000000000000000004061&amp;ders_kod=SHO348&amp;zs_link=1&amp;prg_kod=395&amp;submenuheader=2" TargetMode="External"/><Relationship Id="rId10" Type="http://schemas.openxmlformats.org/officeDocument/2006/relationships/hyperlink" Target="http://angora.baskent.edu.tr/bilgipaketi/?dil=TR&amp;menu=akademik&amp;inner=katalog&amp;birim=618&amp;ders=618340" TargetMode="External"/><Relationship Id="rId4" Type="http://schemas.openxmlformats.org/officeDocument/2006/relationships/hyperlink" Target="http://akts.hacettepe.edu.tr/ders_detay.php?ders_ref=DRSTNM_0000000000000000000004059&amp;ders_kod=SHO344&amp;zs_link=1&amp;prg_kod=395&amp;submenuheader=2" TargetMode="External"/><Relationship Id="rId9" Type="http://schemas.openxmlformats.org/officeDocument/2006/relationships/hyperlink" Target="http://angora.baskent.edu.tr/bilgipaketi/?dil=TR&amp;menu=akademik&amp;inner=katalog&amp;birim=618&amp;ders=618320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ngora.baskent.edu.tr/bilgipaketi/?dil=TR&amp;menu=akademik&amp;inner=katalog&amp;birim=618&amp;ders=618411" TargetMode="External"/><Relationship Id="rId2" Type="http://schemas.openxmlformats.org/officeDocument/2006/relationships/hyperlink" Target="http://akts.hacettepe.edu.tr/ders_detay.php?ders_ref=DRSTNM_0000000000000000000004064&amp;ders_kod=SHO417&amp;zs_link=1&amp;prg_kod=395&amp;submenuheader=2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angora.baskent.edu.tr/bilgipaketi/?dil=TR&amp;menu=akademik&amp;inner=katalog&amp;birim=618&amp;ders=618481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angora.baskent.edu.tr/bilgipaketi/?dil=TR&amp;menu=akademik&amp;inner=katalog&amp;birim=618&amp;ders=618482" TargetMode="External"/><Relationship Id="rId2" Type="http://schemas.openxmlformats.org/officeDocument/2006/relationships/hyperlink" Target="http://akts.hacettepe.edu.tr/ders_detay.php?ders_ref=DRSTNM_0000000000000000000004065&amp;ders_kod=SHO418&amp;zs_link=1&amp;prg_kod=395&amp;submenuheader=2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HİZMET EĞİTİM PROGRAMLARININ ANALİZİ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</a:t>
            </a:r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Veli </a:t>
            </a:r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DUYAN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>
          <a:xfrm>
            <a:off x="179512" y="1524000"/>
            <a:ext cx="4392488" cy="732974"/>
          </a:xfrm>
        </p:spPr>
        <p:txBody>
          <a:bodyPr/>
          <a:lstStyle/>
          <a:p>
            <a:r>
              <a:rPr lang="tr-TR" dirty="0"/>
              <a:t>HACETTEPE ÜNİVERSİTESİ (15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BAŞKENT ÜNİVERSİTESİ </a:t>
            </a:r>
            <a:r>
              <a:rPr lang="tr-TR" dirty="0" smtClean="0"/>
              <a:t>(</a:t>
            </a:r>
            <a:r>
              <a:rPr lang="tr-TR" dirty="0"/>
              <a:t>6</a:t>
            </a:r>
            <a:r>
              <a:rPr lang="tr-TR" dirty="0" smtClean="0"/>
              <a:t>)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3193304358"/>
              </p:ext>
            </p:extLst>
          </p:nvPr>
        </p:nvGraphicFramePr>
        <p:xfrm>
          <a:off x="301625" y="2471738"/>
          <a:ext cx="404177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775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Matematik (1. yarıyıl)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Bilgisayar (1. yarıyıl)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Sosyal Sorunlar (3. yarıyıl)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Sosyal Hizmet</a:t>
                      </a:r>
                      <a:r>
                        <a:rPr lang="tr-TR" baseline="0" dirty="0" smtClean="0"/>
                        <a:t> Mevzuatı 1 (3. yarıyıl)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Sosyal</a:t>
                      </a:r>
                      <a:r>
                        <a:rPr lang="tr-TR" baseline="0" dirty="0" smtClean="0"/>
                        <a:t> Hizmette Araştırma 2 (4. yarıyıl)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Sosyal Hizmet Mevzuatı 2 (4. yarıyıl)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Sosyal Hizmet Etiği (6. yarıyıl)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İçerik Yer Tutucusu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4016116925"/>
              </p:ext>
            </p:extLst>
          </p:nvPr>
        </p:nvGraphicFramePr>
        <p:xfrm>
          <a:off x="4800600" y="2471738"/>
          <a:ext cx="4038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Sosyal</a:t>
                      </a:r>
                      <a:r>
                        <a:rPr lang="tr-TR" baseline="0" dirty="0" smtClean="0"/>
                        <a:t> Hizmet Tarihçesi (1. yarıyıl)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Müracaatçı</a:t>
                      </a:r>
                      <a:r>
                        <a:rPr lang="tr-TR" baseline="0" dirty="0" smtClean="0"/>
                        <a:t> Sistemlerini Tanıma (2. yarıyıl)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İngilizce 3 (3. yarıyıl)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İngilizce 4 (4. yarıyıl)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Sosyal</a:t>
                      </a:r>
                      <a:r>
                        <a:rPr lang="tr-TR" baseline="0" dirty="0" smtClean="0"/>
                        <a:t> Hizmet Kuram ve Müdahalesi 4 (6. yarıyıl)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Yaz Stajı (6. yarıyıl)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FARKLILIKLAR – ZORUNLU DERS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227592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>
          <a:xfrm>
            <a:off x="179512" y="1524000"/>
            <a:ext cx="4464496" cy="732974"/>
          </a:xfrm>
        </p:spPr>
        <p:txBody>
          <a:bodyPr/>
          <a:lstStyle/>
          <a:p>
            <a:r>
              <a:rPr lang="tr-TR" dirty="0" smtClean="0"/>
              <a:t>HACETTEPE ÜNİVERSİTESİ (15)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BAŞKENT ÜNİVERSİTESİ (11)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3312932923"/>
              </p:ext>
            </p:extLst>
          </p:nvPr>
        </p:nvGraphicFramePr>
        <p:xfrm>
          <a:off x="323528" y="2348880"/>
          <a:ext cx="3960440" cy="36431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/>
              </a:tblGrid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ANIMASYON (GSM)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BASKI KARŞITI UYGULAMA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ÇOCUK KORUMA ve BAKIM SİSTEMLERİ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ÇOCUK SUÇLULUĞU ve SOSYAL HİZMET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DEMOGRAFİ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KARŞILAŞTIRMALI SOSYAL REFAH SİSTEMLERİ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KENTLEŞME, KENTSEL SORUNLAR ve SOSYAL HİZMET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MESLEKİ İNGİLİZCE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SAĞLIK ve ÇEVRE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SOKAK SOSYAL HİZMETİ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SOSYAL HİZ. GÖR. İLKE ve TEK.</a:t>
                      </a:r>
                    </a:p>
                  </a:txBody>
                  <a:tcPr marL="6350" marR="6350" marT="6350" marB="0" anchor="b"/>
                </a:tc>
              </a:tr>
              <a:tr h="4549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SOSYAL HİZMET KURULUŞLARINDA STRATEJİK PLANLAMA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SPOR ve SOSYAL HİZMET/GSM</a:t>
                      </a:r>
                    </a:p>
                  </a:txBody>
                  <a:tcPr marL="6350" marR="6350" marT="6350" marB="0" anchor="b"/>
                </a:tc>
              </a:tr>
              <a:tr h="2452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TOPLUMSAL KALKINMA ve SOSYAL HİZMET</a:t>
                      </a: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graphicFrame>
        <p:nvGraphicFramePr>
          <p:cNvPr id="8" name="İçerik Yer Tutucusu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2232303508"/>
              </p:ext>
            </p:extLst>
          </p:nvPr>
        </p:nvGraphicFramePr>
        <p:xfrm>
          <a:off x="4788024" y="2420882"/>
          <a:ext cx="3960440" cy="3744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/>
              </a:tblGrid>
              <a:tr h="39217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effectLst/>
                        </a:rPr>
                        <a:t>AİLE TEDAVİLERİ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22860" marB="22860" anchor="b"/>
                </a:tc>
              </a:tr>
              <a:tr h="367795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effectLst/>
                        </a:rPr>
                        <a:t>EVDE BAKIM HİZMETLERİ VE SOSYAL HİZMET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22860" marB="22860" anchor="b"/>
                </a:tc>
              </a:tr>
              <a:tr h="39217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>
                          <a:effectLst/>
                        </a:rPr>
                        <a:t>GÖNÜLLÜLÜK VE SOSYAL SORUMLULUK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22860" marB="22860" anchor="b"/>
                </a:tc>
              </a:tr>
              <a:tr h="39217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>
                          <a:effectLst/>
                        </a:rPr>
                        <a:t>İNGİLİZCE SEMİNER I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22860" marB="22860" anchor="b"/>
                </a:tc>
              </a:tr>
              <a:tr h="39217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>
                          <a:effectLst/>
                        </a:rPr>
                        <a:t>İNGİLİZCE SEMİNER II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22860" marB="22860" anchor="b"/>
                </a:tc>
              </a:tr>
              <a:tr h="39217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effectLst/>
                        </a:rPr>
                        <a:t>İNSAN HAKLARI VE SOSYAL HİZMET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22860" marB="22860" anchor="b"/>
                </a:tc>
              </a:tr>
              <a:tr h="338480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>
                          <a:effectLst/>
                        </a:rPr>
                        <a:t>KRİZE MÜDAHALE VE SOSYAL HİZMET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30108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>
                          <a:effectLst/>
                        </a:rPr>
                        <a:t>ÖZEL SOSYAL HİZMET KURULUŞLARI VE YÖNETİMİ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22860" marB="22860" anchor="b"/>
                </a:tc>
              </a:tr>
              <a:tr h="384042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>
                          <a:effectLst/>
                        </a:rPr>
                        <a:t>ULUSLARARASI HUKUKTA SOSYAL HİZMET</a:t>
                      </a:r>
                      <a:endParaRPr lang="tr-TR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22860" marB="22860" anchor="b"/>
                </a:tc>
              </a:tr>
              <a:tr h="392171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u="none" strike="noStrike" dirty="0">
                          <a:effectLst/>
                        </a:rPr>
                        <a:t>YEREL YÖNETİMLER VE SOSYAL HİZMET</a:t>
                      </a:r>
                      <a:endParaRPr lang="tr-T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22860" marB="22860" anchor="b"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FARKLILIKLAR- SEÇMELİ DERS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295446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HACETTEPE 1. YARIYIL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BAŞKENT 1. YARIYIL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1554067664"/>
              </p:ext>
            </p:extLst>
          </p:nvPr>
        </p:nvGraphicFramePr>
        <p:xfrm>
          <a:off x="251520" y="2348878"/>
          <a:ext cx="4091881" cy="3960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4"/>
                <a:gridCol w="2088232"/>
                <a:gridCol w="288032"/>
                <a:gridCol w="288032"/>
                <a:gridCol w="288032"/>
                <a:gridCol w="288032"/>
                <a:gridCol w="275457"/>
              </a:tblGrid>
              <a:tr h="448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KODU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DERSİN ADI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Z/S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T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P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AKTS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90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solidFill>
                            <a:schemeClr val="tx1"/>
                          </a:solidFill>
                          <a:effectLst/>
                          <a:hlinkClick r:id="rId2"/>
                        </a:rPr>
                        <a:t>EKO115</a:t>
                      </a:r>
                      <a:endParaRPr lang="tr-T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GENEL </a:t>
                      </a:r>
                      <a:r>
                        <a:rPr kumimoji="0" lang="tr-T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İKTİSAT</a:t>
                      </a:r>
                      <a:r>
                        <a:rPr kumimoji="0" lang="tr-T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(2. yarıyıl)</a:t>
                      </a:r>
                      <a:endParaRPr kumimoji="0" lang="tr-TR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Z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3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0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3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90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>
                          <a:solidFill>
                            <a:schemeClr val="tx1"/>
                          </a:solidFill>
                          <a:effectLst/>
                          <a:hlinkClick r:id="rId3"/>
                        </a:rPr>
                        <a:t>HUK151</a:t>
                      </a:r>
                      <a:endParaRPr lang="tr-TR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HUKUKA </a:t>
                      </a:r>
                      <a:r>
                        <a:rPr kumimoji="0" lang="tr-T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GİRİŞ-I</a:t>
                      </a:r>
                      <a:r>
                        <a:rPr kumimoji="0" lang="tr-T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(2. yarıyıl)</a:t>
                      </a:r>
                      <a:endParaRPr kumimoji="0" lang="tr-TR" sz="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Z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3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0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3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5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90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solidFill>
                            <a:schemeClr val="tx1"/>
                          </a:solidFill>
                          <a:effectLst/>
                          <a:hlinkClick r:id="rId4"/>
                        </a:rPr>
                        <a:t>İNG127</a:t>
                      </a:r>
                      <a:endParaRPr lang="tr-T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TEMEL İNGİLİZCE I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90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i="1" u="sng" dirty="0">
                          <a:solidFill>
                            <a:schemeClr val="tx1"/>
                          </a:solidFill>
                          <a:effectLst/>
                          <a:hlinkClick r:id="rId5"/>
                        </a:rPr>
                        <a:t>MAT105</a:t>
                      </a:r>
                      <a:endParaRPr lang="tr-TR" sz="800" b="1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TEMEL MATEMATİK</a:t>
                      </a:r>
                      <a:endParaRPr kumimoji="0" lang="tr-TR" sz="900" b="1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i="1" dirty="0">
                          <a:solidFill>
                            <a:schemeClr val="tx1"/>
                          </a:solidFill>
                          <a:effectLst/>
                        </a:rPr>
                        <a:t>Z</a:t>
                      </a:r>
                      <a:endParaRPr lang="tr-TR" sz="800" b="1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i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tr-TR" sz="800" b="1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i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tr-TR" sz="800" b="1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i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tr-TR" sz="800" b="1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i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tr-TR" sz="800" b="1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90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solidFill>
                            <a:schemeClr val="tx1"/>
                          </a:solidFill>
                          <a:effectLst/>
                          <a:hlinkClick r:id="rId6"/>
                        </a:rPr>
                        <a:t>SHO125</a:t>
                      </a:r>
                      <a:endParaRPr lang="tr-T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SOSYAL HİZMET ORTAMLARINDA İNC.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Z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1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90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solidFill>
                            <a:schemeClr val="tx1"/>
                          </a:solidFill>
                          <a:effectLst/>
                          <a:hlinkClick r:id="rId7"/>
                        </a:rPr>
                        <a:t>SHO151</a:t>
                      </a:r>
                      <a:endParaRPr lang="tr-T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SOSYAL HİZMETE </a:t>
                      </a: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GİRİŞ</a:t>
                      </a: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(2. yarıyıl)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Z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0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5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90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solidFill>
                            <a:schemeClr val="tx1"/>
                          </a:solidFill>
                          <a:effectLst/>
                          <a:hlinkClick r:id="rId8"/>
                        </a:rPr>
                        <a:t>SOS104</a:t>
                      </a:r>
                      <a:endParaRPr lang="tr-T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SOSYOLOJİYE GİRİŞ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Z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0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90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solidFill>
                            <a:schemeClr val="tx1"/>
                          </a:solidFill>
                          <a:effectLst/>
                          <a:hlinkClick r:id="rId9"/>
                        </a:rPr>
                        <a:t>TKD103</a:t>
                      </a:r>
                      <a:endParaRPr lang="tr-T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TÜRK DİLİ I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Z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0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9025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Zorunlu Olarak Alınması Gereken AKTS Toplamı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20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22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30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graphicFrame>
        <p:nvGraphicFramePr>
          <p:cNvPr id="8" name="İçerik Yer Tutucusu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714340152"/>
              </p:ext>
            </p:extLst>
          </p:nvPr>
        </p:nvGraphicFramePr>
        <p:xfrm>
          <a:off x="4716016" y="2348880"/>
          <a:ext cx="4104455" cy="40324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2"/>
                <a:gridCol w="1800200"/>
                <a:gridCol w="360040"/>
                <a:gridCol w="360040"/>
                <a:gridCol w="504056"/>
                <a:gridCol w="432047"/>
              </a:tblGrid>
              <a:tr h="2819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KODU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DERSİN ADI</a:t>
                      </a:r>
                      <a:endParaRPr lang="tr-T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T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U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K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AKTS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 anchor="ctr"/>
                </a:tc>
              </a:tr>
              <a:tr h="34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ENG125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İNGİLİZCE I</a:t>
                      </a: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12020" marR="12020" marT="12020" marB="12020"/>
                </a:tc>
              </a:tr>
              <a:tr h="34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10"/>
                        </a:rPr>
                        <a:t>PSK100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GENEL </a:t>
                      </a:r>
                      <a:r>
                        <a:rPr lang="tr-TR" sz="9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PSİKOLOJİ (2. yarıyıl)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4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SHXXX</a:t>
                      </a:r>
                      <a:endParaRPr lang="tr-TR" sz="105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SEÇİMLİK DERS I</a:t>
                      </a:r>
                      <a:endParaRPr lang="tr-TR" sz="105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tr-TR" sz="105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  <a:endParaRPr lang="tr-TR" sz="105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tr-TR" sz="105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tr-TR" sz="1050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4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11"/>
                        </a:rPr>
                        <a:t>SH111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SOSYOLOJİYE GİRİŞ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4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12"/>
                        </a:rPr>
                        <a:t>SH117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FELSEFE VE ELEŞTİREL </a:t>
                      </a:r>
                      <a:r>
                        <a:rPr lang="tr-TR" sz="9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DÜŞÜNCE (2. yarıyıl)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510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13"/>
                        </a:rPr>
                        <a:t>SH119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RAPOR HAZIRLAMA VE SUNUM </a:t>
                      </a:r>
                      <a:r>
                        <a:rPr lang="tr-TR" sz="9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TEKNİKLERİ (2. yarıyıl)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</a:t>
                      </a:r>
                      <a:endParaRPr lang="tr-TR" sz="10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tr-TR" sz="1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4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i="1" u="none" strike="noStrike" dirty="0">
                          <a:effectLst/>
                          <a:hlinkClick r:id="rId14"/>
                        </a:rPr>
                        <a:t>SH127</a:t>
                      </a:r>
                      <a:endParaRPr lang="tr-TR" sz="1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i="1" dirty="0">
                          <a:effectLst/>
                        </a:rPr>
                        <a:t>SOSYAL HİZMETLER TARİHÇESİ</a:t>
                      </a:r>
                      <a:endParaRPr lang="tr-TR" sz="10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i="1" dirty="0">
                          <a:effectLst/>
                        </a:rPr>
                        <a:t>3</a:t>
                      </a:r>
                      <a:endParaRPr lang="tr-TR" sz="10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i="1" dirty="0">
                          <a:effectLst/>
                        </a:rPr>
                        <a:t>-</a:t>
                      </a:r>
                      <a:endParaRPr lang="tr-TR" sz="10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i="1" dirty="0">
                          <a:effectLst/>
                        </a:rPr>
                        <a:t>3</a:t>
                      </a:r>
                      <a:endParaRPr lang="tr-TR" sz="10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i="1" dirty="0">
                          <a:effectLst/>
                        </a:rPr>
                        <a:t>3</a:t>
                      </a:r>
                      <a:endParaRPr lang="tr-TR" sz="10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4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15"/>
                        </a:rPr>
                        <a:t>SH183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ALAN İNCELEMESİ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1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4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16"/>
                        </a:rPr>
                        <a:t>TÜRK101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TÜRK DİLİ I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516045">
                <a:tc gridSpan="2"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Zorunlu Olarak Alınması Gereken AKTS Toplamı</a:t>
                      </a:r>
                    </a:p>
                  </a:txBody>
                  <a:tcPr marL="12020" marR="12020" marT="12020" marB="1202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AKIŞI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328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HACETTEPE 2. </a:t>
            </a:r>
            <a:r>
              <a:rPr lang="tr-TR" dirty="0"/>
              <a:t>YARIYIL</a:t>
            </a:r>
          </a:p>
          <a:p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/>
              <a:t>BAŞKENT </a:t>
            </a:r>
            <a:r>
              <a:rPr lang="tr-TR" dirty="0" smtClean="0"/>
              <a:t>2. </a:t>
            </a:r>
            <a:r>
              <a:rPr lang="tr-TR" dirty="0"/>
              <a:t>YARIYIL</a:t>
            </a:r>
          </a:p>
          <a:p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1855457956"/>
              </p:ext>
            </p:extLst>
          </p:nvPr>
        </p:nvGraphicFramePr>
        <p:xfrm>
          <a:off x="179511" y="2348884"/>
          <a:ext cx="4320480" cy="39876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1513"/>
                <a:gridCol w="2396840"/>
                <a:gridCol w="288032"/>
                <a:gridCol w="216024"/>
                <a:gridCol w="216024"/>
                <a:gridCol w="432047"/>
              </a:tblGrid>
              <a:tr h="5067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KODU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DERSİN ADI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T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P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AKTS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6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2"/>
                        </a:rPr>
                        <a:t>BEB650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i="1" u="sng" dirty="0">
                          <a:effectLst/>
                          <a:hlinkClick r:id="rId2"/>
                        </a:rPr>
                        <a:t>TEMEL BİLGİ ve İLETİŞİM TEKN. KULLANIMI</a:t>
                      </a:r>
                      <a:endParaRPr lang="tr-TR" sz="9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dirty="0">
                          <a:effectLst/>
                        </a:rPr>
                        <a:t>0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dirty="0">
                          <a:effectLst/>
                        </a:rPr>
                        <a:t>2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dirty="0">
                          <a:effectLst/>
                        </a:rPr>
                        <a:t>1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dirty="0">
                          <a:effectLst/>
                        </a:rPr>
                        <a:t>2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1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>
                          <a:effectLst/>
                          <a:hlinkClick r:id="rId3"/>
                        </a:rPr>
                        <a:t>İNG128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3"/>
                        </a:rPr>
                        <a:t>TEMEL İNGİLİZCE II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6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>
                          <a:effectLst/>
                          <a:hlinkClick r:id="rId4"/>
                        </a:rPr>
                        <a:t>SHO104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u="sng" dirty="0">
                          <a:effectLst/>
                          <a:hlinkClick r:id="rId4"/>
                        </a:rPr>
                        <a:t>TÜRKİYENİN TOPLUMSAL </a:t>
                      </a:r>
                      <a:r>
                        <a:rPr lang="tr-TR" sz="1000" b="1" u="sng" dirty="0" smtClean="0">
                          <a:effectLst/>
                          <a:hlinkClick r:id="rId4"/>
                        </a:rPr>
                        <a:t>YAPISI</a:t>
                      </a:r>
                      <a:r>
                        <a:rPr lang="tr-TR" sz="1000" b="1" u="sng" dirty="0" smtClean="0">
                          <a:effectLst/>
                        </a:rPr>
                        <a:t> (3. yarıyıl)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dirty="0">
                          <a:effectLst/>
                        </a:rPr>
                        <a:t>2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dirty="0">
                          <a:effectLst/>
                        </a:rPr>
                        <a:t>0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dirty="0">
                          <a:effectLst/>
                        </a:rPr>
                        <a:t>2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dirty="0">
                          <a:effectLst/>
                        </a:rPr>
                        <a:t>5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6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>
                          <a:effectLst/>
                          <a:hlinkClick r:id="rId5"/>
                        </a:rPr>
                        <a:t>SHO108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5"/>
                        </a:rPr>
                        <a:t>RAPOR YAZMA ve SUNUM </a:t>
                      </a:r>
                      <a:r>
                        <a:rPr lang="tr-TR" sz="1000" u="sng" dirty="0" smtClean="0">
                          <a:effectLst/>
                          <a:hlinkClick r:id="rId5"/>
                        </a:rPr>
                        <a:t>BECERİLERİ</a:t>
                      </a:r>
                      <a:r>
                        <a:rPr lang="tr-TR" sz="1000" u="sng" dirty="0" smtClean="0">
                          <a:effectLst/>
                        </a:rPr>
                        <a:t> (1. yarıyıl)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0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1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>
                          <a:effectLst/>
                          <a:hlinkClick r:id="rId6"/>
                        </a:rPr>
                        <a:t>SHO109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6"/>
                        </a:rPr>
                        <a:t>FELSEFEYE </a:t>
                      </a:r>
                      <a:r>
                        <a:rPr lang="tr-TR" sz="1000" u="sng" dirty="0" smtClean="0">
                          <a:effectLst/>
                          <a:hlinkClick r:id="rId6"/>
                        </a:rPr>
                        <a:t>GİRİŞ</a:t>
                      </a:r>
                      <a:r>
                        <a:rPr lang="tr-TR" sz="1000" u="sng" dirty="0" smtClean="0">
                          <a:effectLst/>
                        </a:rPr>
                        <a:t> (1. yarıyıl)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3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0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3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5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1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>
                          <a:effectLst/>
                          <a:hlinkClick r:id="rId7"/>
                        </a:rPr>
                        <a:t>SHO123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7"/>
                        </a:rPr>
                        <a:t>PSİKOLOJİYE </a:t>
                      </a:r>
                      <a:r>
                        <a:rPr lang="tr-TR" sz="1000" u="sng" dirty="0" smtClean="0">
                          <a:effectLst/>
                          <a:hlinkClick r:id="rId7"/>
                        </a:rPr>
                        <a:t>GİRİŞ</a:t>
                      </a:r>
                      <a:r>
                        <a:rPr lang="tr-TR" sz="1000" u="sng" dirty="0" smtClean="0">
                          <a:effectLst/>
                        </a:rPr>
                        <a:t> (1 yarıyıl)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3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0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3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5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1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8"/>
                        </a:rPr>
                        <a:t>TKD104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8"/>
                        </a:rPr>
                        <a:t>TÜRK DİLİ II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0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1492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10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10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38654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Zorunlu Olarak Alınması Gereken AKTS Toplamı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 smtClean="0">
                          <a:effectLst/>
                        </a:rPr>
                        <a:t>16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 smtClean="0">
                          <a:effectLst/>
                        </a:rPr>
                        <a:t>18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graphicFrame>
        <p:nvGraphicFramePr>
          <p:cNvPr id="8" name="İçerik Yer Tutucusu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1246256864"/>
              </p:ext>
            </p:extLst>
          </p:nvPr>
        </p:nvGraphicFramePr>
        <p:xfrm>
          <a:off x="4644008" y="2348879"/>
          <a:ext cx="4248474" cy="4071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1024"/>
                <a:gridCol w="1881264"/>
                <a:gridCol w="360040"/>
                <a:gridCol w="360040"/>
                <a:gridCol w="432048"/>
                <a:gridCol w="504058"/>
              </a:tblGrid>
              <a:tr h="2609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KODU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DERSİN ADI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T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P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K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AKTS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2609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ENG126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İNGİLİZCE II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4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-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4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5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65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SHXXX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SEÇİMLİK DERS II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-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2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effectLst/>
                        </a:rPr>
                        <a:t>4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65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u="none" strike="noStrike">
                          <a:effectLst/>
                          <a:hlinkClick r:id="rId9"/>
                        </a:rPr>
                        <a:t>SH114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i="1" dirty="0">
                          <a:effectLst/>
                        </a:rPr>
                        <a:t>SOSYAL ANTROPOLOJİ</a:t>
                      </a:r>
                      <a:endParaRPr lang="tr-TR" sz="105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2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-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2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effectLst/>
                        </a:rPr>
                        <a:t>3</a:t>
                      </a:r>
                      <a:endParaRPr lang="tr-TR" sz="105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01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u="none" strike="noStrike">
                          <a:effectLst/>
                          <a:hlinkClick r:id="rId10"/>
                        </a:rPr>
                        <a:t>SH116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HUKUKA </a:t>
                      </a:r>
                      <a:r>
                        <a:rPr lang="tr-TR" sz="1000" b="1" dirty="0" smtClean="0">
                          <a:effectLst/>
                        </a:rPr>
                        <a:t>GİRİŞ (1. yarıyıl)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>
                          <a:effectLst/>
                        </a:rPr>
                        <a:t>3</a:t>
                      </a:r>
                      <a:endParaRPr lang="tr-TR" sz="105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-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3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3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65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u="none" strike="noStrike">
                          <a:effectLst/>
                          <a:hlinkClick r:id="rId11"/>
                        </a:rPr>
                        <a:t>SH118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SOSYAL HİZMETE </a:t>
                      </a:r>
                      <a:r>
                        <a:rPr lang="tr-TR" sz="1000" b="1" dirty="0" smtClean="0">
                          <a:effectLst/>
                        </a:rPr>
                        <a:t>GİRİŞ (1. yarıyıl) 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3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-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3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5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65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u="none" strike="noStrike">
                          <a:effectLst/>
                          <a:hlinkClick r:id="rId12"/>
                        </a:rPr>
                        <a:t>SH120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EKONOMİYE </a:t>
                      </a:r>
                      <a:r>
                        <a:rPr lang="tr-TR" sz="1000" b="1" dirty="0" smtClean="0">
                          <a:effectLst/>
                        </a:rPr>
                        <a:t>GİRİŞ (1. yarıyıl)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3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-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3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3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670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u="none" strike="noStrike">
                          <a:effectLst/>
                          <a:hlinkClick r:id="rId13"/>
                        </a:rPr>
                        <a:t>SH128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i="1" dirty="0">
                          <a:effectLst/>
                        </a:rPr>
                        <a:t>MÜRACAATÇI SİSTEMLERİNİ TANIMA</a:t>
                      </a:r>
                      <a:endParaRPr lang="tr-TR" sz="105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2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-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2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b="1" dirty="0">
                          <a:effectLst/>
                        </a:rPr>
                        <a:t>5</a:t>
                      </a:r>
                      <a:endParaRPr lang="tr-TR" sz="105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01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u="none" strike="noStrike" dirty="0">
                          <a:effectLst/>
                          <a:hlinkClick r:id="rId14"/>
                        </a:rPr>
                        <a:t>TÜRK102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TÜRK DİLİ II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-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0186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50" dirty="0">
                          <a:effectLst/>
                        </a:rPr>
                        <a:t>Zorunlu Olarak Alınması Gereken AKTS Toplamı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AKIŞI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9864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HACETTEPE 3. YARIYIL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BAŞKENT 3. YARIYIL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1111242700"/>
              </p:ext>
            </p:extLst>
          </p:nvPr>
        </p:nvGraphicFramePr>
        <p:xfrm>
          <a:off x="4800600" y="2348879"/>
          <a:ext cx="4019874" cy="3997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1480"/>
                <a:gridCol w="1944216"/>
                <a:gridCol w="360040"/>
                <a:gridCol w="360040"/>
                <a:gridCol w="432048"/>
                <a:gridCol w="432050"/>
              </a:tblGrid>
              <a:tr h="4097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KODU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DERSİN ADI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T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P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K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AKTS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309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2"/>
                        </a:rPr>
                        <a:t>ATA201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ATATÜRK İLKELERİ VE İNKILAP TARİHİ I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28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ENG225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İNGİLİZCE III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-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5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2993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SHXXX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SEÇİMLİK DERS </a:t>
                      </a:r>
                      <a:r>
                        <a:rPr lang="tr-TR" sz="900" dirty="0" smtClean="0">
                          <a:effectLst/>
                        </a:rPr>
                        <a:t>III 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2993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SHXXX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SEÇİMLİK DERS IV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309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3"/>
                        </a:rPr>
                        <a:t>SH211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İNSAN DAVRANIŞI VE SOSYAL ÇEVRE I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5625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4"/>
                        </a:rPr>
                        <a:t>SH213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TÜRKİYE'NİN TOPLUMSAL VE EKONOMİK </a:t>
                      </a:r>
                      <a:r>
                        <a:rPr lang="tr-TR" sz="900" b="1" dirty="0" smtClean="0">
                          <a:effectLst/>
                        </a:rPr>
                        <a:t>YAPISI (2. yarıyıl)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96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5"/>
                        </a:rPr>
                        <a:t>SH215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SİYASET BİLİMİ VE KAMU YÖNETİMİ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309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6"/>
                        </a:rPr>
                        <a:t>SH217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SOSYAL HİZMET KURAM VE MÜDAHALESİ I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-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5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0976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Zorunlu Olarak Alınması Gereken AKTS Toplamı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AKIŞI</a:t>
            </a:r>
            <a:endParaRPr lang="tr-TR" dirty="0"/>
          </a:p>
        </p:txBody>
      </p:sp>
      <p:graphicFrame>
        <p:nvGraphicFramePr>
          <p:cNvPr id="10" name="İçerik Yer Tutucusu 9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1463205047"/>
              </p:ext>
            </p:extLst>
          </p:nvPr>
        </p:nvGraphicFramePr>
        <p:xfrm>
          <a:off x="301625" y="2348878"/>
          <a:ext cx="4041776" cy="4032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3951"/>
                <a:gridCol w="1944216"/>
                <a:gridCol w="360040"/>
                <a:gridCol w="360040"/>
                <a:gridCol w="288032"/>
                <a:gridCol w="288032"/>
                <a:gridCol w="347465"/>
              </a:tblGrid>
              <a:tr h="577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KODU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DERSİN ADI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Z/S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T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P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K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AKTS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3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7"/>
                        </a:rPr>
                        <a:t>AİT203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effectLst/>
                          <a:hlinkClick r:id="rId7"/>
                        </a:rPr>
                        <a:t>ATA. İLK. ve İNK. TAR. I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Z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0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3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8"/>
                        </a:rPr>
                        <a:t>İST294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 smtClean="0">
                          <a:effectLst/>
                          <a:hlinkClick r:id="rId8"/>
                        </a:rPr>
                        <a:t>İSTATİSTİK</a:t>
                      </a:r>
                      <a:r>
                        <a:rPr lang="tr-TR" sz="900" b="1" u="sng" dirty="0" smtClean="0">
                          <a:effectLst/>
                        </a:rPr>
                        <a:t> (4. yarıyıl)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Z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0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5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3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9"/>
                        </a:rPr>
                        <a:t>KAY201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9"/>
                        </a:rPr>
                        <a:t>KAMU YÖNETİMİ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0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5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3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10"/>
                        </a:rPr>
                        <a:t>SHO203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10"/>
                        </a:rPr>
                        <a:t>İNSAN DAVRA.VE SOSYAL ÇEVRE I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Z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0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3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11"/>
                        </a:rPr>
                        <a:t>SHO213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>
                          <a:effectLst/>
                          <a:hlinkClick r:id="rId11"/>
                        </a:rPr>
                        <a:t>SOSYAL SORUNLAR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>
                          <a:effectLst/>
                        </a:rPr>
                        <a:t>Z</a:t>
                      </a:r>
                      <a:endParaRPr lang="tr-TR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2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0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>
                          <a:effectLst/>
                        </a:rPr>
                        <a:t>2</a:t>
                      </a:r>
                      <a:endParaRPr lang="tr-TR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>
                          <a:effectLst/>
                        </a:rPr>
                        <a:t>3</a:t>
                      </a:r>
                      <a:endParaRPr lang="tr-TR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3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12"/>
                        </a:rPr>
                        <a:t>SHO217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>
                          <a:effectLst/>
                          <a:hlinkClick r:id="rId12"/>
                        </a:rPr>
                        <a:t>SOSYAL HIZMET ARAŞTIRMASI I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Z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2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0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2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>
                          <a:effectLst/>
                        </a:rPr>
                        <a:t>4</a:t>
                      </a:r>
                      <a:endParaRPr lang="tr-TR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3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13"/>
                        </a:rPr>
                        <a:t>SHO226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>
                          <a:effectLst/>
                          <a:hlinkClick r:id="rId13"/>
                        </a:rPr>
                        <a:t>SOSYAL HİZMET İÇİN MEVZUAT I</a:t>
                      </a:r>
                      <a:endParaRPr lang="tr-TR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>
                          <a:effectLst/>
                        </a:rPr>
                        <a:t>Z</a:t>
                      </a:r>
                      <a:endParaRPr lang="tr-TR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>
                          <a:effectLst/>
                        </a:rPr>
                        <a:t>2</a:t>
                      </a:r>
                      <a:endParaRPr lang="tr-TR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0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2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39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14"/>
                        </a:rPr>
                        <a:t>SHO230</a:t>
                      </a:r>
                      <a:endParaRPr lang="tr-TR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>
                          <a:effectLst/>
                          <a:hlinkClick r:id="rId14"/>
                        </a:rPr>
                        <a:t>İNSAN HAKLARI ve SOSYAL </a:t>
                      </a:r>
                      <a:r>
                        <a:rPr lang="tr-TR" sz="900" b="1" u="sng" dirty="0" smtClean="0">
                          <a:effectLst/>
                          <a:hlinkClick r:id="rId14"/>
                        </a:rPr>
                        <a:t>HİZMET</a:t>
                      </a:r>
                      <a:r>
                        <a:rPr lang="tr-TR" sz="900" b="1" u="sng" dirty="0" smtClean="0">
                          <a:effectLst/>
                        </a:rPr>
                        <a:t> (alan seçmelisi)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>
                          <a:effectLst/>
                        </a:rPr>
                        <a:t>Z</a:t>
                      </a:r>
                      <a:endParaRPr lang="tr-TR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>
                          <a:effectLst/>
                        </a:rPr>
                        <a:t>2</a:t>
                      </a:r>
                      <a:endParaRPr lang="tr-TR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>
                          <a:effectLst/>
                        </a:rPr>
                        <a:t>0</a:t>
                      </a:r>
                      <a:endParaRPr lang="tr-TR" sz="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2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3</a:t>
                      </a:r>
                      <a:endParaRPr lang="tr-TR" sz="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83902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Zorunlu Olarak Alınması Gereken AKTS Toplamı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21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0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21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30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80271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HACETTEPE 4. YARIYIL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BAŞKENT 4. YARIYIL</a:t>
            </a:r>
            <a:endParaRPr lang="tr-TR" dirty="0"/>
          </a:p>
        </p:txBody>
      </p:sp>
      <p:graphicFrame>
        <p:nvGraphicFramePr>
          <p:cNvPr id="8" name="İçerik Yer Tutucusu 7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881355274"/>
              </p:ext>
            </p:extLst>
          </p:nvPr>
        </p:nvGraphicFramePr>
        <p:xfrm>
          <a:off x="301625" y="2348878"/>
          <a:ext cx="4198366" cy="39812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5999"/>
                <a:gridCol w="1872208"/>
                <a:gridCol w="288032"/>
                <a:gridCol w="288032"/>
                <a:gridCol w="360040"/>
                <a:gridCol w="504055"/>
              </a:tblGrid>
              <a:tr h="4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KODU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DERSİN ADI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T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P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K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AKTS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748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2"/>
                        </a:rPr>
                        <a:t>AİT204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2"/>
                        </a:rPr>
                        <a:t>ATA.İLK.VE İNK.TAR II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2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0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2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2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00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>
                          <a:effectLst/>
                          <a:hlinkClick r:id="rId3"/>
                        </a:rPr>
                        <a:t>ANT203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u="sng" dirty="0">
                          <a:effectLst/>
                          <a:hlinkClick r:id="rId3"/>
                        </a:rPr>
                        <a:t>SOSYAL/KÜLTÜREL </a:t>
                      </a:r>
                      <a:r>
                        <a:rPr lang="tr-TR" sz="1000" b="1" u="sng" dirty="0" smtClean="0">
                          <a:effectLst/>
                          <a:hlinkClick r:id="rId3"/>
                        </a:rPr>
                        <a:t>ANTROPOLOJİ</a:t>
                      </a:r>
                      <a:r>
                        <a:rPr lang="tr-TR" sz="1000" b="1" u="sng" dirty="0" smtClean="0">
                          <a:effectLst/>
                        </a:rPr>
                        <a:t> (2. yarıyıl)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0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00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>
                          <a:effectLst/>
                          <a:hlinkClick r:id="rId4"/>
                        </a:rPr>
                        <a:t>SHO204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4"/>
                        </a:rPr>
                        <a:t>İNSAN DAVRA.VE SOSYAL ÇEVRE II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4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0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00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>
                          <a:effectLst/>
                          <a:hlinkClick r:id="rId5"/>
                        </a:rPr>
                        <a:t>SHO218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i="1" u="sng" dirty="0">
                          <a:effectLst/>
                          <a:hlinkClick r:id="rId5"/>
                        </a:rPr>
                        <a:t>SOSYAL HİZMET ARAŞTIRMASI II</a:t>
                      </a:r>
                      <a:endParaRPr lang="tr-TR" sz="10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3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0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3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748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 dirty="0">
                          <a:effectLst/>
                          <a:hlinkClick r:id="rId6"/>
                        </a:rPr>
                        <a:t>SHO224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u="sng" dirty="0">
                          <a:effectLst/>
                          <a:hlinkClick r:id="rId6"/>
                        </a:rPr>
                        <a:t>SOSYAL HİZ. KUR. </a:t>
                      </a:r>
                      <a:r>
                        <a:rPr lang="tr-TR" sz="1000" b="1" u="sng" dirty="0" smtClean="0">
                          <a:effectLst/>
                          <a:hlinkClick r:id="rId6"/>
                        </a:rPr>
                        <a:t>I</a:t>
                      </a:r>
                      <a:r>
                        <a:rPr lang="tr-TR" sz="1000" b="1" u="sng" dirty="0" smtClean="0">
                          <a:effectLst/>
                        </a:rPr>
                        <a:t>  (3. yarıyıl)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0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4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>
                          <a:effectLst/>
                        </a:rPr>
                        <a:t>5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00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u="sng">
                          <a:effectLst/>
                          <a:hlinkClick r:id="rId7"/>
                        </a:rPr>
                        <a:t>SHO227</a:t>
                      </a:r>
                      <a:endParaRPr lang="tr-TR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b="1" u="sng" dirty="0">
                          <a:effectLst/>
                          <a:hlinkClick r:id="rId7"/>
                        </a:rPr>
                        <a:t>SOSYAL HİZMET İÇİN MEVZUAT II</a:t>
                      </a:r>
                      <a:endParaRPr lang="tr-TR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0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2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4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74866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10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10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374866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10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10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3748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Zorunlu Olarak Alınması Gereken AKTS Toplamı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0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tr-T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graphicFrame>
        <p:nvGraphicFramePr>
          <p:cNvPr id="7" name="İçerik Yer Tutucusu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2795726728"/>
              </p:ext>
            </p:extLst>
          </p:nvPr>
        </p:nvGraphicFramePr>
        <p:xfrm>
          <a:off x="4644007" y="2348879"/>
          <a:ext cx="4248473" cy="39207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6"/>
                <a:gridCol w="1872137"/>
                <a:gridCol w="325492"/>
                <a:gridCol w="288032"/>
                <a:gridCol w="360040"/>
                <a:gridCol w="504056"/>
              </a:tblGrid>
              <a:tr h="448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KODU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DERSİN ADI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T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P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AKTS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537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8"/>
                        </a:rPr>
                        <a:t>ATA202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ATATÜRK İLKELERİ VE İNKILAP TARİHİ II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012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ENG226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İNGİLİZCE IV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5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48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SHXXX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SEÇİMLİK DERS V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537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9"/>
                        </a:rPr>
                        <a:t>SH212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İNSAN DAVRANIŞI VE SOSYAL ÇEVRE II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48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10"/>
                        </a:rPr>
                        <a:t>SH214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SOSYAL HİZMET </a:t>
                      </a:r>
                      <a:r>
                        <a:rPr lang="tr-TR" sz="900" b="1" dirty="0" smtClean="0">
                          <a:effectLst/>
                        </a:rPr>
                        <a:t>ARAŞTIRMASI (3. yarıyıl)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3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5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48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11"/>
                        </a:rPr>
                        <a:t>SH216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</a:rPr>
                        <a:t>İSTATİSTİK (3. yarıyıl)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5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537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12"/>
                        </a:rPr>
                        <a:t>SH218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SOSYAL HİZMET KURAM VE MÜDAHALESİ </a:t>
                      </a:r>
                      <a:r>
                        <a:rPr lang="tr-TR" sz="900" b="1" dirty="0" smtClean="0">
                          <a:effectLst/>
                        </a:rPr>
                        <a:t>II (5. yarıyıl)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5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51233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Zorunlu Olarak Alınması Gereken AKTS Toplamı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AKIŞI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35626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HACETTEPE 5. YARIYIL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BAŞKENT 5. YARIYIL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3965855412"/>
              </p:ext>
            </p:extLst>
          </p:nvPr>
        </p:nvGraphicFramePr>
        <p:xfrm>
          <a:off x="301625" y="2348880"/>
          <a:ext cx="4126358" cy="39604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807"/>
                <a:gridCol w="1912584"/>
                <a:gridCol w="268848"/>
                <a:gridCol w="288032"/>
                <a:gridCol w="360040"/>
                <a:gridCol w="432047"/>
              </a:tblGrid>
              <a:tr h="542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KODU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DERSİN ADI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T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P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K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AKTS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96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effectLst/>
                          <a:hlinkClick r:id="rId2"/>
                        </a:rPr>
                        <a:t>SHO311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>
                          <a:effectLst/>
                          <a:hlinkClick r:id="rId2"/>
                        </a:rPr>
                        <a:t>SOSYAL </a:t>
                      </a:r>
                      <a:r>
                        <a:rPr lang="tr-TR" sz="900" b="1" u="sng" dirty="0" smtClean="0">
                          <a:effectLst/>
                          <a:hlinkClick r:id="rId2"/>
                        </a:rPr>
                        <a:t>HİZ.KUR.II</a:t>
                      </a:r>
                      <a:r>
                        <a:rPr lang="tr-TR" sz="900" b="1" u="sng" dirty="0" smtClean="0">
                          <a:effectLst/>
                        </a:rPr>
                        <a:t> (4. yarıyıl)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0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96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effectLst/>
                          <a:hlinkClick r:id="rId3"/>
                        </a:rPr>
                        <a:t>SHO316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0" u="sng" dirty="0">
                          <a:effectLst/>
                          <a:hlinkClick r:id="rId3"/>
                        </a:rPr>
                        <a:t>UYGULAMALI ARAŞTIRMA I</a:t>
                      </a:r>
                      <a:endParaRPr lang="tr-TR" sz="9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1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6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96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effectLst/>
                          <a:hlinkClick r:id="rId4"/>
                        </a:rPr>
                        <a:t>SHO317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>
                          <a:effectLst/>
                          <a:hlinkClick r:id="rId4"/>
                        </a:rPr>
                        <a:t>SOSYAL HİZMET </a:t>
                      </a:r>
                      <a:r>
                        <a:rPr lang="tr-TR" sz="900" b="1" u="sng" dirty="0" smtClean="0">
                          <a:effectLst/>
                          <a:hlinkClick r:id="rId4"/>
                        </a:rPr>
                        <a:t>YÖNETİMİ</a:t>
                      </a:r>
                      <a:r>
                        <a:rPr lang="tr-TR" sz="900" b="1" u="sng" dirty="0" smtClean="0">
                          <a:effectLst/>
                        </a:rPr>
                        <a:t> (6. yarıyıl) 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0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77813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477813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477813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49615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Zorunlu Olarak Alınması Gereken AKTS Toplamı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graphicFrame>
        <p:nvGraphicFramePr>
          <p:cNvPr id="8" name="İçerik Yer Tutucusu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103741060"/>
              </p:ext>
            </p:extLst>
          </p:nvPr>
        </p:nvGraphicFramePr>
        <p:xfrm>
          <a:off x="4716015" y="2348881"/>
          <a:ext cx="4104456" cy="39604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5"/>
                <a:gridCol w="2131452"/>
                <a:gridCol w="367616"/>
                <a:gridCol w="294093"/>
                <a:gridCol w="294093"/>
                <a:gridCol w="441137"/>
              </a:tblGrid>
              <a:tr h="3397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KODU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DERSİN ADI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T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U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K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AKTS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 anchor="ctr"/>
                </a:tc>
              </a:tr>
              <a:tr h="398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SHXXX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SEÇİMLİK DERS VI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98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SHXXX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SEÇİMLİK DERS VII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98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5"/>
                        </a:rPr>
                        <a:t>SH311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SOSYAL POLİTİKA VE </a:t>
                      </a:r>
                      <a:r>
                        <a:rPr lang="tr-TR" sz="900" b="1" dirty="0" smtClean="0">
                          <a:effectLst/>
                        </a:rPr>
                        <a:t>PLANLAMA (6. yarıyıl)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3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-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3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615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6"/>
                        </a:rPr>
                        <a:t>SH313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İNGİLİZCE LİTERATÜRDE SOSYAL </a:t>
                      </a:r>
                      <a:r>
                        <a:rPr lang="tr-TR" sz="900" b="1" dirty="0" smtClean="0">
                          <a:effectLst/>
                        </a:rPr>
                        <a:t>HİZMET (alan seçmelisi)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2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-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2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3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98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7"/>
                        </a:rPr>
                        <a:t>SH317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ARAŞTIRMA UYGULAMASI 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6153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8"/>
                        </a:rPr>
                        <a:t>SH319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SOSYAL HİZMET KURAM VE MÜDAHALESİ </a:t>
                      </a:r>
                      <a:r>
                        <a:rPr lang="tr-TR" sz="900" b="1" dirty="0" smtClean="0">
                          <a:effectLst/>
                        </a:rPr>
                        <a:t>III (6. yarıyıl)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-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5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98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 dirty="0">
                          <a:effectLst/>
                          <a:hlinkClick r:id="rId9"/>
                        </a:rPr>
                        <a:t>SH381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SOSYAL HİZMET UYGULAMASI I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-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6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2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6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9833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Zorunlu Olarak Alınması Gereken AKTS Toplamı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AKIŞI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1677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HACETTEPE 6. YARIYIL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BAŞKENT 6. YARIYIL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623585292"/>
              </p:ext>
            </p:extLst>
          </p:nvPr>
        </p:nvGraphicFramePr>
        <p:xfrm>
          <a:off x="251519" y="2348882"/>
          <a:ext cx="4176464" cy="39604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5"/>
                <a:gridCol w="1728192"/>
                <a:gridCol w="360040"/>
                <a:gridCol w="360040"/>
                <a:gridCol w="360040"/>
                <a:gridCol w="432047"/>
              </a:tblGrid>
              <a:tr h="5455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KODU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DERSİN ADI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T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P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AKTS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6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>
                          <a:effectLst/>
                          <a:hlinkClick r:id="rId2"/>
                        </a:rPr>
                        <a:t>SHO318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>
                          <a:effectLst/>
                          <a:hlinkClick r:id="rId2"/>
                        </a:rPr>
                        <a:t>SOSYAL POLİTİKA ve </a:t>
                      </a:r>
                      <a:r>
                        <a:rPr lang="tr-TR" sz="900" b="1" u="sng" dirty="0" smtClean="0">
                          <a:effectLst/>
                          <a:hlinkClick r:id="rId2"/>
                        </a:rPr>
                        <a:t>PLANLAMA</a:t>
                      </a:r>
                      <a:r>
                        <a:rPr lang="tr-TR" sz="900" b="1" u="sng" dirty="0" smtClean="0">
                          <a:effectLst/>
                        </a:rPr>
                        <a:t> (5. yarıyıl)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3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0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3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dirty="0">
                          <a:effectLst/>
                        </a:rPr>
                        <a:t>4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6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effectLst/>
                          <a:hlinkClick r:id="rId3"/>
                        </a:rPr>
                        <a:t>SHO319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effectLst/>
                          <a:hlinkClick r:id="rId3"/>
                        </a:rPr>
                        <a:t>UYGULAMALI ARAŞTIRMA II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1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6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 dirty="0">
                          <a:effectLst/>
                          <a:hlinkClick r:id="rId4"/>
                        </a:rPr>
                        <a:t>SHO344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>
                          <a:effectLst/>
                          <a:hlinkClick r:id="rId4"/>
                        </a:rPr>
                        <a:t>SOS. HİZ. ETİK İLKE DEĞ. ve SOR.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0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63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u="sng">
                          <a:effectLst/>
                          <a:hlinkClick r:id="rId5"/>
                        </a:rPr>
                        <a:t>SHO348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b="1" u="sng" dirty="0">
                          <a:effectLst/>
                          <a:hlinkClick r:id="rId5"/>
                        </a:rPr>
                        <a:t>SOSYAL HİZ. KUR. </a:t>
                      </a:r>
                      <a:r>
                        <a:rPr lang="tr-TR" sz="900" b="1" u="sng" dirty="0" smtClean="0">
                          <a:effectLst/>
                          <a:hlinkClick r:id="rId5"/>
                        </a:rPr>
                        <a:t>III</a:t>
                      </a:r>
                      <a:r>
                        <a:rPr lang="tr-TR" sz="900" b="1" u="sng" dirty="0" smtClean="0">
                          <a:effectLst/>
                        </a:rPr>
                        <a:t> (5. yarıyıl)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0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9041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49041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49041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9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49041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Zorunlu Olarak Alınması Gereken AKTS Toplamı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graphicFrame>
        <p:nvGraphicFramePr>
          <p:cNvPr id="8" name="İçerik Yer Tutucusu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317532893"/>
              </p:ext>
            </p:extLst>
          </p:nvPr>
        </p:nvGraphicFramePr>
        <p:xfrm>
          <a:off x="4716016" y="2345608"/>
          <a:ext cx="4176465" cy="39637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9123"/>
                <a:gridCol w="1837412"/>
                <a:gridCol w="293986"/>
                <a:gridCol w="293986"/>
                <a:gridCol w="367482"/>
                <a:gridCol w="514476"/>
              </a:tblGrid>
              <a:tr h="3078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KODU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DERSİN ADI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T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P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K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AKTS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360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SHXXX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SEÇİMLİK DERS VIII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60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SHXXX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SEÇİMLİK DERS IX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60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6"/>
                        </a:rPr>
                        <a:t>SH312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SOSYAL HİZMET </a:t>
                      </a:r>
                      <a:r>
                        <a:rPr lang="tr-TR" sz="900" b="1" dirty="0" smtClean="0">
                          <a:effectLst/>
                        </a:rPr>
                        <a:t>YÖNETİMİ (5. yarıyıl)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557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7"/>
                        </a:rPr>
                        <a:t>SH314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SOSYAL HİZMETLERDE BİLGİ </a:t>
                      </a:r>
                      <a:r>
                        <a:rPr lang="tr-TR" sz="900" b="1" dirty="0" smtClean="0">
                          <a:effectLst/>
                        </a:rPr>
                        <a:t>TEKNOLOJİLERİ (alan seçmeli)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3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60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8"/>
                        </a:rPr>
                        <a:t>SH318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ARAŞTIRMA UYGULAMASI II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5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557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u="none" strike="noStrike">
                          <a:effectLst/>
                          <a:hlinkClick r:id="rId9"/>
                        </a:rPr>
                        <a:t>SH320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SOSYAL HİZMET KURAM VE MÜDAHALESİ IV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4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-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5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60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u="none" strike="noStrike">
                          <a:effectLst/>
                          <a:hlinkClick r:id="rId10"/>
                        </a:rPr>
                        <a:t>SH340</a:t>
                      </a:r>
                      <a:endParaRPr lang="tr-TR" sz="9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</a:rPr>
                        <a:t>YOKSULLUK VE SOSYAL </a:t>
                      </a:r>
                      <a:r>
                        <a:rPr lang="tr-TR" sz="900" b="1" dirty="0" smtClean="0">
                          <a:effectLst/>
                        </a:rPr>
                        <a:t>HİZMET (alan seçmeli)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2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>
                          <a:effectLst/>
                        </a:rPr>
                        <a:t>4</a:t>
                      </a:r>
                      <a:endParaRPr lang="tr-TR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609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u="none" strike="noStrike" dirty="0">
                          <a:effectLst/>
                          <a:hlinkClick r:id="rId11"/>
                        </a:rPr>
                        <a:t>SH384</a:t>
                      </a:r>
                      <a:endParaRPr lang="tr-TR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i="1" dirty="0">
                          <a:effectLst/>
                        </a:rPr>
                        <a:t>YAZ STAJI</a:t>
                      </a:r>
                      <a:endParaRPr lang="tr-TR" sz="90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-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6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2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dirty="0">
                          <a:effectLst/>
                        </a:rPr>
                        <a:t>1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37510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900" dirty="0">
                          <a:effectLst/>
                        </a:rPr>
                        <a:t>Zorunlu Olarak Alınması Gereken AKTS Toplamı</a:t>
                      </a: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AKIŞI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70382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HACETTEPE 7. YARIYIL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BAŞKENT 7. YARIYIL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1047723385"/>
              </p:ext>
            </p:extLst>
          </p:nvPr>
        </p:nvGraphicFramePr>
        <p:xfrm>
          <a:off x="301625" y="2420886"/>
          <a:ext cx="4126358" cy="38884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807"/>
                <a:gridCol w="1759577"/>
                <a:gridCol w="382517"/>
                <a:gridCol w="382517"/>
                <a:gridCol w="306013"/>
                <a:gridCol w="430927"/>
              </a:tblGrid>
              <a:tr h="592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KODU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DERSİN ADI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T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P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K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00" dirty="0">
                          <a:effectLst/>
                        </a:rPr>
                        <a:t>AKTS</a:t>
                      </a:r>
                      <a:endParaRPr lang="tr-T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659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u="sng" dirty="0">
                          <a:effectLst/>
                          <a:hlinkClick r:id="rId2"/>
                        </a:rPr>
                        <a:t>SHO417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u="sng" dirty="0">
                          <a:effectLst/>
                          <a:hlinkClick r:id="rId2"/>
                        </a:rPr>
                        <a:t>SOSYAL HİZMET UYGULAMALARI I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1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18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10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14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659206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12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12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659206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12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12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659206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 XXX</a:t>
                      </a:r>
                      <a:endParaRPr kumimoji="0" lang="tr-TR" sz="12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Alan Seçmelisi</a:t>
                      </a:r>
                      <a:endParaRPr kumimoji="0" lang="tr-TR" sz="1200" u="sng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tr-TR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2555" marR="22555" marT="22555" marB="22555" anchor="ctr"/>
                </a:tc>
              </a:tr>
              <a:tr h="65920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Zorunlu Olarak Alınması Gereken AKTS Toplamı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graphicFrame>
        <p:nvGraphicFramePr>
          <p:cNvPr id="8" name="İçerik Yer Tutucusu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411591383"/>
              </p:ext>
            </p:extLst>
          </p:nvPr>
        </p:nvGraphicFramePr>
        <p:xfrm>
          <a:off x="4800600" y="2420890"/>
          <a:ext cx="4091880" cy="3816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1520"/>
                <a:gridCol w="1584176"/>
                <a:gridCol w="360040"/>
                <a:gridCol w="360040"/>
                <a:gridCol w="288032"/>
                <a:gridCol w="648072"/>
              </a:tblGrid>
              <a:tr h="397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50" dirty="0">
                          <a:effectLst/>
                        </a:rPr>
                        <a:t>KODU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50" dirty="0">
                          <a:effectLst/>
                        </a:rPr>
                        <a:t>DERSİN ADI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50" dirty="0">
                          <a:effectLst/>
                        </a:rPr>
                        <a:t>T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50" dirty="0">
                          <a:effectLst/>
                        </a:rPr>
                        <a:t>P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50" dirty="0">
                          <a:effectLst/>
                        </a:rPr>
                        <a:t>K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50" dirty="0">
                          <a:effectLst/>
                        </a:rPr>
                        <a:t>AKTS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465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SHXXX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SEÇİMLİK DERS X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2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-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2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4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65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SHXXX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SEÇİMLİK DERS XI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2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-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2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4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65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SHXXX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SEÇİMLİK DERS XII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2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-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2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4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65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SHXXX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SEÇİMLİK DERS XIII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2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-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2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4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65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u="none" strike="noStrike">
                          <a:effectLst/>
                          <a:hlinkClick r:id="rId3"/>
                        </a:rPr>
                        <a:t>SH411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b="1" i="1" dirty="0">
                          <a:effectLst/>
                        </a:rPr>
                        <a:t>SEMİNER / VAKA TARTIŞMALARI</a:t>
                      </a:r>
                      <a:endParaRPr lang="tr-TR" sz="1050" b="1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2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-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2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>
                          <a:effectLst/>
                        </a:rPr>
                        <a:t>2</a:t>
                      </a:r>
                      <a:endParaRPr lang="tr-TR" sz="105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4656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u="none" strike="noStrike" dirty="0">
                          <a:effectLst/>
                          <a:hlinkClick r:id="rId4"/>
                        </a:rPr>
                        <a:t>SH481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SOSYAL HİZMET UYGULAMASI II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-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12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4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50" dirty="0">
                          <a:effectLst/>
                        </a:rPr>
                        <a:t>12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62517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050" dirty="0">
                          <a:effectLst/>
                        </a:rPr>
                        <a:t>Zorunlu Olarak Alınması Gereken AKTS Toplamı</a:t>
                      </a: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AKIŞI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02010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HACETTEPE 8. YARIYIL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dirty="0" smtClean="0"/>
              <a:t>BAŞKENT 8. YARIYIL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="" xmlns:p14="http://schemas.microsoft.com/office/powerpoint/2010/main" val="3209347074"/>
              </p:ext>
            </p:extLst>
          </p:nvPr>
        </p:nvGraphicFramePr>
        <p:xfrm>
          <a:off x="323528" y="2492896"/>
          <a:ext cx="3960440" cy="3808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18578"/>
                <a:gridCol w="1501702"/>
                <a:gridCol w="288032"/>
                <a:gridCol w="360040"/>
                <a:gridCol w="288032"/>
                <a:gridCol w="504056"/>
              </a:tblGrid>
              <a:tr h="8640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KODU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DERSİN ADI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T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P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K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AKTS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17281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u="sng" dirty="0">
                          <a:effectLst/>
                          <a:hlinkClick r:id="rId2"/>
                        </a:rPr>
                        <a:t>SHO418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u="sng" dirty="0">
                          <a:effectLst/>
                          <a:hlinkClick r:id="rId2"/>
                        </a:rPr>
                        <a:t>SOSYAL HİZMET UYGULAMALARI II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1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>
                          <a:effectLst/>
                        </a:rPr>
                        <a:t>30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>
                          <a:effectLst/>
                        </a:rPr>
                        <a:t>16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>
                          <a:effectLst/>
                        </a:rPr>
                        <a:t>30</a:t>
                      </a:r>
                      <a:endParaRPr lang="tr-TR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121651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Zorunlu Olarak Alınması Gereken AKTS Toplamı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1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30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16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30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</a:tbl>
          </a:graphicData>
        </a:graphic>
      </p:graphicFrame>
      <p:graphicFrame>
        <p:nvGraphicFramePr>
          <p:cNvPr id="8" name="İçerik Yer Tutucusu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503688410"/>
              </p:ext>
            </p:extLst>
          </p:nvPr>
        </p:nvGraphicFramePr>
        <p:xfrm>
          <a:off x="4800599" y="2492897"/>
          <a:ext cx="4091879" cy="3744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529"/>
                <a:gridCol w="1584176"/>
                <a:gridCol w="360040"/>
                <a:gridCol w="432048"/>
                <a:gridCol w="288032"/>
                <a:gridCol w="504054"/>
              </a:tblGrid>
              <a:tr h="8162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KODU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DERSİN ADI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T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P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K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AKTS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</a:tr>
              <a:tr h="1575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u="none" strike="noStrike" dirty="0">
                          <a:effectLst/>
                          <a:hlinkClick r:id="rId3"/>
                        </a:rPr>
                        <a:t>SH482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BLOK UYGULAMA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40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17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30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  <a:tr h="135254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200" dirty="0">
                          <a:effectLst/>
                        </a:rPr>
                        <a:t>Zorunlu Olarak Alınması Gereken AKTS Toplamı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55" marR="22555" marT="22555" marB="22555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-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40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17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30</a:t>
                      </a:r>
                      <a:endParaRPr lang="tr-T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020" marR="12020" marT="12020" marB="12020"/>
                </a:tc>
              </a:tr>
            </a:tbl>
          </a:graphicData>
        </a:graphic>
      </p:graphicFrame>
      <p:sp>
        <p:nvSpPr>
          <p:cNvPr id="6" name="Başlı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AKIŞI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8924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</TotalTime>
  <Words>1637</Words>
  <Application>Microsoft Office PowerPoint</Application>
  <PresentationFormat>Ekran Gösterisi (4:3)</PresentationFormat>
  <Paragraphs>865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Kaynak</vt:lpstr>
      <vt:lpstr>Ankara Üniversitesi  Sağlık Bilimleri Fakültesi Sosyal Hizmet Bölümü</vt:lpstr>
      <vt:lpstr>DERS AKIŞI</vt:lpstr>
      <vt:lpstr>DERS AKIŞI</vt:lpstr>
      <vt:lpstr>DERS AKIŞI</vt:lpstr>
      <vt:lpstr>DERS AKIŞI</vt:lpstr>
      <vt:lpstr>DERS AKIŞI</vt:lpstr>
      <vt:lpstr>DERS AKIŞI</vt:lpstr>
      <vt:lpstr>DERS AKIŞI</vt:lpstr>
      <vt:lpstr>DERS AKIŞI</vt:lpstr>
      <vt:lpstr>FARKLILIKLAR – ZORUNLU DERS</vt:lpstr>
      <vt:lpstr>FARKLILIKLAR- SEÇMELİ DERS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acer</cp:lastModifiedBy>
  <cp:revision>11</cp:revision>
  <dcterms:created xsi:type="dcterms:W3CDTF">2017-04-26T08:36:58Z</dcterms:created>
  <dcterms:modified xsi:type="dcterms:W3CDTF">2018-02-08T12:41:18Z</dcterms:modified>
</cp:coreProperties>
</file>