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74" r:id="rId3"/>
    <p:sldId id="282" r:id="rId4"/>
    <p:sldId id="271" r:id="rId5"/>
    <p:sldId id="275" r:id="rId6"/>
    <p:sldId id="276" r:id="rId7"/>
    <p:sldId id="277" r:id="rId8"/>
    <p:sldId id="278" r:id="rId9"/>
    <p:sldId id="279" r:id="rId10"/>
    <p:sldId id="280" r:id="rId11"/>
    <p:sldId id="281"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C4226-C97B-47CF-A0B3-23345F367FD1}" type="datetimeFigureOut">
              <a:rPr lang="tr-TR" smtClean="0"/>
              <a:t>24.2.2020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2ACDD6-0271-42A3-BD91-2D95145709E3}" type="slidenum">
              <a:rPr lang="tr-TR" smtClean="0"/>
              <a:t>‹#›</a:t>
            </a:fld>
            <a:endParaRPr lang="tr-TR"/>
          </a:p>
        </p:txBody>
      </p:sp>
    </p:spTree>
    <p:extLst>
      <p:ext uri="{BB962C8B-B14F-4D97-AF65-F5344CB8AC3E}">
        <p14:creationId xmlns:p14="http://schemas.microsoft.com/office/powerpoint/2010/main" val="433575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029873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FC2CF8-D62A-4FDF-AEE4-181E3E7C6671}"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1695736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15023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745773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1312214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6FC2CF8-D62A-4FDF-AEE4-181E3E7C6671}" type="datetimeFigureOut">
              <a:rPr lang="tr-TR" smtClean="0"/>
              <a:t>24.2.2020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934980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6FC2CF8-D62A-4FDF-AEE4-181E3E7C6671}" type="datetimeFigureOut">
              <a:rPr lang="tr-TR" smtClean="0"/>
              <a:t>24.2.2020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961117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325113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1324704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404897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FC2CF8-D62A-4FDF-AEE4-181E3E7C6671}"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144933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6FC2CF8-D62A-4FDF-AEE4-181E3E7C6671}"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629000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FC2CF8-D62A-4FDF-AEE4-181E3E7C6671}" type="datetimeFigureOut">
              <a:rPr lang="tr-TR" smtClean="0"/>
              <a:t>24.2.2020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488424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6FC2CF8-D62A-4FDF-AEE4-181E3E7C6671}" type="datetimeFigureOut">
              <a:rPr lang="tr-TR" smtClean="0"/>
              <a:t>24.2.2020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357371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C2CF8-D62A-4FDF-AEE4-181E3E7C6671}" type="datetimeFigureOut">
              <a:rPr lang="tr-TR" smtClean="0"/>
              <a:t>24.2.2020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2381201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FC2CF8-D62A-4FDF-AEE4-181E3E7C6671}"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884839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FC2CF8-D62A-4FDF-AEE4-181E3E7C6671}"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0A142D1-E0E3-4767-971C-CEC3076E6BD9}" type="slidenum">
              <a:rPr lang="tr-TR" smtClean="0"/>
              <a:t>‹#›</a:t>
            </a:fld>
            <a:endParaRPr lang="tr-TR"/>
          </a:p>
        </p:txBody>
      </p:sp>
    </p:spTree>
    <p:extLst>
      <p:ext uri="{BB962C8B-B14F-4D97-AF65-F5344CB8AC3E}">
        <p14:creationId xmlns:p14="http://schemas.microsoft.com/office/powerpoint/2010/main" val="384536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6FC2CF8-D62A-4FDF-AEE4-181E3E7C6671}" type="datetimeFigureOut">
              <a:rPr lang="tr-TR" smtClean="0"/>
              <a:t>24.2.2020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0A142D1-E0E3-4767-971C-CEC3076E6BD9}" type="slidenum">
              <a:rPr lang="tr-TR" smtClean="0"/>
              <a:t>‹#›</a:t>
            </a:fld>
            <a:endParaRPr lang="tr-TR"/>
          </a:p>
        </p:txBody>
      </p:sp>
    </p:spTree>
    <p:extLst>
      <p:ext uri="{BB962C8B-B14F-4D97-AF65-F5344CB8AC3E}">
        <p14:creationId xmlns:p14="http://schemas.microsoft.com/office/powerpoint/2010/main" val="2721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85668" y="885460"/>
            <a:ext cx="9702667" cy="2677648"/>
          </a:xfrm>
        </p:spPr>
        <p:txBody>
          <a:bodyPr/>
          <a:lstStyle/>
          <a:p>
            <a:r>
              <a:rPr lang="tr-TR" dirty="0" smtClean="0"/>
              <a:t>BİLGİNİN ORGANİZASYONU I</a:t>
            </a:r>
            <a:endParaRPr lang="tr-TR" dirty="0"/>
          </a:p>
        </p:txBody>
      </p:sp>
      <p:sp>
        <p:nvSpPr>
          <p:cNvPr id="3" name="Alt Başlık 2"/>
          <p:cNvSpPr>
            <a:spLocks noGrp="1"/>
          </p:cNvSpPr>
          <p:nvPr>
            <p:ph type="subTitle" idx="1"/>
          </p:nvPr>
        </p:nvSpPr>
        <p:spPr>
          <a:xfrm>
            <a:off x="4426528" y="4198514"/>
            <a:ext cx="6765214" cy="1854558"/>
          </a:xfrm>
        </p:spPr>
        <p:txBody>
          <a:bodyPr>
            <a:noAutofit/>
          </a:bodyPr>
          <a:lstStyle/>
          <a:p>
            <a:pPr marL="571500" indent="-571500">
              <a:buFont typeface="Arial" panose="020B0604020202020204" pitchFamily="34" charset="0"/>
              <a:buChar char="•"/>
            </a:pPr>
            <a:r>
              <a:rPr lang="tr-TR" sz="4000" dirty="0" smtClean="0"/>
              <a:t>Bilgi yaşam döngüsü</a:t>
            </a:r>
          </a:p>
          <a:p>
            <a:pPr marL="571500" indent="-571500">
              <a:buFont typeface="Arial" panose="020B0604020202020204" pitchFamily="34" charset="0"/>
              <a:buChar char="•"/>
            </a:pPr>
            <a:r>
              <a:rPr lang="tr-TR" sz="4000" dirty="0" smtClean="0"/>
              <a:t>DİJİTAL ARŞİVLEME</a:t>
            </a:r>
            <a:endParaRPr lang="tr-TR" sz="4000" dirty="0"/>
          </a:p>
        </p:txBody>
      </p:sp>
    </p:spTree>
    <p:extLst>
      <p:ext uri="{BB962C8B-B14F-4D97-AF65-F5344CB8AC3E}">
        <p14:creationId xmlns:p14="http://schemas.microsoft.com/office/powerpoint/2010/main" val="33802674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Sitelerini Arşivleme</a:t>
            </a:r>
          </a:p>
        </p:txBody>
      </p:sp>
      <p:sp>
        <p:nvSpPr>
          <p:cNvPr id="3" name="İçerik Yer Tutucusu 2"/>
          <p:cNvSpPr>
            <a:spLocks noGrp="1"/>
          </p:cNvSpPr>
          <p:nvPr>
            <p:ph idx="1"/>
          </p:nvPr>
        </p:nvSpPr>
        <p:spPr/>
        <p:txBody>
          <a:bodyPr>
            <a:normAutofit fontScale="92500"/>
          </a:bodyPr>
          <a:lstStyle/>
          <a:p>
            <a:pPr>
              <a:lnSpc>
                <a:spcPct val="150000"/>
              </a:lnSpc>
            </a:pPr>
            <a:r>
              <a:rPr lang="tr-TR" dirty="0"/>
              <a:t>Başlangıçtan itibaren </a:t>
            </a:r>
            <a:r>
              <a:rPr lang="tr-TR" dirty="0" smtClean="0"/>
              <a:t>web arşivlerine dost bir </a:t>
            </a:r>
            <a:r>
              <a:rPr lang="tr-TR" dirty="0"/>
              <a:t>web sitesi tasarlamak, daha sonra yapılacak çok fazla işten bizleri </a:t>
            </a:r>
            <a:r>
              <a:rPr lang="tr-TR" dirty="0" smtClean="0"/>
              <a:t>kurtarabilir.</a:t>
            </a:r>
          </a:p>
          <a:p>
            <a:pPr>
              <a:lnSpc>
                <a:spcPct val="150000"/>
              </a:lnSpc>
            </a:pPr>
            <a:r>
              <a:rPr lang="tr-TR" dirty="0" smtClean="0"/>
              <a:t>İçeriği </a:t>
            </a:r>
            <a:r>
              <a:rPr lang="tr-TR" dirty="0"/>
              <a:t>"makinece erişilebilir" hale </a:t>
            </a:r>
            <a:r>
              <a:rPr lang="tr-TR" dirty="0" smtClean="0"/>
              <a:t>getirmek, </a:t>
            </a:r>
            <a:r>
              <a:rPr lang="tr-TR" dirty="0"/>
              <a:t>web arşivlemeye uygun hale getirmede </a:t>
            </a:r>
            <a:r>
              <a:rPr lang="tr-TR" dirty="0" smtClean="0"/>
              <a:t>yardımcı olacaktır.</a:t>
            </a:r>
          </a:p>
          <a:p>
            <a:pPr>
              <a:lnSpc>
                <a:spcPct val="150000"/>
              </a:lnSpc>
            </a:pPr>
            <a:r>
              <a:rPr lang="tr-TR" dirty="0" smtClean="0"/>
              <a:t>Web sitesindeki içeriğe ait her şeyi sunmak için HTTP protokolü kullanılmalıdır.</a:t>
            </a:r>
          </a:p>
          <a:p>
            <a:pPr>
              <a:lnSpc>
                <a:spcPct val="150000"/>
              </a:lnSpc>
            </a:pPr>
            <a:r>
              <a:rPr lang="tr-TR" dirty="0"/>
              <a:t>Akış videolarını veya sesleri yakalamak genellikle mümkün </a:t>
            </a:r>
            <a:r>
              <a:rPr lang="tr-TR" dirty="0" smtClean="0"/>
              <a:t>olmadığı için bu protokol önemlidir.</a:t>
            </a:r>
            <a:endParaRPr lang="tr-TR" dirty="0"/>
          </a:p>
        </p:txBody>
      </p:sp>
    </p:spTree>
    <p:extLst>
      <p:ext uri="{BB962C8B-B14F-4D97-AF65-F5344CB8AC3E}">
        <p14:creationId xmlns:p14="http://schemas.microsoft.com/office/powerpoint/2010/main" val="3487809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1436" y="485295"/>
            <a:ext cx="9256737" cy="1629833"/>
          </a:xfrm>
        </p:spPr>
        <p:txBody>
          <a:bodyPr/>
          <a:lstStyle/>
          <a:p>
            <a:r>
              <a:rPr lang="tr-TR" dirty="0"/>
              <a:t>Sosyal medya hizmetleri yoluyla yayınlanan içerik arşive nasıl eklenebilir</a:t>
            </a:r>
            <a:r>
              <a:rPr lang="tr-TR" dirty="0" smtClean="0"/>
              <a:t>?</a:t>
            </a:r>
            <a:endParaRPr lang="tr-TR" dirty="0"/>
          </a:p>
        </p:txBody>
      </p:sp>
      <p:sp>
        <p:nvSpPr>
          <p:cNvPr id="3" name="İçerik Yer Tutucusu 2"/>
          <p:cNvSpPr>
            <a:spLocks noGrp="1"/>
          </p:cNvSpPr>
          <p:nvPr>
            <p:ph idx="1"/>
          </p:nvPr>
        </p:nvSpPr>
        <p:spPr>
          <a:xfrm>
            <a:off x="884791" y="2312555"/>
            <a:ext cx="10410127" cy="4348018"/>
          </a:xfrm>
        </p:spPr>
        <p:txBody>
          <a:bodyPr>
            <a:normAutofit fontScale="92500" lnSpcReduction="20000"/>
          </a:bodyPr>
          <a:lstStyle/>
          <a:p>
            <a:pPr>
              <a:lnSpc>
                <a:spcPct val="150000"/>
              </a:lnSpc>
            </a:pPr>
            <a:r>
              <a:rPr lang="tr-TR" dirty="0"/>
              <a:t>Kullanıcılara anlık ve görsel açıdan çekici içerik sunmak için geliştirilen teknolojiler olan </a:t>
            </a:r>
            <a:r>
              <a:rPr lang="tr-TR" dirty="0" err="1"/>
              <a:t>Twitter</a:t>
            </a:r>
            <a:r>
              <a:rPr lang="tr-TR" dirty="0"/>
              <a:t>, Facebook, </a:t>
            </a:r>
            <a:r>
              <a:rPr lang="tr-TR" dirty="0" err="1"/>
              <a:t>Flickr</a:t>
            </a:r>
            <a:r>
              <a:rPr lang="tr-TR" dirty="0"/>
              <a:t> ve </a:t>
            </a:r>
            <a:r>
              <a:rPr lang="tr-TR" dirty="0" err="1"/>
              <a:t>YouTube</a:t>
            </a:r>
            <a:r>
              <a:rPr lang="tr-TR" dirty="0"/>
              <a:t> gibi sosyal medya sitelerinde yayınlanan içerik, genellikle web arşivleme teknolojisi ile </a:t>
            </a:r>
            <a:r>
              <a:rPr lang="tr-TR" dirty="0" smtClean="0"/>
              <a:t>uyumsuz halde bulunmaktadır.</a:t>
            </a:r>
          </a:p>
          <a:p>
            <a:pPr>
              <a:lnSpc>
                <a:spcPct val="150000"/>
              </a:lnSpc>
            </a:pPr>
            <a:r>
              <a:rPr lang="tr-TR" dirty="0" smtClean="0"/>
              <a:t>Bu da </a:t>
            </a:r>
            <a:r>
              <a:rPr lang="tr-TR" dirty="0"/>
              <a:t>web arşivleme için bir zorluk teşkil </a:t>
            </a:r>
            <a:r>
              <a:rPr lang="tr-TR" dirty="0" smtClean="0"/>
              <a:t>etmektedir.</a:t>
            </a:r>
          </a:p>
          <a:p>
            <a:pPr>
              <a:lnSpc>
                <a:spcPct val="150000"/>
              </a:lnSpc>
            </a:pPr>
            <a:r>
              <a:rPr lang="tr-TR" dirty="0" smtClean="0"/>
              <a:t>Bu </a:t>
            </a:r>
            <a:r>
              <a:rPr lang="tr-TR" dirty="0"/>
              <a:t>kısıtlamalar web sitelerindeki çoğu gömülü sosyal medya içeriğine uygulanmaya devam eder</a:t>
            </a:r>
            <a:r>
              <a:rPr lang="tr-TR" dirty="0" smtClean="0"/>
              <a:t>.</a:t>
            </a:r>
          </a:p>
          <a:p>
            <a:pPr>
              <a:lnSpc>
                <a:spcPct val="150000"/>
              </a:lnSpc>
            </a:pPr>
            <a:r>
              <a:rPr lang="tr-TR" dirty="0" smtClean="0"/>
              <a:t>Bununla </a:t>
            </a:r>
            <a:r>
              <a:rPr lang="tr-TR" dirty="0"/>
              <a:t>birlikte, </a:t>
            </a:r>
            <a:r>
              <a:rPr lang="tr-TR" dirty="0" err="1"/>
              <a:t>National</a:t>
            </a:r>
            <a:r>
              <a:rPr lang="tr-TR" dirty="0"/>
              <a:t> </a:t>
            </a:r>
            <a:r>
              <a:rPr lang="tr-TR" dirty="0" err="1"/>
              <a:t>Archives</a:t>
            </a:r>
            <a:r>
              <a:rPr lang="tr-TR" dirty="0"/>
              <a:t> </a:t>
            </a:r>
            <a:r>
              <a:rPr lang="tr-TR" b="1" dirty="0" err="1"/>
              <a:t>blog</a:t>
            </a:r>
            <a:r>
              <a:rPr lang="tr-TR" b="1" dirty="0"/>
              <a:t> içeriği</a:t>
            </a:r>
            <a:r>
              <a:rPr lang="tr-TR" dirty="0"/>
              <a:t>ni birkaç yıldır </a:t>
            </a:r>
            <a:r>
              <a:rPr lang="tr-TR" dirty="0" smtClean="0"/>
              <a:t>arşivlemektedir.</a:t>
            </a:r>
          </a:p>
          <a:p>
            <a:pPr>
              <a:lnSpc>
                <a:spcPct val="150000"/>
              </a:lnSpc>
            </a:pPr>
            <a:r>
              <a:rPr lang="tr-TR" dirty="0" smtClean="0"/>
              <a:t>2013'ten itibaren, </a:t>
            </a:r>
            <a:r>
              <a:rPr lang="tr-TR" b="1" dirty="0" err="1"/>
              <a:t>Twitter</a:t>
            </a:r>
            <a:r>
              <a:rPr lang="tr-TR" b="1" dirty="0"/>
              <a:t> ve </a:t>
            </a:r>
            <a:r>
              <a:rPr lang="tr-TR" b="1" dirty="0" err="1"/>
              <a:t>YouTube</a:t>
            </a:r>
            <a:r>
              <a:rPr lang="tr-TR" b="1" dirty="0"/>
              <a:t> </a:t>
            </a:r>
            <a:r>
              <a:rPr lang="tr-TR" dirty="0"/>
              <a:t>hesaplarını </a:t>
            </a:r>
            <a:r>
              <a:rPr lang="tr-TR" dirty="0" smtClean="0"/>
              <a:t>da arşivlemeye başlamıştır.</a:t>
            </a:r>
          </a:p>
          <a:p>
            <a:pPr>
              <a:lnSpc>
                <a:spcPct val="150000"/>
              </a:lnSpc>
            </a:pPr>
            <a:r>
              <a:rPr lang="tr-TR" dirty="0" smtClean="0"/>
              <a:t>Her </a:t>
            </a:r>
            <a:r>
              <a:rPr lang="tr-TR" dirty="0"/>
              <a:t>iki durumda da belirli bir hesap hedeflenmekte ve yalnızca hesabın üzerinde barındırılan içerik </a:t>
            </a:r>
            <a:r>
              <a:rPr lang="tr-TR" dirty="0" smtClean="0"/>
              <a:t>arşivlenmektedir.</a:t>
            </a:r>
            <a:endParaRPr lang="tr-TR" dirty="0"/>
          </a:p>
        </p:txBody>
      </p:sp>
    </p:spTree>
    <p:extLst>
      <p:ext uri="{BB962C8B-B14F-4D97-AF65-F5344CB8AC3E}">
        <p14:creationId xmlns:p14="http://schemas.microsoft.com/office/powerpoint/2010/main" val="1386158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BİLGİ YAŞAM DÖNGÜSÜ</a:t>
            </a:r>
            <a:endParaRPr lang="tr-TR" dirty="0"/>
          </a:p>
        </p:txBody>
      </p:sp>
      <p:sp>
        <p:nvSpPr>
          <p:cNvPr id="3" name="İçerik Yer Tutucusu 2"/>
          <p:cNvSpPr>
            <a:spLocks noGrp="1"/>
          </p:cNvSpPr>
          <p:nvPr>
            <p:ph idx="1"/>
          </p:nvPr>
        </p:nvSpPr>
        <p:spPr>
          <a:xfrm>
            <a:off x="1154954" y="2603500"/>
            <a:ext cx="9354207" cy="3416300"/>
          </a:xfrm>
        </p:spPr>
        <p:txBody>
          <a:bodyPr>
            <a:normAutofit/>
          </a:bodyPr>
          <a:lstStyle/>
          <a:p>
            <a:pPr algn="just">
              <a:lnSpc>
                <a:spcPct val="150000"/>
              </a:lnSpc>
            </a:pPr>
            <a:r>
              <a:rPr lang="tr-TR" dirty="0"/>
              <a:t>Bilgi yaşam döngüsü yaklaşımının merkezinde yorumlanmış veri olarak da ifade edilebilen bilgi kavramı yer </a:t>
            </a:r>
            <a:r>
              <a:rPr lang="tr-TR" dirty="0" smtClean="0"/>
              <a:t>alır.</a:t>
            </a:r>
          </a:p>
          <a:p>
            <a:pPr algn="just">
              <a:lnSpc>
                <a:spcPct val="150000"/>
              </a:lnSpc>
            </a:pPr>
            <a:r>
              <a:rPr lang="tr-TR" b="1" dirty="0" smtClean="0"/>
              <a:t>Bilgi </a:t>
            </a:r>
            <a:r>
              <a:rPr lang="tr-TR" b="1" dirty="0"/>
              <a:t>yaşam döngüsü</a:t>
            </a:r>
            <a:r>
              <a:rPr lang="tr-TR" dirty="0"/>
              <a:t>nde </a:t>
            </a:r>
            <a:r>
              <a:rPr lang="tr-TR" b="1" dirty="0"/>
              <a:t>bilgi</a:t>
            </a:r>
            <a:r>
              <a:rPr lang="tr-TR" dirty="0"/>
              <a:t> üretim, sağlanma, yönetim, bakım, yapılandırma, denetim, aktarım, işlenme ve imha gibi bir dizi süreçten geçer ve bu sayede kalıcılığı sağlanmış </a:t>
            </a:r>
            <a:r>
              <a:rPr lang="tr-TR" dirty="0" smtClean="0"/>
              <a:t>olur.</a:t>
            </a:r>
          </a:p>
        </p:txBody>
      </p:sp>
    </p:spTree>
    <p:extLst>
      <p:ext uri="{BB962C8B-B14F-4D97-AF65-F5344CB8AC3E}">
        <p14:creationId xmlns:p14="http://schemas.microsoft.com/office/powerpoint/2010/main" val="3508827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YAŞAM DÖNGÜSÜ</a:t>
            </a:r>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a:t>Bilgi yaşam döngüsü yaklaşımına göre korunan, yönetilen ve erişilebilen bilgi asla ölmez.</a:t>
            </a:r>
          </a:p>
          <a:p>
            <a:pPr algn="just">
              <a:lnSpc>
                <a:spcPct val="150000"/>
              </a:lnSpc>
            </a:pPr>
            <a:r>
              <a:rPr lang="tr-TR" dirty="0"/>
              <a:t>Tarihi veya kurumsal değeri olan dijital bilgi, yaşam döngüsünün son aşamasına gelindiğinde sonsuza dek korunma amacıyla dijital arşive aktarılır. Bunu nedeni fiziksel kaynakların aksine dijital bilginin birkaç yıl içerisinde eskiyebilmesidir.</a:t>
            </a:r>
          </a:p>
          <a:p>
            <a:pPr algn="just">
              <a:lnSpc>
                <a:spcPct val="150000"/>
              </a:lnSpc>
            </a:pPr>
            <a:r>
              <a:rPr lang="tr-TR" dirty="0"/>
              <a:t> Dijital </a:t>
            </a:r>
            <a:r>
              <a:rPr lang="tr-TR" dirty="0" err="1"/>
              <a:t>kürasyonun</a:t>
            </a:r>
            <a:r>
              <a:rPr lang="tr-TR" dirty="0"/>
              <a:t> bir parçası olarak kabul edilen bilgi yaşam döngüsü yaklaşımına göre dijital koruma alanında riski azaltmak ve arşiv kayıtlarına yönelik kalıcı bir dijital depo sağlamak için kayıtlar güvenilir dijital depolama ortamlarına aktarılmalıdır</a:t>
            </a:r>
            <a:r>
              <a:rPr lang="tr-TR" dirty="0" smtClean="0"/>
              <a:t>.</a:t>
            </a:r>
            <a:endParaRPr lang="tr-TR" dirty="0"/>
          </a:p>
        </p:txBody>
      </p:sp>
    </p:spTree>
    <p:extLst>
      <p:ext uri="{BB962C8B-B14F-4D97-AF65-F5344CB8AC3E}">
        <p14:creationId xmlns:p14="http://schemas.microsoft.com/office/powerpoint/2010/main" val="1893912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2" algn="l" defTabSz="457200" rtl="0">
              <a:spcBef>
                <a:spcPct val="0"/>
              </a:spcBef>
            </a:pPr>
            <a:r>
              <a:rPr lang="tr-TR" sz="3600" kern="1200" dirty="0">
                <a:solidFill>
                  <a:schemeClr val="bg2"/>
                </a:solidFill>
                <a:latin typeface="+mj-lt"/>
                <a:ea typeface="+mj-ea"/>
                <a:cs typeface="+mj-cs"/>
              </a:rPr>
              <a:t>DİJİTAL</a:t>
            </a:r>
            <a:r>
              <a:rPr lang="tr-TR" b="1" dirty="0" smtClean="0">
                <a:solidFill>
                  <a:schemeClr val="bg1"/>
                </a:solidFill>
              </a:rPr>
              <a:t> </a:t>
            </a:r>
            <a:r>
              <a:rPr lang="tr-TR" sz="3600" kern="1200" dirty="0">
                <a:solidFill>
                  <a:schemeClr val="bg2"/>
                </a:solidFill>
                <a:latin typeface="+mj-lt"/>
                <a:ea typeface="+mj-ea"/>
                <a:cs typeface="+mj-cs"/>
              </a:rPr>
              <a:t>BİLGİ BÜTÜNLÜĞÜ</a:t>
            </a:r>
          </a:p>
        </p:txBody>
      </p:sp>
      <p:sp>
        <p:nvSpPr>
          <p:cNvPr id="3" name="İçerik Yer Tutucusu 2"/>
          <p:cNvSpPr>
            <a:spLocks noGrp="1"/>
          </p:cNvSpPr>
          <p:nvPr>
            <p:ph idx="1"/>
          </p:nvPr>
        </p:nvSpPr>
        <p:spPr>
          <a:xfrm>
            <a:off x="1154954" y="2603499"/>
            <a:ext cx="9890582" cy="3745345"/>
          </a:xfrm>
        </p:spPr>
        <p:txBody>
          <a:bodyPr>
            <a:normAutofit lnSpcReduction="10000"/>
          </a:bodyPr>
          <a:lstStyle/>
          <a:p>
            <a:pPr algn="just">
              <a:lnSpc>
                <a:spcPct val="150000"/>
              </a:lnSpc>
            </a:pPr>
            <a:r>
              <a:rPr lang="tr-TR" dirty="0"/>
              <a:t>Dijital teknolojilerdeki ilerlemeyle birlikte dijital formda üretilen ve depolandıkları basılı veya analog ortamdan dijital ortama aktarılan ve böylece bir araya gelmeleri kolaylaşan metin, hareketli ve hareketsiz görüntü, ses, multimedya ve </a:t>
            </a:r>
            <a:r>
              <a:rPr lang="tr-TR" dirty="0" smtClean="0"/>
              <a:t>simülasyon </a:t>
            </a:r>
            <a:r>
              <a:rPr lang="tr-TR" dirty="0"/>
              <a:t>gibi farklı tür ve formatlardaki bilgi varlıklarının bütünlüğünü koruma faaliyetleri dijital koruma faaliyetleri arasında yer </a:t>
            </a:r>
            <a:r>
              <a:rPr lang="tr-TR" dirty="0" smtClean="0"/>
              <a:t>almaktadır.</a:t>
            </a:r>
          </a:p>
          <a:p>
            <a:pPr algn="just">
              <a:lnSpc>
                <a:spcPct val="150000"/>
              </a:lnSpc>
            </a:pPr>
            <a:r>
              <a:rPr lang="tr-TR" dirty="0" smtClean="0"/>
              <a:t>Dijital </a:t>
            </a:r>
            <a:r>
              <a:rPr lang="tr-TR" dirty="0"/>
              <a:t>bilgi bütünlüğüyle kastedilen, yaşam döngüleri boyunca hareket eden dijital bilgi varlıklarının üretim, düzenleme, tanımlama, sınıflama, dizinleme, dağıtma, sağlama, kullanma, değiştirme, muhafaza etme ve imha aşamalarında bilgi bütünlüğünü korumadır.</a:t>
            </a:r>
          </a:p>
        </p:txBody>
      </p:sp>
    </p:spTree>
    <p:extLst>
      <p:ext uri="{BB962C8B-B14F-4D97-AF65-F5344CB8AC3E}">
        <p14:creationId xmlns:p14="http://schemas.microsoft.com/office/powerpoint/2010/main" val="2884560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DİJİTAL ARŞİVLEME</a:t>
            </a:r>
            <a:endParaRPr lang="tr-TR" dirty="0"/>
          </a:p>
        </p:txBody>
      </p:sp>
      <p:sp>
        <p:nvSpPr>
          <p:cNvPr id="3" name="İçerik Yer Tutucusu 2"/>
          <p:cNvSpPr>
            <a:spLocks noGrp="1"/>
          </p:cNvSpPr>
          <p:nvPr>
            <p:ph idx="1"/>
          </p:nvPr>
        </p:nvSpPr>
        <p:spPr>
          <a:xfrm>
            <a:off x="1154954" y="2603500"/>
            <a:ext cx="9412601" cy="3662218"/>
          </a:xfrm>
        </p:spPr>
        <p:txBody>
          <a:bodyPr>
            <a:normAutofit/>
          </a:bodyPr>
          <a:lstStyle/>
          <a:p>
            <a:pPr algn="just">
              <a:lnSpc>
                <a:spcPct val="150000"/>
              </a:lnSpc>
            </a:pPr>
            <a:r>
              <a:rPr lang="tr-TR" b="1" dirty="0"/>
              <a:t>Dijital arşivler</a:t>
            </a:r>
            <a:r>
              <a:rPr lang="tr-TR" dirty="0"/>
              <a:t> dijital içeriği sağlamak, depolamak, yönetmek, korumak ve ona uzun süreli erişim sağlamak için oluşturulan bilgisayar </a:t>
            </a:r>
            <a:r>
              <a:rPr lang="tr-TR" dirty="0" smtClean="0"/>
              <a:t>sistemleridir.</a:t>
            </a:r>
          </a:p>
          <a:p>
            <a:pPr algn="just">
              <a:lnSpc>
                <a:spcPct val="150000"/>
              </a:lnSpc>
            </a:pPr>
            <a:r>
              <a:rPr lang="tr-TR" dirty="0" smtClean="0"/>
              <a:t>Dijital </a:t>
            </a:r>
            <a:r>
              <a:rPr lang="tr-TR" dirty="0"/>
              <a:t>arşivler yalnızca mevcut bilginin dosya temelli sunumuna değil bilginin korunmasına da odaklanır. Bu bilgi gelecekte yok olacak dosya formatlarının aksine korunması gereken </a:t>
            </a:r>
            <a:r>
              <a:rPr lang="tr-TR" dirty="0" smtClean="0"/>
              <a:t>doküman</a:t>
            </a:r>
            <a:r>
              <a:rPr lang="tr-TR" dirty="0"/>
              <a:t>, veri seti, ses veya video kaydı gibi gerçek içeriklerden oluşur</a:t>
            </a:r>
            <a:r>
              <a:rPr lang="tr-TR" dirty="0" smtClean="0"/>
              <a:t>.</a:t>
            </a:r>
          </a:p>
          <a:p>
            <a:pPr algn="just">
              <a:lnSpc>
                <a:spcPct val="150000"/>
              </a:lnSpc>
            </a:pPr>
            <a:r>
              <a:rPr lang="tr-TR" dirty="0"/>
              <a:t>Dijital arşivler ulusların sosyal, ekonomik, kültürel ve entelektüel mirasının dijital örneklerini uzun süreli erişim maksadıyla muhafaza etmektedir.</a:t>
            </a:r>
          </a:p>
        </p:txBody>
      </p:sp>
    </p:spTree>
    <p:extLst>
      <p:ext uri="{BB962C8B-B14F-4D97-AF65-F5344CB8AC3E}">
        <p14:creationId xmlns:p14="http://schemas.microsoft.com/office/powerpoint/2010/main" val="3085608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DİJİTAL ARŞİVLEME</a:t>
            </a:r>
          </a:p>
        </p:txBody>
      </p:sp>
      <p:sp>
        <p:nvSpPr>
          <p:cNvPr id="3" name="İçerik Yer Tutucusu 2"/>
          <p:cNvSpPr>
            <a:spLocks noGrp="1"/>
          </p:cNvSpPr>
          <p:nvPr>
            <p:ph idx="1"/>
          </p:nvPr>
        </p:nvSpPr>
        <p:spPr/>
        <p:txBody>
          <a:bodyPr/>
          <a:lstStyle/>
          <a:p>
            <a:pPr algn="just">
              <a:lnSpc>
                <a:spcPct val="150000"/>
              </a:lnSpc>
            </a:pPr>
            <a:r>
              <a:rPr lang="tr-TR" dirty="0"/>
              <a:t>Kültürel mirası oluşturan ve dijital olarak üretilen veya sonradan dijitalleştirilen her türlü materyale Internet üzerinden erişiminin sağlanabilmesi ve bu materyallerin korunabilmesi için arşivleme yapılması </a:t>
            </a:r>
            <a:r>
              <a:rPr lang="tr-TR" dirty="0" smtClean="0"/>
              <a:t>gerekmektedir.</a:t>
            </a:r>
          </a:p>
          <a:p>
            <a:pPr algn="just">
              <a:lnSpc>
                <a:spcPct val="150000"/>
              </a:lnSpc>
            </a:pPr>
            <a:r>
              <a:rPr lang="tr-TR" b="1" dirty="0" smtClean="0"/>
              <a:t>Dijital </a:t>
            </a:r>
            <a:r>
              <a:rPr lang="tr-TR" b="1" dirty="0"/>
              <a:t>arşivleme projelerinin temel amacı</a:t>
            </a:r>
            <a:r>
              <a:rPr lang="tr-TR" dirty="0"/>
              <a:t>, dijital ortamda üretilen ve sıklıkla yenilenen veya değiştirilen bilginin saklanması ve hizmete sunulması ve bu sayede dijital kültür mirasının gelecek kuşaklara </a:t>
            </a:r>
            <a:r>
              <a:rPr lang="tr-TR" dirty="0" smtClean="0"/>
              <a:t>aktarılabilmesidir.</a:t>
            </a:r>
            <a:endParaRPr lang="tr-TR" dirty="0"/>
          </a:p>
        </p:txBody>
      </p:sp>
    </p:spTree>
    <p:extLst>
      <p:ext uri="{BB962C8B-B14F-4D97-AF65-F5344CB8AC3E}">
        <p14:creationId xmlns:p14="http://schemas.microsoft.com/office/powerpoint/2010/main" val="187754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WEB ARŞİVLEME</a:t>
            </a:r>
            <a:endParaRPr lang="tr-TR" dirty="0"/>
          </a:p>
        </p:txBody>
      </p:sp>
      <p:sp>
        <p:nvSpPr>
          <p:cNvPr id="3" name="İçerik Yer Tutucusu 2"/>
          <p:cNvSpPr>
            <a:spLocks noGrp="1"/>
          </p:cNvSpPr>
          <p:nvPr>
            <p:ph idx="1"/>
          </p:nvPr>
        </p:nvSpPr>
        <p:spPr>
          <a:xfrm>
            <a:off x="550718" y="2213264"/>
            <a:ext cx="11315700" cy="4644736"/>
          </a:xfrm>
        </p:spPr>
        <p:txBody>
          <a:bodyPr>
            <a:normAutofit fontScale="62500" lnSpcReduction="20000"/>
          </a:bodyPr>
          <a:lstStyle/>
          <a:p>
            <a:pPr algn="just">
              <a:lnSpc>
                <a:spcPct val="170000"/>
              </a:lnSpc>
            </a:pPr>
            <a:r>
              <a:rPr lang="tr-TR" sz="2500" b="1" dirty="0" smtClean="0"/>
              <a:t>Web arşivleme</a:t>
            </a:r>
            <a:r>
              <a:rPr lang="tr-TR" sz="2500" dirty="0" smtClean="0"/>
              <a:t>; World </a:t>
            </a:r>
            <a:r>
              <a:rPr lang="tr-TR" sz="2500" dirty="0" err="1"/>
              <a:t>Wide</a:t>
            </a:r>
            <a:r>
              <a:rPr lang="tr-TR" sz="2500" dirty="0"/>
              <a:t> </a:t>
            </a:r>
            <a:r>
              <a:rPr lang="tr-TR" sz="2500" dirty="0" err="1" smtClean="0"/>
              <a:t>Web’den</a:t>
            </a:r>
            <a:r>
              <a:rPr lang="tr-TR" sz="2500" dirty="0" smtClean="0"/>
              <a:t> </a:t>
            </a:r>
            <a:r>
              <a:rPr lang="tr-TR" sz="2500" dirty="0"/>
              <a:t>Web sitelerini toplama ve bunları bir arşiv  içerisinde koruma sürecidir. </a:t>
            </a:r>
            <a:endParaRPr lang="tr-TR" sz="2500" dirty="0" smtClean="0"/>
          </a:p>
          <a:p>
            <a:pPr algn="just">
              <a:lnSpc>
                <a:spcPct val="170000"/>
              </a:lnSpc>
            </a:pPr>
            <a:r>
              <a:rPr lang="tr-TR" sz="2500" b="1" dirty="0"/>
              <a:t>Web arşivleme</a:t>
            </a:r>
            <a:r>
              <a:rPr lang="tr-TR" sz="2500" dirty="0"/>
              <a:t>, World </a:t>
            </a:r>
            <a:r>
              <a:rPr lang="tr-TR" sz="2500" dirty="0" err="1"/>
              <a:t>Wide</a:t>
            </a:r>
            <a:r>
              <a:rPr lang="tr-TR" sz="2500" dirty="0"/>
              <a:t> </a:t>
            </a:r>
            <a:r>
              <a:rPr lang="tr-TR" sz="2500" dirty="0" err="1" smtClean="0"/>
              <a:t>Web’de</a:t>
            </a:r>
            <a:r>
              <a:rPr lang="tr-TR" sz="2500" dirty="0" smtClean="0"/>
              <a:t> </a:t>
            </a:r>
            <a:r>
              <a:rPr lang="tr-TR" sz="2500" dirty="0"/>
              <a:t>kaydedilen verilerin, depolanmasını ve bir </a:t>
            </a:r>
            <a:r>
              <a:rPr lang="tr-TR" sz="2500" dirty="0" smtClean="0"/>
              <a:t>arşivde tutulmasını </a:t>
            </a:r>
            <a:r>
              <a:rPr lang="tr-TR" sz="2500" dirty="0"/>
              <a:t>ve toplanan verilerin gelecek araştırmalar için kullanılabilmesini sağlayan </a:t>
            </a:r>
            <a:r>
              <a:rPr lang="tr-TR" sz="2500" dirty="0" smtClean="0"/>
              <a:t>bir veri </a:t>
            </a:r>
            <a:r>
              <a:rPr lang="tr-TR" sz="2500" dirty="0"/>
              <a:t>toplama işlemidir.</a:t>
            </a:r>
            <a:endParaRPr lang="tr-TR" sz="2500" dirty="0" smtClean="0"/>
          </a:p>
          <a:p>
            <a:pPr algn="just">
              <a:lnSpc>
                <a:spcPct val="170000"/>
              </a:lnSpc>
            </a:pPr>
            <a:r>
              <a:rPr lang="tr-TR" sz="2500" dirty="0"/>
              <a:t>Web arşivleme kâğıt ortamındaki dokümanları geleneksel olarak  arşivlemeye benzer; </a:t>
            </a:r>
          </a:p>
          <a:p>
            <a:pPr lvl="1" algn="just"/>
            <a:r>
              <a:rPr lang="tr-TR" sz="2300" dirty="0"/>
              <a:t>bilgi seçilir, </a:t>
            </a:r>
          </a:p>
          <a:p>
            <a:pPr lvl="1" algn="just"/>
            <a:r>
              <a:rPr lang="tr-TR" sz="2300" dirty="0"/>
              <a:t>depolanır (</a:t>
            </a:r>
            <a:r>
              <a:rPr lang="tr-TR" sz="2300" dirty="0" err="1"/>
              <a:t>storage</a:t>
            </a:r>
            <a:r>
              <a:rPr lang="tr-TR" sz="2300" dirty="0"/>
              <a:t>), </a:t>
            </a:r>
          </a:p>
          <a:p>
            <a:pPr lvl="1" algn="just"/>
            <a:r>
              <a:rPr lang="tr-TR" sz="2300" dirty="0"/>
              <a:t>korunur ve </a:t>
            </a:r>
          </a:p>
          <a:p>
            <a:pPr lvl="1" algn="just"/>
            <a:r>
              <a:rPr lang="tr-TR" sz="2300" dirty="0"/>
              <a:t>insanların kullanımına sunulur. </a:t>
            </a:r>
          </a:p>
          <a:p>
            <a:pPr lvl="1" algn="just"/>
            <a:r>
              <a:rPr lang="tr-TR" sz="2400" dirty="0"/>
              <a:t>(World </a:t>
            </a:r>
            <a:r>
              <a:rPr lang="tr-TR" sz="2400" dirty="0" err="1"/>
              <a:t>Wide</a:t>
            </a:r>
            <a:r>
              <a:rPr lang="tr-TR" sz="2400" dirty="0"/>
              <a:t> Web)’e ait tüm içeriği arşivlemeyi hedeflemektedir.</a:t>
            </a:r>
          </a:p>
          <a:p>
            <a:pPr algn="just"/>
            <a:endParaRPr lang="tr-TR" sz="2500" dirty="0" smtClean="0"/>
          </a:p>
          <a:p>
            <a:pPr algn="just"/>
            <a:r>
              <a:rPr lang="tr-TR" sz="2500" dirty="0"/>
              <a:t>Arşivlenen Web </a:t>
            </a:r>
            <a:r>
              <a:rPr lang="tr-TR" sz="2500" dirty="0" smtClean="0"/>
              <a:t>siteleri; </a:t>
            </a:r>
          </a:p>
          <a:p>
            <a:pPr lvl="1" algn="just"/>
            <a:r>
              <a:rPr lang="tr-TR" sz="2300" dirty="0" smtClean="0"/>
              <a:t>hükümetin</a:t>
            </a:r>
            <a:r>
              <a:rPr lang="tr-TR" sz="2300" dirty="0"/>
              <a:t>, iş dünyasının, kuruluşların, araştırmacıların, tarihçilerin ve kamunun erişimine sunulur. </a:t>
            </a:r>
            <a:endParaRPr lang="tr-TR" sz="2300" dirty="0" smtClean="0"/>
          </a:p>
        </p:txBody>
      </p:sp>
    </p:spTree>
    <p:extLst>
      <p:ext uri="{BB962C8B-B14F-4D97-AF65-F5344CB8AC3E}">
        <p14:creationId xmlns:p14="http://schemas.microsoft.com/office/powerpoint/2010/main" val="343252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WEB ARŞİVLEME</a:t>
            </a:r>
          </a:p>
        </p:txBody>
      </p:sp>
      <p:sp>
        <p:nvSpPr>
          <p:cNvPr id="3" name="İçerik Yer Tutucusu 2"/>
          <p:cNvSpPr>
            <a:spLocks noGrp="1"/>
          </p:cNvSpPr>
          <p:nvPr>
            <p:ph idx="1"/>
          </p:nvPr>
        </p:nvSpPr>
        <p:spPr>
          <a:xfrm>
            <a:off x="623456" y="2603500"/>
            <a:ext cx="10868890" cy="4098636"/>
          </a:xfrm>
        </p:spPr>
        <p:txBody>
          <a:bodyPr>
            <a:normAutofit fontScale="92500"/>
          </a:bodyPr>
          <a:lstStyle/>
          <a:p>
            <a:pPr algn="just">
              <a:lnSpc>
                <a:spcPct val="160000"/>
              </a:lnSpc>
            </a:pPr>
            <a:r>
              <a:rPr lang="tr-TR" dirty="0"/>
              <a:t>Web çok büyük miktarda Web sitesi ve bilgi içerdiğinden Web </a:t>
            </a:r>
            <a:r>
              <a:rPr lang="tr-TR" dirty="0" err="1"/>
              <a:t>arşivistleri</a:t>
            </a:r>
            <a:r>
              <a:rPr lang="tr-TR" dirty="0"/>
              <a:t> Web sitelerini toplamak için genellikle otomatikleştirilmiş süreçleri </a:t>
            </a:r>
            <a:r>
              <a:rPr lang="tr-TR" dirty="0" smtClean="0"/>
              <a:t>kullanırlar.</a:t>
            </a:r>
          </a:p>
          <a:p>
            <a:pPr algn="just">
              <a:lnSpc>
                <a:spcPct val="160000"/>
              </a:lnSpc>
            </a:pPr>
            <a:r>
              <a:rPr lang="tr-TR" dirty="0" smtClean="0"/>
              <a:t>Bu </a:t>
            </a:r>
            <a:r>
              <a:rPr lang="tr-TR" dirty="0"/>
              <a:t>süreç </a:t>
            </a:r>
            <a:r>
              <a:rPr lang="tr-TR" dirty="0" smtClean="0"/>
              <a:t>Web </a:t>
            </a:r>
            <a:r>
              <a:rPr lang="tr-TR" dirty="0"/>
              <a:t>üzerindeki Web sitelerini bulundukları konumdan özel olarak tasarlanan bir yazılım aracılığıyla depolamayı (</a:t>
            </a:r>
            <a:r>
              <a:rPr lang="tr-TR" dirty="0" err="1"/>
              <a:t>harvesting</a:t>
            </a:r>
            <a:r>
              <a:rPr lang="tr-TR" dirty="0"/>
              <a:t>) içerir. Bu yazılım türü ise “tarayıcı” (</a:t>
            </a:r>
            <a:r>
              <a:rPr lang="tr-TR" dirty="0" err="1"/>
              <a:t>crawler</a:t>
            </a:r>
            <a:r>
              <a:rPr lang="tr-TR" dirty="0"/>
              <a:t>) olarak bilinir. </a:t>
            </a:r>
            <a:endParaRPr lang="tr-TR" dirty="0" smtClean="0"/>
          </a:p>
          <a:p>
            <a:pPr algn="just">
              <a:lnSpc>
                <a:spcPct val="160000"/>
              </a:lnSpc>
            </a:pPr>
            <a:r>
              <a:rPr lang="tr-TR" dirty="0" smtClean="0"/>
              <a:t>Tarayıcılar </a:t>
            </a:r>
            <a:r>
              <a:rPr lang="tr-TR" dirty="0" err="1"/>
              <a:t>Web’de</a:t>
            </a:r>
            <a:r>
              <a:rPr lang="tr-TR" dirty="0"/>
              <a:t> ve Web siteleri içinde dolaşır, bilgiyi kopyalar ve kaydederler</a:t>
            </a:r>
            <a:r>
              <a:rPr lang="tr-TR" dirty="0" smtClean="0"/>
              <a:t>.</a:t>
            </a:r>
          </a:p>
          <a:p>
            <a:pPr algn="just">
              <a:lnSpc>
                <a:spcPct val="160000"/>
              </a:lnSpc>
            </a:pPr>
            <a:r>
              <a:rPr lang="tr-TR" dirty="0" smtClean="0"/>
              <a:t>Arşivlenen </a:t>
            </a:r>
            <a:r>
              <a:rPr lang="tr-TR" dirty="0"/>
              <a:t>Web siteleri ve çevrimiçi kullanılabilir bilgi Web arşiv koleksiyonlarının bir bölümünü oluştururlar. Bunlar </a:t>
            </a:r>
            <a:r>
              <a:rPr lang="tr-TR" dirty="0" smtClean="0"/>
              <a:t>Web </a:t>
            </a:r>
            <a:r>
              <a:rPr lang="tr-TR" dirty="0"/>
              <a:t>üzerinde olduğu gibi görüntülenebilir, okunabilir ve </a:t>
            </a:r>
            <a:r>
              <a:rPr lang="tr-TR" dirty="0" smtClean="0"/>
              <a:t>dolaştırılabilir; </a:t>
            </a:r>
            <a:r>
              <a:rPr lang="tr-TR" dirty="0"/>
              <a:t>fakat belirli bir zamana ait anlık görüntüler olarak </a:t>
            </a:r>
            <a:r>
              <a:rPr lang="tr-TR" dirty="0" smtClean="0"/>
              <a:t>korunmaktadırlar.</a:t>
            </a:r>
          </a:p>
        </p:txBody>
      </p:sp>
    </p:spTree>
    <p:extLst>
      <p:ext uri="{BB962C8B-B14F-4D97-AF65-F5344CB8AC3E}">
        <p14:creationId xmlns:p14="http://schemas.microsoft.com/office/powerpoint/2010/main" val="1962365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WEB ARŞİVLEME</a:t>
            </a:r>
          </a:p>
        </p:txBody>
      </p:sp>
      <p:sp>
        <p:nvSpPr>
          <p:cNvPr id="3" name="İçerik Yer Tutucusu 2"/>
          <p:cNvSpPr>
            <a:spLocks noGrp="1"/>
          </p:cNvSpPr>
          <p:nvPr>
            <p:ph idx="1"/>
          </p:nvPr>
        </p:nvSpPr>
        <p:spPr>
          <a:xfrm>
            <a:off x="1154954" y="2348345"/>
            <a:ext cx="9880191" cy="3816928"/>
          </a:xfrm>
        </p:spPr>
        <p:txBody>
          <a:bodyPr>
            <a:normAutofit fontScale="92500" lnSpcReduction="10000"/>
          </a:bodyPr>
          <a:lstStyle/>
          <a:p>
            <a:pPr algn="just">
              <a:lnSpc>
                <a:spcPct val="150000"/>
              </a:lnSpc>
            </a:pPr>
            <a:r>
              <a:rPr lang="tr-TR" dirty="0"/>
              <a:t>Bazı kuruluşlar kendi web içeriğini arşivlemek için basit araçlar ve süreçler kullanır. Ulusal kütüphaneler, ulusal arşivler, çeşitli grup ve kuruluşlar da kültürel açıdan önemli gördükleri Web içeriğini arşivlerine dâhil ederler. </a:t>
            </a:r>
          </a:p>
          <a:p>
            <a:pPr algn="just">
              <a:lnSpc>
                <a:spcPct val="150000"/>
              </a:lnSpc>
            </a:pPr>
            <a:r>
              <a:rPr lang="tr-TR" dirty="0"/>
              <a:t>Kurumlar için iş, miras, mevzuat veya yasal amaçlarla kendi Web içeriklerini arşivlemede kullanılan ticari Web arşivleme yazılım ve hizmetleri mevcuttur.</a:t>
            </a:r>
          </a:p>
          <a:p>
            <a:pPr algn="just">
              <a:lnSpc>
                <a:spcPct val="150000"/>
              </a:lnSpc>
            </a:pPr>
            <a:r>
              <a:rPr lang="tr-TR" dirty="0"/>
              <a:t>En büyük Web arşivleme organizasyonu olan Internet Archive, World </a:t>
            </a:r>
            <a:r>
              <a:rPr lang="tr-TR" dirty="0" err="1"/>
              <a:t>Wide</a:t>
            </a:r>
            <a:r>
              <a:rPr lang="tr-TR" dirty="0"/>
              <a:t> </a:t>
            </a:r>
            <a:r>
              <a:rPr lang="tr-TR" dirty="0" err="1"/>
              <a:t>Web’e</a:t>
            </a:r>
            <a:r>
              <a:rPr lang="tr-TR" dirty="0"/>
              <a:t> ait tüm içeriği arşivlemeyi hedeflemektedir</a:t>
            </a:r>
            <a:r>
              <a:rPr lang="tr-TR" dirty="0" smtClean="0"/>
              <a:t>.</a:t>
            </a:r>
          </a:p>
          <a:p>
            <a:pPr algn="just">
              <a:lnSpc>
                <a:spcPct val="150000"/>
              </a:lnSpc>
            </a:pPr>
            <a:r>
              <a:rPr lang="tr-TR" dirty="0"/>
              <a:t>Web arşivleri, arşivlenen web içeriğinin özgünlüğünü ve bütünlüğünü </a:t>
            </a:r>
            <a:r>
              <a:rPr lang="tr-TR" dirty="0" smtClean="0"/>
              <a:t>korumayı unutmamalıdır.</a:t>
            </a:r>
            <a:endParaRPr lang="tr-TR" dirty="0"/>
          </a:p>
        </p:txBody>
      </p:sp>
    </p:spTree>
    <p:extLst>
      <p:ext uri="{BB962C8B-B14F-4D97-AF65-F5344CB8AC3E}">
        <p14:creationId xmlns:p14="http://schemas.microsoft.com/office/powerpoint/2010/main" val="34279067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303</TotalTime>
  <Words>839</Words>
  <Application>Microsoft Office PowerPoint</Application>
  <PresentationFormat>Geniş ekran</PresentationFormat>
  <Paragraphs>54</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Century Gothic</vt:lpstr>
      <vt:lpstr>Wingdings 3</vt:lpstr>
      <vt:lpstr>İyon Toplantı Odası</vt:lpstr>
      <vt:lpstr>BİLGİNİN ORGANİZASYONU I</vt:lpstr>
      <vt:lpstr>BİLGİ YAŞAM DÖNGÜSÜ</vt:lpstr>
      <vt:lpstr>BİLGİ YAŞAM DÖNGÜSÜ</vt:lpstr>
      <vt:lpstr>DİJİTAL BİLGİ BÜTÜNLÜĞÜ</vt:lpstr>
      <vt:lpstr>DİJİTAL ARŞİVLEME</vt:lpstr>
      <vt:lpstr>DİJİTAL ARŞİVLEME</vt:lpstr>
      <vt:lpstr>WEB ARŞİVLEME</vt:lpstr>
      <vt:lpstr>WEB ARŞİVLEME</vt:lpstr>
      <vt:lpstr>WEB ARŞİVLEME</vt:lpstr>
      <vt:lpstr>Web Sitelerini Arşivleme</vt:lpstr>
      <vt:lpstr>Sosyal medya hizmetleri yoluyla yayınlanan içerik arşive nasıl eklenebilir?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 I</dc:title>
  <dc:creator>dogan_atilgan</dc:creator>
  <cp:lastModifiedBy>dogan_atilgan</cp:lastModifiedBy>
  <cp:revision>33</cp:revision>
  <dcterms:created xsi:type="dcterms:W3CDTF">2017-04-20T06:19:43Z</dcterms:created>
  <dcterms:modified xsi:type="dcterms:W3CDTF">2020-02-24T13:32:11Z</dcterms:modified>
</cp:coreProperties>
</file>