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7" r:id="rId4"/>
    <p:sldId id="259" r:id="rId5"/>
    <p:sldId id="260" r:id="rId6"/>
    <p:sldId id="258" r:id="rId7"/>
    <p:sldId id="262" r:id="rId8"/>
    <p:sldId id="265" r:id="rId9"/>
    <p:sldId id="266" r:id="rId10"/>
    <p:sldId id="263" r:id="rId11"/>
    <p:sldId id="268" r:id="rId12"/>
    <p:sldId id="269" r:id="rId13"/>
    <p:sldId id="270" r:id="rId14"/>
    <p:sldId id="271" r:id="rId15"/>
    <p:sldId id="272" r:id="rId16"/>
    <p:sldId id="26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EEDDFD-05EE-4FD1-8B7A-73FC5E595F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BE926741-C80F-4438-A800-4285E9055E32}" type="datetimeFigureOut">
              <a:rPr lang="tr-TR" smtClean="0"/>
              <a:pPr/>
              <a:t>31.05.2020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EEDDFD-05EE-4FD1-8B7A-73FC5E595F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E926741-C80F-4438-A800-4285E9055E32}" type="datetimeFigureOut">
              <a:rPr lang="tr-TR" smtClean="0"/>
              <a:pPr/>
              <a:t>31.05.2020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EEDDFD-05EE-4FD1-8B7A-73FC5E595F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hdl.handle.net/10419/83280" TargetMode="External"/><Relationship Id="rId2" Type="http://schemas.openxmlformats.org/officeDocument/2006/relationships/hyperlink" Target="http://www.itobiad.com/issue/43055/50565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00034" y="642918"/>
            <a:ext cx="7923086" cy="2971808"/>
          </a:xfrm>
        </p:spPr>
        <p:txBody>
          <a:bodyPr>
            <a:noAutofit/>
          </a:bodyPr>
          <a:lstStyle/>
          <a:p>
            <a:r>
              <a:rPr lang="tr-TR" sz="3200" dirty="0" smtClean="0"/>
              <a:t>Türkiye’nin Ekonomik Yapısı</a:t>
            </a:r>
            <a:br>
              <a:rPr lang="tr-TR" sz="3200" dirty="0" smtClean="0"/>
            </a:br>
            <a:r>
              <a:rPr lang="tr-TR" sz="3200" dirty="0" smtClean="0"/>
              <a:t>Ders </a:t>
            </a:r>
            <a:r>
              <a:rPr lang="tr-TR" sz="3200" dirty="0" smtClean="0"/>
              <a:t>Notları</a:t>
            </a:r>
            <a:br>
              <a:rPr lang="tr-TR" sz="3200" dirty="0" smtClean="0"/>
            </a:br>
            <a:r>
              <a:rPr lang="tr-TR" sz="3200" dirty="0" smtClean="0"/>
              <a:t>Enflasyon ve </a:t>
            </a:r>
            <a:r>
              <a:rPr lang="tr-TR" sz="3200" dirty="0" smtClean="0">
                <a:solidFill>
                  <a:schemeClr val="tx1"/>
                </a:solidFill>
              </a:rPr>
              <a:t>Türkiye’de Enflasyonun Gelişimi</a:t>
            </a:r>
            <a:r>
              <a:rPr lang="tr-TR" sz="3200" dirty="0" smtClean="0">
                <a:solidFill>
                  <a:schemeClr val="tx1"/>
                </a:solidFill>
              </a:rPr>
              <a:t/>
            </a:r>
            <a:br>
              <a:rPr lang="tr-TR" sz="3200" dirty="0" smtClean="0">
                <a:solidFill>
                  <a:schemeClr val="tx1"/>
                </a:solidFill>
              </a:rPr>
            </a:br>
            <a:r>
              <a:rPr lang="tr-TR" sz="3200" dirty="0" smtClean="0"/>
              <a:t/>
            </a:r>
            <a:br>
              <a:rPr lang="tr-TR" sz="3200" dirty="0" smtClean="0"/>
            </a:br>
            <a:r>
              <a:rPr lang="tr-TR" sz="3200" dirty="0" smtClean="0"/>
              <a:t>Prof. Dr. Hasan Hüseyin Aksoy</a:t>
            </a:r>
            <a:endParaRPr lang="tr-TR" sz="3200" dirty="0"/>
          </a:p>
        </p:txBody>
      </p:sp>
      <p:sp>
        <p:nvSpPr>
          <p:cNvPr id="3" name="2 Alt Başlık"/>
          <p:cNvSpPr>
            <a:spLocks noGrp="1"/>
          </p:cNvSpPr>
          <p:nvPr>
            <p:ph type="subTitle" idx="1"/>
          </p:nvPr>
        </p:nvSpPr>
        <p:spPr>
          <a:xfrm>
            <a:off x="571472" y="3929066"/>
            <a:ext cx="7854696" cy="1752600"/>
          </a:xfrm>
        </p:spPr>
        <p:txBody>
          <a:bodyPr>
            <a:normAutofit fontScale="77500" lnSpcReduction="20000"/>
          </a:bodyPr>
          <a:lstStyle/>
          <a:p>
            <a:r>
              <a:rPr lang="tr-TR" dirty="0" smtClean="0">
                <a:solidFill>
                  <a:schemeClr val="tx1"/>
                </a:solidFill>
              </a:rPr>
              <a:t>Bu </a:t>
            </a:r>
            <a:r>
              <a:rPr lang="tr-TR" dirty="0" smtClean="0">
                <a:solidFill>
                  <a:schemeClr val="tx1"/>
                </a:solidFill>
              </a:rPr>
              <a:t>sunudan alıntı yapılamaz ve kaynak gösterilemez. İçerdiği tüm bilgiler kaynakçada verilen kaynaklardan alınmıştır ; ilgili bilgiler için kaynakçada yer alan kaynaklara erişilerek kaynak gösterilebilir</a:t>
            </a:r>
            <a:r>
              <a:rPr lang="tr-TR" dirty="0" smtClean="0">
                <a:solidFill>
                  <a:schemeClr val="tx1"/>
                </a:solidFill>
              </a:rPr>
              <a:t>.</a:t>
            </a:r>
          </a:p>
          <a:p>
            <a:endParaRPr lang="tr-TR" dirty="0" smtClean="0"/>
          </a:p>
          <a:p>
            <a:r>
              <a:rPr lang="tr-TR" dirty="0" smtClean="0">
                <a:solidFill>
                  <a:schemeClr val="tx1"/>
                </a:solidFill>
              </a:rPr>
              <a:t>Ankara , 2020 </a:t>
            </a:r>
            <a:endParaRPr lang="tr-T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i="1" dirty="0"/>
              <a:t>TÜRKİYE EKONOMİSİNDE 2008-2018 ENFLASYON ORANLARI(TÜFE) </a:t>
            </a:r>
            <a:endParaRPr lang="tr-TR" dirty="0"/>
          </a:p>
        </p:txBody>
      </p:sp>
      <p:pic>
        <p:nvPicPr>
          <p:cNvPr id="1026" name="Picture 2"/>
          <p:cNvPicPr>
            <a:picLocks noGrp="1" noChangeAspect="1" noChangeArrowheads="1"/>
          </p:cNvPicPr>
          <p:nvPr>
            <p:ph idx="1"/>
          </p:nvPr>
        </p:nvPicPr>
        <p:blipFill>
          <a:blip r:embed="rId2"/>
          <a:stretch>
            <a:fillRect/>
          </a:stretch>
        </p:blipFill>
        <p:spPr bwMode="auto">
          <a:xfrm>
            <a:off x="1285875" y="2029619"/>
            <a:ext cx="6572250" cy="420052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t>Ekonomik Büyümenin Enflasyondan Pozitif Etkilendiğini Savunan Çalışmalar</a:t>
            </a:r>
            <a:br>
              <a:rPr lang="tr-TR" sz="2800" dirty="0" smtClean="0"/>
            </a:br>
            <a:r>
              <a:rPr lang="tr-TR" sz="2800" dirty="0" smtClean="0"/>
              <a:t>(Karabulut, 2019)</a:t>
            </a:r>
            <a:endParaRPr lang="tr-TR" sz="2800" dirty="0"/>
          </a:p>
        </p:txBody>
      </p:sp>
      <p:pic>
        <p:nvPicPr>
          <p:cNvPr id="1026" name="Picture 2"/>
          <p:cNvPicPr>
            <a:picLocks noGrp="1" noChangeAspect="1" noChangeArrowheads="1"/>
          </p:cNvPicPr>
          <p:nvPr>
            <p:ph idx="1"/>
          </p:nvPr>
        </p:nvPicPr>
        <p:blipFill>
          <a:blip r:embed="rId2"/>
          <a:stretch>
            <a:fillRect/>
          </a:stretch>
        </p:blipFill>
        <p:spPr bwMode="auto">
          <a:xfrm>
            <a:off x="885825" y="2067719"/>
            <a:ext cx="7372350" cy="4124325"/>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t>Ekonomik Büyümenin Enflasyondan Negatif Etkilendiğini Savunan Çalışmalar (Karabulut, 2019)</a:t>
            </a:r>
            <a:endParaRPr lang="tr-TR" sz="2800" dirty="0"/>
          </a:p>
        </p:txBody>
      </p:sp>
      <p:pic>
        <p:nvPicPr>
          <p:cNvPr id="2050" name="Picture 2"/>
          <p:cNvPicPr>
            <a:picLocks noGrp="1" noChangeAspect="1" noChangeArrowheads="1"/>
          </p:cNvPicPr>
          <p:nvPr>
            <p:ph idx="1"/>
          </p:nvPr>
        </p:nvPicPr>
        <p:blipFill>
          <a:blip r:embed="rId2"/>
          <a:stretch>
            <a:fillRect/>
          </a:stretch>
        </p:blipFill>
        <p:spPr bwMode="auto">
          <a:xfrm>
            <a:off x="1301025" y="1935163"/>
            <a:ext cx="6541949" cy="4389437"/>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dirty="0" smtClean="0"/>
              <a:t>Ekonomik Büyüme Enflasyon İlişkisini Belirli Bir Eşik Değere Göre İnceleyen </a:t>
            </a:r>
            <a:r>
              <a:rPr lang="tr-TR" sz="3600" dirty="0" smtClean="0"/>
              <a:t>Çalışmalar (Karabulut, 2019)</a:t>
            </a:r>
            <a:endParaRPr lang="tr-TR" sz="3600" dirty="0"/>
          </a:p>
        </p:txBody>
      </p:sp>
      <p:pic>
        <p:nvPicPr>
          <p:cNvPr id="3074" name="Picture 2"/>
          <p:cNvPicPr>
            <a:picLocks noGrp="1" noChangeAspect="1" noChangeArrowheads="1"/>
          </p:cNvPicPr>
          <p:nvPr>
            <p:ph idx="1"/>
          </p:nvPr>
        </p:nvPicPr>
        <p:blipFill>
          <a:blip r:embed="rId2"/>
          <a:stretch>
            <a:fillRect/>
          </a:stretch>
        </p:blipFill>
        <p:spPr bwMode="auto">
          <a:xfrm>
            <a:off x="1514475" y="2286794"/>
            <a:ext cx="6115050" cy="368617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r"/>
            <a:r>
              <a:rPr lang="tr-TR" dirty="0" smtClean="0"/>
              <a:t>--devamı</a:t>
            </a:r>
            <a:endParaRPr lang="tr-TR" dirty="0"/>
          </a:p>
        </p:txBody>
      </p:sp>
      <p:pic>
        <p:nvPicPr>
          <p:cNvPr id="4098" name="Picture 2"/>
          <p:cNvPicPr>
            <a:picLocks noGrp="1" noChangeAspect="1" noChangeArrowheads="1"/>
          </p:cNvPicPr>
          <p:nvPr>
            <p:ph idx="1"/>
          </p:nvPr>
        </p:nvPicPr>
        <p:blipFill>
          <a:blip r:embed="rId2"/>
          <a:stretch>
            <a:fillRect/>
          </a:stretch>
        </p:blipFill>
        <p:spPr bwMode="auto">
          <a:xfrm>
            <a:off x="1543050" y="2291556"/>
            <a:ext cx="6057900" cy="367665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t>Ekonomik Büyüme ile Enflasyon Arasında İlişki Olmadığını Savunan Çalışmalar  (Aynı)</a:t>
            </a:r>
            <a:endParaRPr lang="tr-TR" sz="2800" dirty="0"/>
          </a:p>
        </p:txBody>
      </p:sp>
      <p:pic>
        <p:nvPicPr>
          <p:cNvPr id="5122" name="Picture 2"/>
          <p:cNvPicPr>
            <a:picLocks noGrp="1" noChangeAspect="1" noChangeArrowheads="1"/>
          </p:cNvPicPr>
          <p:nvPr>
            <p:ph idx="1"/>
          </p:nvPr>
        </p:nvPicPr>
        <p:blipFill>
          <a:blip r:embed="rId2"/>
          <a:srcRect/>
          <a:stretch>
            <a:fillRect/>
          </a:stretch>
        </p:blipFill>
        <p:spPr bwMode="auto">
          <a:xfrm>
            <a:off x="357158" y="1857364"/>
            <a:ext cx="8128501" cy="2939266"/>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Kaynak</a:t>
            </a:r>
            <a:endParaRPr lang="tr-TR" dirty="0"/>
          </a:p>
        </p:txBody>
      </p:sp>
      <p:sp>
        <p:nvSpPr>
          <p:cNvPr id="5" name="4 İçerik Yer Tutucusu"/>
          <p:cNvSpPr>
            <a:spLocks noGrp="1"/>
          </p:cNvSpPr>
          <p:nvPr>
            <p:ph idx="1"/>
          </p:nvPr>
        </p:nvSpPr>
        <p:spPr/>
        <p:txBody>
          <a:bodyPr>
            <a:normAutofit fontScale="85000" lnSpcReduction="10000"/>
          </a:bodyPr>
          <a:lstStyle/>
          <a:p>
            <a:r>
              <a:rPr lang="tr-TR" dirty="0" smtClean="0"/>
              <a:t>AYDOĞAN, </a:t>
            </a:r>
            <a:r>
              <a:rPr lang="tr-TR" dirty="0" err="1" smtClean="0"/>
              <a:t>Esenay</a:t>
            </a:r>
            <a:r>
              <a:rPr lang="tr-TR" dirty="0" smtClean="0"/>
              <a:t> (2004) 1980den Günümüze </a:t>
            </a:r>
            <a:r>
              <a:rPr lang="tr-TR" dirty="0" err="1" smtClean="0"/>
              <a:t>Türkiyede</a:t>
            </a:r>
            <a:r>
              <a:rPr lang="tr-TR" dirty="0" smtClean="0"/>
              <a:t> Enflasyon Serüveni </a:t>
            </a:r>
            <a:r>
              <a:rPr lang="tr-TR" i="1" dirty="0" smtClean="0"/>
              <a:t>Yönetim ve Ekonomi </a:t>
            </a:r>
            <a:r>
              <a:rPr lang="tr-TR" dirty="0" smtClean="0"/>
              <a:t>:Cilt:11 </a:t>
            </a:r>
            <a:r>
              <a:rPr lang="tr-TR" dirty="0" smtClean="0"/>
              <a:t>Say:1 , 91-110.</a:t>
            </a:r>
          </a:p>
          <a:p>
            <a:r>
              <a:rPr lang="tr-TR" dirty="0" smtClean="0"/>
              <a:t>BAL, O. (2019). Enflasyon ve Stagflasyon Olgularına Yönelik Çözüm Politikaları ve Türkiye Örneği. </a:t>
            </a:r>
            <a:r>
              <a:rPr lang="tr-TR" i="1" dirty="0" smtClean="0"/>
              <a:t>İnsan ve Toplum Bilimleri Araştırmaları Dergisi, </a:t>
            </a:r>
            <a:r>
              <a:rPr lang="tr-TR" dirty="0" smtClean="0"/>
              <a:t>8 (1), 472-489. </a:t>
            </a:r>
            <a:r>
              <a:rPr lang="tr-TR" dirty="0" err="1" smtClean="0"/>
              <a:t>Retrieved</a:t>
            </a:r>
            <a:r>
              <a:rPr lang="tr-TR" dirty="0" smtClean="0"/>
              <a:t> </a:t>
            </a:r>
            <a:r>
              <a:rPr lang="tr-TR" dirty="0" err="1" smtClean="0"/>
              <a:t>from</a:t>
            </a:r>
            <a:r>
              <a:rPr lang="tr-TR" dirty="0" smtClean="0"/>
              <a:t> </a:t>
            </a:r>
            <a:r>
              <a:rPr lang="tr-TR" dirty="0" smtClean="0">
                <a:hlinkClick r:id="rId2"/>
              </a:rPr>
              <a:t>http://www.</a:t>
            </a:r>
            <a:r>
              <a:rPr lang="tr-TR" dirty="0" err="1" smtClean="0">
                <a:hlinkClick r:id="rId2"/>
              </a:rPr>
              <a:t>itobiad</a:t>
            </a:r>
            <a:r>
              <a:rPr lang="tr-TR" dirty="0" smtClean="0">
                <a:hlinkClick r:id="rId2"/>
              </a:rPr>
              <a:t>.com/</a:t>
            </a:r>
            <a:r>
              <a:rPr lang="tr-TR" dirty="0" err="1" smtClean="0">
                <a:hlinkClick r:id="rId2"/>
              </a:rPr>
              <a:t>issue</a:t>
            </a:r>
            <a:r>
              <a:rPr lang="tr-TR" dirty="0" smtClean="0">
                <a:hlinkClick r:id="rId2"/>
              </a:rPr>
              <a:t>/43055/505657</a:t>
            </a:r>
            <a:endParaRPr lang="tr-TR" dirty="0" smtClean="0"/>
          </a:p>
          <a:p>
            <a:r>
              <a:rPr lang="tr-TR" dirty="0" smtClean="0"/>
              <a:t>Berber</a:t>
            </a:r>
            <a:r>
              <a:rPr lang="tr-TR" dirty="0"/>
              <a:t>, Metin; Artan, Seyfettin (2004) : Enflasyon ve Ekonomik </a:t>
            </a:r>
            <a:r>
              <a:rPr lang="tr-TR" dirty="0" smtClean="0"/>
              <a:t>Büyüme </a:t>
            </a:r>
            <a:r>
              <a:rPr lang="tr-TR" dirty="0" smtClean="0"/>
              <a:t>İ</a:t>
            </a:r>
            <a:r>
              <a:rPr lang="tr-TR" dirty="0" smtClean="0"/>
              <a:t>lişkisi</a:t>
            </a:r>
            <a:r>
              <a:rPr lang="tr-TR" dirty="0"/>
              <a:t>: Türkiye Örneği, </a:t>
            </a:r>
            <a:r>
              <a:rPr lang="tr-TR" dirty="0" err="1"/>
              <a:t>Discussion</a:t>
            </a:r>
            <a:r>
              <a:rPr lang="tr-TR" dirty="0"/>
              <a:t> </a:t>
            </a:r>
            <a:r>
              <a:rPr lang="tr-TR" dirty="0" err="1"/>
              <a:t>Paper</a:t>
            </a:r>
            <a:r>
              <a:rPr lang="tr-TR" dirty="0"/>
              <a:t>, No. 2004/21, </a:t>
            </a:r>
            <a:r>
              <a:rPr lang="tr-TR" dirty="0" err="1"/>
              <a:t>Turkish</a:t>
            </a:r>
            <a:r>
              <a:rPr lang="tr-TR" dirty="0"/>
              <a:t> </a:t>
            </a:r>
            <a:r>
              <a:rPr lang="tr-TR" dirty="0" err="1"/>
              <a:t>Economic</a:t>
            </a:r>
            <a:r>
              <a:rPr lang="tr-TR" dirty="0"/>
              <a:t> </a:t>
            </a:r>
            <a:r>
              <a:rPr lang="tr-TR" dirty="0" err="1"/>
              <a:t>Association</a:t>
            </a:r>
            <a:r>
              <a:rPr lang="tr-TR" dirty="0"/>
              <a:t>, </a:t>
            </a:r>
            <a:r>
              <a:rPr lang="tr-TR" dirty="0" smtClean="0"/>
              <a:t>Ankara Erişim </a:t>
            </a:r>
            <a:r>
              <a:rPr lang="tr-TR" dirty="0">
                <a:hlinkClick r:id="rId3"/>
              </a:rPr>
              <a:t>http://</a:t>
            </a:r>
            <a:r>
              <a:rPr lang="tr-TR" dirty="0" smtClean="0">
                <a:hlinkClick r:id="rId3"/>
              </a:rPr>
              <a:t>hdl.handle.net/10419/83280</a:t>
            </a:r>
            <a:endParaRPr lang="tr-TR" dirty="0" smtClean="0"/>
          </a:p>
          <a:p>
            <a:r>
              <a:rPr lang="tr-TR" dirty="0" smtClean="0"/>
              <a:t>KARABULUT, Şahin (2019). Türkiye’de Ekonomik Büyüme ve Enflasyon </a:t>
            </a:r>
            <a:r>
              <a:rPr lang="tr-TR" dirty="0" smtClean="0"/>
              <a:t>İlişkisi.  </a:t>
            </a:r>
            <a:r>
              <a:rPr lang="tr-TR" i="1" dirty="0" smtClean="0"/>
              <a:t>Optimum </a:t>
            </a:r>
            <a:r>
              <a:rPr lang="tr-TR" i="1" dirty="0" smtClean="0"/>
              <a:t>Ekonomi ve Yönetim Bilimleri Dergisi. </a:t>
            </a:r>
            <a:r>
              <a:rPr lang="tr-TR" dirty="0" smtClean="0"/>
              <a:t>6(2),171-184.</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285728"/>
            <a:ext cx="8158162" cy="857272"/>
          </a:xfrm>
        </p:spPr>
        <p:txBody>
          <a:bodyPr/>
          <a:lstStyle/>
          <a:p>
            <a:pPr algn="ctr"/>
            <a:r>
              <a:rPr lang="tr-TR" dirty="0" smtClean="0"/>
              <a:t>Tarihçe </a:t>
            </a:r>
            <a:endParaRPr lang="tr-TR" dirty="0"/>
          </a:p>
        </p:txBody>
      </p:sp>
      <p:sp>
        <p:nvSpPr>
          <p:cNvPr id="3" name="2 İçerik Yer Tutucusu"/>
          <p:cNvSpPr>
            <a:spLocks noGrp="1"/>
          </p:cNvSpPr>
          <p:nvPr>
            <p:ph idx="1"/>
          </p:nvPr>
        </p:nvSpPr>
        <p:spPr>
          <a:xfrm>
            <a:off x="428596" y="1500174"/>
            <a:ext cx="8258204" cy="4824426"/>
          </a:xfrm>
        </p:spPr>
        <p:txBody>
          <a:bodyPr>
            <a:normAutofit fontScale="92500" lnSpcReduction="10000"/>
          </a:bodyPr>
          <a:lstStyle/>
          <a:p>
            <a:pPr algn="just"/>
            <a:r>
              <a:rPr lang="tr-TR" dirty="0" smtClean="0"/>
              <a:t>Ekonomi </a:t>
            </a:r>
            <a:r>
              <a:rPr lang="tr-TR" dirty="0"/>
              <a:t>tarihinden elde edilen bilgilere göre, ilk ciddi enflasyon </a:t>
            </a:r>
            <a:r>
              <a:rPr lang="tr-TR" dirty="0" smtClean="0"/>
              <a:t>olayı, </a:t>
            </a:r>
            <a:r>
              <a:rPr lang="tr-TR" dirty="0" err="1" smtClean="0"/>
              <a:t>onaltıncı</a:t>
            </a:r>
            <a:r>
              <a:rPr lang="tr-TR" dirty="0" smtClean="0"/>
              <a:t> yüzyıl </a:t>
            </a:r>
            <a:r>
              <a:rPr lang="tr-TR" dirty="0" err="1" smtClean="0"/>
              <a:t>Avrupasında</a:t>
            </a:r>
            <a:r>
              <a:rPr lang="tr-TR" dirty="0" smtClean="0"/>
              <a:t> </a:t>
            </a:r>
            <a:r>
              <a:rPr lang="tr-TR" dirty="0"/>
              <a:t>ortaya </a:t>
            </a:r>
            <a:r>
              <a:rPr lang="tr-TR" dirty="0" smtClean="0"/>
              <a:t>çıkmıştır</a:t>
            </a:r>
            <a:r>
              <a:rPr lang="tr-TR" dirty="0"/>
              <a:t>. </a:t>
            </a:r>
            <a:r>
              <a:rPr lang="tr-TR" dirty="0" err="1" smtClean="0"/>
              <a:t>Amerikanın</a:t>
            </a:r>
            <a:r>
              <a:rPr lang="tr-TR" dirty="0" smtClean="0"/>
              <a:t> </a:t>
            </a:r>
            <a:r>
              <a:rPr lang="tr-TR" dirty="0" smtClean="0"/>
              <a:t>bulunmasından </a:t>
            </a:r>
            <a:r>
              <a:rPr lang="tr-TR" dirty="0"/>
              <a:t>sonra, Orta </a:t>
            </a:r>
            <a:r>
              <a:rPr lang="tr-TR" dirty="0" err="1" smtClean="0"/>
              <a:t>Amerikanın</a:t>
            </a:r>
            <a:r>
              <a:rPr lang="tr-TR" dirty="0" smtClean="0"/>
              <a:t> </a:t>
            </a:r>
            <a:r>
              <a:rPr lang="tr-TR" dirty="0" err="1" smtClean="0"/>
              <a:t>İnka</a:t>
            </a:r>
            <a:r>
              <a:rPr lang="tr-TR" dirty="0" smtClean="0"/>
              <a:t> </a:t>
            </a:r>
            <a:r>
              <a:rPr lang="tr-TR" dirty="0"/>
              <a:t>ve </a:t>
            </a:r>
            <a:r>
              <a:rPr lang="tr-TR" dirty="0" err="1"/>
              <a:t>Aztek</a:t>
            </a:r>
            <a:r>
              <a:rPr lang="tr-TR" dirty="0"/>
              <a:t> </a:t>
            </a:r>
            <a:r>
              <a:rPr lang="tr-TR" dirty="0" smtClean="0"/>
              <a:t>uygarlıklarına </a:t>
            </a:r>
            <a:r>
              <a:rPr lang="tr-TR" dirty="0"/>
              <a:t>son veren </a:t>
            </a:r>
            <a:r>
              <a:rPr lang="tr-TR" dirty="0" smtClean="0"/>
              <a:t>İspanyolların </a:t>
            </a:r>
            <a:r>
              <a:rPr lang="tr-TR" dirty="0"/>
              <a:t>getirdikleri </a:t>
            </a:r>
            <a:r>
              <a:rPr lang="tr-TR" dirty="0" smtClean="0"/>
              <a:t>altınlar </a:t>
            </a:r>
            <a:r>
              <a:rPr lang="tr-TR" dirty="0"/>
              <a:t>ile </a:t>
            </a:r>
            <a:r>
              <a:rPr lang="tr-TR" dirty="0" smtClean="0"/>
              <a:t>İspanyol </a:t>
            </a:r>
            <a:r>
              <a:rPr lang="tr-TR" dirty="0" err="1" smtClean="0"/>
              <a:t>Hindistanından</a:t>
            </a:r>
            <a:r>
              <a:rPr lang="tr-TR" dirty="0" smtClean="0"/>
              <a:t> </a:t>
            </a:r>
            <a:r>
              <a:rPr lang="tr-TR" dirty="0" err="1"/>
              <a:t>Avrupaya</a:t>
            </a:r>
            <a:r>
              <a:rPr lang="tr-TR" dirty="0"/>
              <a:t> gelen çok miktarda </a:t>
            </a:r>
            <a:r>
              <a:rPr lang="tr-TR" dirty="0" smtClean="0"/>
              <a:t>altın</a:t>
            </a:r>
            <a:r>
              <a:rPr lang="tr-TR" dirty="0"/>
              <a:t>, </a:t>
            </a:r>
            <a:r>
              <a:rPr lang="tr-TR" dirty="0" smtClean="0"/>
              <a:t>fiyatları yükseltmiş </a:t>
            </a:r>
            <a:r>
              <a:rPr lang="tr-TR" dirty="0"/>
              <a:t>ve enflasyon </a:t>
            </a:r>
            <a:r>
              <a:rPr lang="tr-TR" dirty="0" smtClean="0"/>
              <a:t>olayını yaratmıştır</a:t>
            </a:r>
            <a:r>
              <a:rPr lang="tr-TR" dirty="0"/>
              <a:t>. </a:t>
            </a:r>
            <a:r>
              <a:rPr lang="tr-TR" dirty="0" smtClean="0"/>
              <a:t>Türkiye’de </a:t>
            </a:r>
            <a:r>
              <a:rPr lang="tr-TR" dirty="0"/>
              <a:t>1939 </a:t>
            </a:r>
            <a:r>
              <a:rPr lang="tr-TR" dirty="0" smtClean="0"/>
              <a:t>yılında </a:t>
            </a:r>
            <a:r>
              <a:rPr lang="tr-TR" dirty="0" smtClean="0"/>
              <a:t>başladığı belirtilen </a:t>
            </a:r>
            <a:r>
              <a:rPr lang="tr-TR" dirty="0"/>
              <a:t>enflasyon, halen </a:t>
            </a:r>
            <a:r>
              <a:rPr lang="tr-TR" dirty="0" smtClean="0"/>
              <a:t> ekonominin temel başlıklarından biri olmaya devam etmektedir. </a:t>
            </a:r>
            <a:r>
              <a:rPr lang="tr-TR" dirty="0"/>
              <a:t>Enflasyon dinamik bir olgu olup, </a:t>
            </a:r>
            <a:r>
              <a:rPr lang="tr-TR" dirty="0" smtClean="0"/>
              <a:t>çeşitli öğelerin </a:t>
            </a:r>
            <a:r>
              <a:rPr lang="tr-TR" dirty="0"/>
              <a:t>birbiriyle </a:t>
            </a:r>
            <a:r>
              <a:rPr lang="tr-TR" dirty="0" smtClean="0"/>
              <a:t>ilişkisine </a:t>
            </a:r>
            <a:r>
              <a:rPr lang="tr-TR" dirty="0" smtClean="0"/>
              <a:t>dayanır. </a:t>
            </a:r>
            <a:r>
              <a:rPr lang="tr-TR" dirty="0"/>
              <a:t>Enflasyon; para, talep, ücretler ve </a:t>
            </a:r>
            <a:r>
              <a:rPr lang="tr-TR" dirty="0" smtClean="0"/>
              <a:t>fiyatların birbiriyle </a:t>
            </a:r>
            <a:r>
              <a:rPr lang="tr-TR" dirty="0"/>
              <a:t>olan </a:t>
            </a:r>
            <a:r>
              <a:rPr lang="tr-TR" dirty="0" smtClean="0"/>
              <a:t>ilişkisinden </a:t>
            </a:r>
            <a:r>
              <a:rPr lang="tr-TR" dirty="0"/>
              <a:t>etkilenir ve bu </a:t>
            </a:r>
            <a:r>
              <a:rPr lang="tr-TR" dirty="0" smtClean="0"/>
              <a:t>etkileşimler </a:t>
            </a:r>
            <a:r>
              <a:rPr lang="tr-TR" dirty="0"/>
              <a:t>sonucu da </a:t>
            </a:r>
            <a:r>
              <a:rPr lang="tr-TR" dirty="0" smtClean="0"/>
              <a:t>değişiklik </a:t>
            </a:r>
            <a:r>
              <a:rPr lang="tr-TR" dirty="0"/>
              <a:t>gösterir.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24648"/>
          </a:xfrm>
        </p:spPr>
        <p:txBody>
          <a:bodyPr>
            <a:normAutofit fontScale="90000"/>
          </a:bodyPr>
          <a:lstStyle/>
          <a:p>
            <a:pPr algn="ctr"/>
            <a:r>
              <a:rPr lang="tr-TR" dirty="0" smtClean="0"/>
              <a:t>Tanım</a:t>
            </a:r>
            <a:endParaRPr lang="tr-TR" dirty="0"/>
          </a:p>
        </p:txBody>
      </p:sp>
      <p:sp>
        <p:nvSpPr>
          <p:cNvPr id="3" name="2 İçerik Yer Tutucusu"/>
          <p:cNvSpPr>
            <a:spLocks noGrp="1"/>
          </p:cNvSpPr>
          <p:nvPr>
            <p:ph idx="1"/>
          </p:nvPr>
        </p:nvSpPr>
        <p:spPr>
          <a:xfrm>
            <a:off x="428596" y="1357298"/>
            <a:ext cx="8258204" cy="5500702"/>
          </a:xfrm>
        </p:spPr>
        <p:txBody>
          <a:bodyPr>
            <a:normAutofit fontScale="92500" lnSpcReduction="10000"/>
          </a:bodyPr>
          <a:lstStyle/>
          <a:p>
            <a:r>
              <a:rPr lang="tr-TR" dirty="0" smtClean="0"/>
              <a:t>Ekonomistler için enflasyon tanımı temelde aynı olmakla birlikte, bu </a:t>
            </a:r>
            <a:r>
              <a:rPr lang="tr-TR" dirty="0" smtClean="0"/>
              <a:t>tanım </a:t>
            </a:r>
            <a:r>
              <a:rPr lang="tr-TR" dirty="0" smtClean="0"/>
              <a:t>çeşitli şekillerde </a:t>
            </a:r>
            <a:r>
              <a:rPr lang="tr-TR" dirty="0" smtClean="0"/>
              <a:t>yapılmaktadır</a:t>
            </a:r>
            <a:r>
              <a:rPr lang="tr-TR" dirty="0" smtClean="0"/>
              <a:t>. </a:t>
            </a:r>
            <a:r>
              <a:rPr lang="tr-TR" dirty="0" err="1" smtClean="0"/>
              <a:t>Keynesyen</a:t>
            </a:r>
            <a:r>
              <a:rPr lang="tr-TR" dirty="0" smtClean="0"/>
              <a:t> kurama göre enflasyon, tam istihdam durumunda, toplam arza oranla, toplam talepteki bir </a:t>
            </a:r>
            <a:r>
              <a:rPr lang="tr-TR" dirty="0" smtClean="0"/>
              <a:t>fazlalıktır</a:t>
            </a:r>
            <a:r>
              <a:rPr lang="tr-TR" dirty="0" smtClean="0"/>
              <a:t>. Fiyatlar genel düzeyinin </a:t>
            </a:r>
            <a:r>
              <a:rPr lang="tr-TR" dirty="0" smtClean="0"/>
              <a:t>artması </a:t>
            </a:r>
            <a:r>
              <a:rPr lang="tr-TR" dirty="0" smtClean="0"/>
              <a:t>ve para </a:t>
            </a:r>
            <a:r>
              <a:rPr lang="tr-TR" dirty="0" smtClean="0"/>
              <a:t>değerinin düşmesidir </a:t>
            </a:r>
            <a:r>
              <a:rPr lang="tr-TR" dirty="0" smtClean="0"/>
              <a:t>(</a:t>
            </a:r>
            <a:r>
              <a:rPr lang="tr-TR" dirty="0" err="1" smtClean="0"/>
              <a:t>Karakayal</a:t>
            </a:r>
            <a:r>
              <a:rPr lang="tr-TR" dirty="0" smtClean="0"/>
              <a:t>, </a:t>
            </a:r>
            <a:r>
              <a:rPr lang="tr-TR" dirty="0" smtClean="0"/>
              <a:t>2002:s.334-335, </a:t>
            </a:r>
            <a:r>
              <a:rPr lang="tr-TR" dirty="0" err="1" smtClean="0"/>
              <a:t>akt</a:t>
            </a:r>
            <a:r>
              <a:rPr lang="tr-TR" dirty="0" smtClean="0"/>
              <a:t>. </a:t>
            </a:r>
            <a:r>
              <a:rPr lang="tr-TR" dirty="0" err="1" smtClean="0"/>
              <a:t>Aydoğan</a:t>
            </a:r>
            <a:r>
              <a:rPr lang="tr-TR" dirty="0" smtClean="0"/>
              <a:t>).</a:t>
            </a:r>
            <a:r>
              <a:rPr lang="tr-TR" dirty="0" smtClean="0"/>
              <a:t>Temelde </a:t>
            </a:r>
            <a:r>
              <a:rPr lang="tr-TR" dirty="0" smtClean="0"/>
              <a:t>aynı </a:t>
            </a:r>
            <a:r>
              <a:rPr lang="tr-TR" dirty="0" smtClean="0"/>
              <a:t>ancak </a:t>
            </a:r>
            <a:r>
              <a:rPr lang="tr-TR" dirty="0" smtClean="0"/>
              <a:t>anlatım </a:t>
            </a:r>
            <a:r>
              <a:rPr lang="tr-TR" dirty="0" smtClean="0"/>
              <a:t>biçimi </a:t>
            </a:r>
            <a:r>
              <a:rPr lang="tr-TR" dirty="0" smtClean="0"/>
              <a:t>farklı </a:t>
            </a:r>
            <a:r>
              <a:rPr lang="tr-TR" dirty="0" smtClean="0"/>
              <a:t>olan enflasyon </a:t>
            </a:r>
            <a:r>
              <a:rPr lang="tr-TR" dirty="0" err="1" smtClean="0"/>
              <a:t>tanmları</a:t>
            </a:r>
            <a:r>
              <a:rPr lang="tr-TR" dirty="0" smtClean="0"/>
              <a:t> öyledir</a:t>
            </a:r>
            <a:r>
              <a:rPr lang="tr-TR" dirty="0" smtClean="0"/>
              <a:t>: Bir ekonomide para </a:t>
            </a:r>
            <a:r>
              <a:rPr lang="tr-TR" dirty="0" smtClean="0"/>
              <a:t>miktarındaki artışın </a:t>
            </a:r>
            <a:r>
              <a:rPr lang="tr-TR" dirty="0" smtClean="0"/>
              <a:t>üretilen mal ve hizmet </a:t>
            </a:r>
            <a:r>
              <a:rPr lang="tr-TR" dirty="0" smtClean="0"/>
              <a:t>miktarından </a:t>
            </a:r>
            <a:r>
              <a:rPr lang="tr-TR" dirty="0" smtClean="0"/>
              <a:t>daha fazla </a:t>
            </a:r>
            <a:r>
              <a:rPr lang="tr-TR" dirty="0" smtClean="0"/>
              <a:t>olması </a:t>
            </a:r>
            <a:r>
              <a:rPr lang="tr-TR" dirty="0" smtClean="0"/>
              <a:t>nedeniyle ortaya </a:t>
            </a:r>
            <a:r>
              <a:rPr lang="tr-TR" dirty="0" smtClean="0"/>
              <a:t>çıkan </a:t>
            </a:r>
            <a:r>
              <a:rPr lang="tr-TR" dirty="0" smtClean="0"/>
              <a:t>sürekli fiyat </a:t>
            </a:r>
            <a:r>
              <a:rPr lang="tr-TR" dirty="0" smtClean="0"/>
              <a:t>artışlarına </a:t>
            </a:r>
            <a:r>
              <a:rPr lang="tr-TR" dirty="0" smtClean="0"/>
              <a:t>enflasyon denir. Yani fiyatlardaki </a:t>
            </a:r>
            <a:r>
              <a:rPr lang="tr-TR" dirty="0" smtClean="0"/>
              <a:t>artışın </a:t>
            </a:r>
            <a:r>
              <a:rPr lang="tr-TR" dirty="0" smtClean="0"/>
              <a:t>nedeni para </a:t>
            </a:r>
            <a:r>
              <a:rPr lang="tr-TR" dirty="0" smtClean="0"/>
              <a:t>miktarındaki </a:t>
            </a:r>
            <a:r>
              <a:rPr lang="tr-TR" dirty="0" smtClean="0"/>
              <a:t>sürekli </a:t>
            </a:r>
            <a:r>
              <a:rPr lang="tr-TR" dirty="0" smtClean="0"/>
              <a:t>artışlardır</a:t>
            </a:r>
            <a:r>
              <a:rPr lang="tr-TR" dirty="0" smtClean="0"/>
              <a:t>. Eğer üretilen mal ve hizmet </a:t>
            </a:r>
            <a:r>
              <a:rPr lang="tr-TR" dirty="0" smtClean="0"/>
              <a:t>miktarının </a:t>
            </a:r>
            <a:r>
              <a:rPr lang="tr-TR" dirty="0" smtClean="0"/>
              <a:t>parasal </a:t>
            </a:r>
            <a:r>
              <a:rPr lang="tr-TR" dirty="0" smtClean="0"/>
              <a:t>değeri </a:t>
            </a:r>
            <a:r>
              <a:rPr lang="tr-TR" dirty="0" smtClean="0"/>
              <a:t>kadar dolaşımda para bulunuyorsa, fiyatlarda bir artış görülmeyecektir (Erol, </a:t>
            </a:r>
            <a:r>
              <a:rPr lang="tr-TR" dirty="0" smtClean="0"/>
              <a:t>2002:s.52, </a:t>
            </a:r>
            <a:r>
              <a:rPr lang="tr-TR" dirty="0" err="1" smtClean="0"/>
              <a:t>akt</a:t>
            </a:r>
            <a:r>
              <a:rPr lang="tr-TR" dirty="0" smtClean="0"/>
              <a:t>. </a:t>
            </a:r>
            <a:r>
              <a:rPr lang="tr-TR" dirty="0" err="1" smtClean="0"/>
              <a:t>Aydoğan</a:t>
            </a:r>
            <a:r>
              <a:rPr lang="tr-TR" dirty="0" smtClean="0"/>
              <a:t>). </a:t>
            </a:r>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Türkiye’de </a:t>
            </a:r>
            <a:r>
              <a:rPr lang="tr-TR" dirty="0" smtClean="0"/>
              <a:t>Enflasyon ve Enflasyonla Mücadele</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Enflasyon, </a:t>
            </a:r>
            <a:r>
              <a:rPr lang="tr-TR" dirty="0" err="1" smtClean="0"/>
              <a:t>câri</a:t>
            </a:r>
            <a:r>
              <a:rPr lang="tr-TR" dirty="0" smtClean="0"/>
              <a:t> fiyat düzeyi üzerinde toplam talebin toplam </a:t>
            </a:r>
            <a:r>
              <a:rPr lang="tr-TR" dirty="0" smtClean="0"/>
              <a:t>arzı aşmasından dolayı fiyatlar  </a:t>
            </a:r>
            <a:r>
              <a:rPr lang="tr-TR" dirty="0" smtClean="0"/>
              <a:t>genel seviyesinin sürekli </a:t>
            </a:r>
            <a:r>
              <a:rPr lang="tr-TR" dirty="0" smtClean="0"/>
              <a:t>artmasıdır </a:t>
            </a:r>
            <a:r>
              <a:rPr lang="tr-TR" dirty="0" smtClean="0"/>
              <a:t>(</a:t>
            </a:r>
            <a:r>
              <a:rPr lang="tr-TR" dirty="0" err="1" smtClean="0"/>
              <a:t>Kılıçbay</a:t>
            </a:r>
            <a:r>
              <a:rPr lang="tr-TR" dirty="0" smtClean="0"/>
              <a:t>, 1984: </a:t>
            </a:r>
            <a:r>
              <a:rPr lang="tr-TR" dirty="0" smtClean="0"/>
              <a:t>s.3, </a:t>
            </a:r>
            <a:r>
              <a:rPr lang="tr-TR" dirty="0" err="1" smtClean="0"/>
              <a:t>akt</a:t>
            </a:r>
            <a:r>
              <a:rPr lang="tr-TR" dirty="0" smtClean="0"/>
              <a:t>. </a:t>
            </a:r>
            <a:r>
              <a:rPr lang="tr-TR" dirty="0" err="1" smtClean="0"/>
              <a:t>Aydoğan</a:t>
            </a:r>
            <a:r>
              <a:rPr lang="tr-TR" dirty="0" smtClean="0"/>
              <a:t>).</a:t>
            </a:r>
            <a:r>
              <a:rPr lang="tr-TR" dirty="0" smtClean="0"/>
              <a:t>Enflasyon, </a:t>
            </a:r>
            <a:r>
              <a:rPr lang="tr-TR" dirty="0" smtClean="0"/>
              <a:t>fiyatlar  </a:t>
            </a:r>
            <a:r>
              <a:rPr lang="tr-TR" dirty="0" smtClean="0"/>
              <a:t>genel seviyesinin hissedilir </a:t>
            </a:r>
            <a:r>
              <a:rPr lang="tr-TR" dirty="0" smtClean="0"/>
              <a:t> ölçüde </a:t>
            </a:r>
            <a:r>
              <a:rPr lang="tr-TR" dirty="0" smtClean="0"/>
              <a:t>ve sürekli olarak </a:t>
            </a:r>
            <a:r>
              <a:rPr lang="tr-TR" dirty="0" smtClean="0"/>
              <a:t>artmasıdır. </a:t>
            </a:r>
            <a:r>
              <a:rPr lang="tr-TR" dirty="0" smtClean="0"/>
              <a:t>Enflasyonda fiyat </a:t>
            </a:r>
            <a:r>
              <a:rPr lang="tr-TR" dirty="0" smtClean="0"/>
              <a:t>artışları </a:t>
            </a:r>
            <a:r>
              <a:rPr lang="tr-TR" dirty="0" smtClean="0"/>
              <a:t>genel kümülatif niteliktedir. </a:t>
            </a:r>
            <a:r>
              <a:rPr lang="tr-TR" dirty="0" smtClean="0"/>
              <a:t>Başlangıçta </a:t>
            </a:r>
            <a:r>
              <a:rPr lang="tr-TR" dirty="0" smtClean="0"/>
              <a:t>bir </a:t>
            </a:r>
            <a:r>
              <a:rPr lang="tr-TR" dirty="0" err="1" smtClean="0"/>
              <a:t>takm</a:t>
            </a:r>
            <a:r>
              <a:rPr lang="tr-TR" dirty="0" smtClean="0"/>
              <a:t> mal ve hizmetlerin fiyatlar </a:t>
            </a:r>
            <a:r>
              <a:rPr lang="tr-TR" dirty="0" smtClean="0"/>
              <a:t>ı genel </a:t>
            </a:r>
            <a:r>
              <a:rPr lang="tr-TR" dirty="0" smtClean="0"/>
              <a:t>fiyat </a:t>
            </a:r>
            <a:r>
              <a:rPr lang="tr-TR" dirty="0" smtClean="0"/>
              <a:t>artış eğilimine </a:t>
            </a:r>
            <a:r>
              <a:rPr lang="tr-TR" dirty="0" smtClean="0"/>
              <a:t>uymasalar da bir süre sonra bu </a:t>
            </a:r>
            <a:r>
              <a:rPr lang="tr-TR" dirty="0" err="1" smtClean="0"/>
              <a:t>mallarn</a:t>
            </a:r>
            <a:r>
              <a:rPr lang="tr-TR" dirty="0" smtClean="0"/>
              <a:t> fiyatlar </a:t>
            </a:r>
            <a:r>
              <a:rPr lang="tr-TR" dirty="0" smtClean="0"/>
              <a:t>ı da artış eğilimine </a:t>
            </a:r>
            <a:r>
              <a:rPr lang="tr-TR" dirty="0" smtClean="0"/>
              <a:t>girerler. Fiyat </a:t>
            </a:r>
            <a:r>
              <a:rPr lang="tr-TR" dirty="0" smtClean="0"/>
              <a:t>artışının </a:t>
            </a:r>
            <a:r>
              <a:rPr lang="tr-TR" dirty="0" smtClean="0"/>
              <a:t>nedenleri </a:t>
            </a:r>
            <a:r>
              <a:rPr lang="tr-TR" dirty="0" smtClean="0"/>
              <a:t>şunlardır</a:t>
            </a:r>
            <a:r>
              <a:rPr lang="tr-TR" dirty="0" smtClean="0"/>
              <a:t>: - Toplam talebin toplam </a:t>
            </a:r>
            <a:r>
              <a:rPr lang="tr-TR" dirty="0" smtClean="0"/>
              <a:t> arzdan </a:t>
            </a:r>
            <a:r>
              <a:rPr lang="tr-TR" dirty="0" smtClean="0"/>
              <a:t>yüksek </a:t>
            </a:r>
            <a:r>
              <a:rPr lang="tr-TR" dirty="0" smtClean="0"/>
              <a:t>olması, </a:t>
            </a:r>
            <a:r>
              <a:rPr lang="tr-TR" dirty="0" smtClean="0"/>
              <a:t>- Yüksek faiz hadleri, - Bilinçsiz </a:t>
            </a:r>
            <a:r>
              <a:rPr lang="tr-TR" dirty="0" smtClean="0"/>
              <a:t>yapılan </a:t>
            </a:r>
            <a:r>
              <a:rPr lang="tr-TR" dirty="0" smtClean="0"/>
              <a:t>devalüasyon,- Zarar eden kamu </a:t>
            </a:r>
            <a:r>
              <a:rPr lang="tr-TR" dirty="0" smtClean="0"/>
              <a:t>kuruluşlar,ı </a:t>
            </a:r>
            <a:r>
              <a:rPr lang="tr-TR" dirty="0" smtClean="0"/>
              <a:t>- </a:t>
            </a:r>
            <a:r>
              <a:rPr lang="tr-TR" dirty="0" smtClean="0"/>
              <a:t>Tasarrufların </a:t>
            </a:r>
            <a:r>
              <a:rPr lang="tr-TR" dirty="0" err="1" smtClean="0"/>
              <a:t>yatırmlardan</a:t>
            </a:r>
            <a:r>
              <a:rPr lang="tr-TR" dirty="0" smtClean="0"/>
              <a:t>  az olması, </a:t>
            </a:r>
            <a:r>
              <a:rPr lang="tr-TR" dirty="0" smtClean="0"/>
              <a:t>- </a:t>
            </a:r>
            <a:r>
              <a:rPr lang="tr-TR" dirty="0" smtClean="0"/>
              <a:t>Dolanımdaki </a:t>
            </a:r>
            <a:r>
              <a:rPr lang="tr-TR" dirty="0" smtClean="0"/>
              <a:t>para </a:t>
            </a:r>
            <a:r>
              <a:rPr lang="tr-TR" dirty="0" smtClean="0"/>
              <a:t>miktarının hızla artması, </a:t>
            </a:r>
            <a:r>
              <a:rPr lang="tr-TR" dirty="0" smtClean="0"/>
              <a:t>- Yüksek </a:t>
            </a:r>
            <a:r>
              <a:rPr lang="tr-TR" dirty="0" smtClean="0"/>
              <a:t>tabanl</a:t>
            </a:r>
            <a:r>
              <a:rPr lang="tr-TR" dirty="0" smtClean="0"/>
              <a:t>ı </a:t>
            </a:r>
            <a:r>
              <a:rPr lang="tr-TR" dirty="0" smtClean="0"/>
              <a:t>fiyat politikaları, </a:t>
            </a:r>
            <a:r>
              <a:rPr lang="tr-TR" dirty="0" smtClean="0"/>
              <a:t>- </a:t>
            </a:r>
            <a:r>
              <a:rPr lang="tr-TR" dirty="0" smtClean="0"/>
              <a:t>Yanlış </a:t>
            </a:r>
            <a:r>
              <a:rPr lang="tr-TR" dirty="0" smtClean="0"/>
              <a:t>uygulanan ekonomi </a:t>
            </a:r>
            <a:r>
              <a:rPr lang="tr-TR" dirty="0" smtClean="0"/>
              <a:t>politikalarıdır. </a:t>
            </a:r>
            <a:endParaRPr lang="tr-TR" dirty="0" smtClean="0"/>
          </a:p>
          <a:p>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Türkiye’de </a:t>
            </a:r>
            <a:r>
              <a:rPr lang="tr-TR" dirty="0" smtClean="0"/>
              <a:t>1980 </a:t>
            </a:r>
            <a:r>
              <a:rPr lang="tr-TR" dirty="0" err="1" smtClean="0"/>
              <a:t>yılndan</a:t>
            </a:r>
            <a:r>
              <a:rPr lang="tr-TR" dirty="0" smtClean="0"/>
              <a:t> </a:t>
            </a:r>
            <a:r>
              <a:rPr lang="tr-TR" dirty="0" smtClean="0"/>
              <a:t>itibaren, enflasyonu önlemek, </a:t>
            </a:r>
            <a:r>
              <a:rPr lang="tr-TR" dirty="0" smtClean="0"/>
              <a:t>açıkları kapatmak </a:t>
            </a:r>
            <a:r>
              <a:rPr lang="tr-TR" dirty="0" smtClean="0"/>
              <a:t>ve ekonomiyi yeniden </a:t>
            </a:r>
            <a:r>
              <a:rPr lang="tr-TR" dirty="0" smtClean="0"/>
              <a:t>çalışır </a:t>
            </a:r>
            <a:r>
              <a:rPr lang="tr-TR" dirty="0" smtClean="0"/>
              <a:t>hale getirmek </a:t>
            </a:r>
            <a:r>
              <a:rPr lang="tr-TR" dirty="0" smtClean="0"/>
              <a:t>amacıyla olduğu söylenerek ekonomik </a:t>
            </a:r>
            <a:r>
              <a:rPr lang="tr-TR" dirty="0" smtClean="0"/>
              <a:t>istikrar </a:t>
            </a:r>
            <a:r>
              <a:rPr lang="tr-TR" dirty="0" smtClean="0"/>
              <a:t>programı </a:t>
            </a:r>
            <a:r>
              <a:rPr lang="tr-TR" dirty="0" smtClean="0"/>
              <a:t>uygulanmaya </a:t>
            </a:r>
            <a:r>
              <a:rPr lang="tr-TR" dirty="0" smtClean="0"/>
              <a:t>başlanmıştır</a:t>
            </a:r>
            <a:r>
              <a:rPr lang="tr-TR" dirty="0" smtClean="0"/>
              <a:t>. </a:t>
            </a:r>
            <a:endParaRPr lang="tr-TR" dirty="0" smtClean="0"/>
          </a:p>
          <a:p>
            <a:r>
              <a:rPr lang="tr-TR" dirty="0" smtClean="0"/>
              <a:t>İstikrar programı </a:t>
            </a:r>
            <a:r>
              <a:rPr lang="tr-TR" dirty="0" smtClean="0"/>
              <a:t>çerçevesinde </a:t>
            </a:r>
            <a:r>
              <a:rPr lang="tr-TR" dirty="0" smtClean="0"/>
              <a:t>fiyatların </a:t>
            </a:r>
            <a:r>
              <a:rPr lang="tr-TR" dirty="0" smtClean="0"/>
              <a:t>idari kararlarla tespiti </a:t>
            </a:r>
            <a:r>
              <a:rPr lang="tr-TR" dirty="0" smtClean="0"/>
              <a:t>esası </a:t>
            </a:r>
            <a:r>
              <a:rPr lang="tr-TR" dirty="0" err="1" smtClean="0"/>
              <a:t>terkedilmi</a:t>
            </a:r>
            <a:r>
              <a:rPr lang="tr-TR" dirty="0" err="1" smtClean="0"/>
              <a:t>ş</a:t>
            </a:r>
            <a:r>
              <a:rPr lang="tr-TR" dirty="0" smtClean="0"/>
              <a:t>,</a:t>
            </a:r>
            <a:r>
              <a:rPr lang="tr-TR" dirty="0" smtClean="0"/>
              <a:t> </a:t>
            </a:r>
            <a:r>
              <a:rPr lang="tr-TR" dirty="0" smtClean="0"/>
              <a:t>temel mal ve hizmet </a:t>
            </a:r>
            <a:r>
              <a:rPr lang="tr-TR" dirty="0" smtClean="0"/>
              <a:t>kapsamı daraltılmış, </a:t>
            </a:r>
            <a:r>
              <a:rPr lang="tr-TR" dirty="0" smtClean="0"/>
              <a:t>temel mal ve hizmet </a:t>
            </a:r>
            <a:r>
              <a:rPr lang="tr-TR" dirty="0" smtClean="0"/>
              <a:t>kapsamı dışında </a:t>
            </a:r>
            <a:r>
              <a:rPr lang="tr-TR" dirty="0" smtClean="0"/>
              <a:t>kalan ürün </a:t>
            </a:r>
            <a:r>
              <a:rPr lang="tr-TR" dirty="0" smtClean="0"/>
              <a:t>fiyatlarının </a:t>
            </a:r>
            <a:r>
              <a:rPr lang="tr-TR" dirty="0" smtClean="0"/>
              <a:t>serbestçe tespiti ilkesi </a:t>
            </a:r>
            <a:r>
              <a:rPr lang="tr-TR" dirty="0" smtClean="0"/>
              <a:t>getirilmiş, </a:t>
            </a:r>
            <a:r>
              <a:rPr lang="tr-TR" dirty="0" smtClean="0"/>
              <a:t>piyasada çift </a:t>
            </a:r>
            <a:r>
              <a:rPr lang="tr-TR" dirty="0" smtClean="0"/>
              <a:t>fiyatların oluşmasının önlenmiş olduğu iddia edilmiştir. Ekonominin gerektirdiği ithalatın yapılabilmesi </a:t>
            </a:r>
            <a:r>
              <a:rPr lang="tr-TR" dirty="0" smtClean="0"/>
              <a:t>sonucunda üretim </a:t>
            </a:r>
            <a:r>
              <a:rPr lang="tr-TR" dirty="0" smtClean="0"/>
              <a:t>arttırılmış, </a:t>
            </a:r>
            <a:r>
              <a:rPr lang="tr-TR" dirty="0" smtClean="0"/>
              <a:t>mal </a:t>
            </a:r>
            <a:r>
              <a:rPr lang="tr-TR" dirty="0" smtClean="0"/>
              <a:t>kıtlıkları giderilmiştir (DPT, 1990: s.12). </a:t>
            </a:r>
          </a:p>
          <a:p>
            <a:r>
              <a:rPr lang="tr-TR" dirty="0" smtClean="0"/>
              <a:t>Ayrıca</a:t>
            </a:r>
            <a:r>
              <a:rPr lang="tr-TR" dirty="0" smtClean="0"/>
              <a:t>, esnek kur </a:t>
            </a:r>
            <a:r>
              <a:rPr lang="tr-TR" dirty="0" smtClean="0"/>
              <a:t>politikası uygulanm</a:t>
            </a:r>
            <a:r>
              <a:rPr lang="tr-TR" dirty="0" smtClean="0"/>
              <a:t>ı</a:t>
            </a:r>
            <a:r>
              <a:rPr lang="tr-TR" dirty="0" smtClean="0"/>
              <a:t>ş ,yeni </a:t>
            </a:r>
            <a:r>
              <a:rPr lang="tr-TR" dirty="0" smtClean="0"/>
              <a:t>liberal ve esnek iktisadi politikalar </a:t>
            </a:r>
            <a:r>
              <a:rPr lang="tr-TR" dirty="0" err="1" smtClean="0"/>
              <a:t>yardmıyla</a:t>
            </a:r>
            <a:r>
              <a:rPr lang="tr-TR" dirty="0" smtClean="0"/>
              <a:t> yabancı </a:t>
            </a:r>
            <a:r>
              <a:rPr lang="tr-TR" dirty="0" smtClean="0"/>
              <a:t>sermaye </a:t>
            </a:r>
            <a:r>
              <a:rPr lang="tr-TR" dirty="0" smtClean="0"/>
              <a:t>girişi özendirilmiştir.</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Türkiyede</a:t>
            </a:r>
            <a:r>
              <a:rPr lang="tr-TR" dirty="0" smtClean="0"/>
              <a:t> Enflasyonun Gelişimi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a:t>Ülkemizde </a:t>
            </a:r>
            <a:r>
              <a:rPr lang="tr-TR" dirty="0" smtClean="0"/>
              <a:t> uzun bir süre yüksek oranlı enflasyon yaşanmıştır. </a:t>
            </a:r>
            <a:r>
              <a:rPr lang="tr-TR" dirty="0"/>
              <a:t>Buna göre; 1939-1949 döneminde ortalama </a:t>
            </a:r>
            <a:r>
              <a:rPr lang="tr-TR" dirty="0" smtClean="0"/>
              <a:t>yıllık </a:t>
            </a:r>
            <a:r>
              <a:rPr lang="tr-TR" dirty="0"/>
              <a:t>enflasyon %14.3 iken 1950-1959 döneminde %8.8e </a:t>
            </a:r>
            <a:r>
              <a:rPr lang="tr-TR" dirty="0" smtClean="0"/>
              <a:t>gerilemiştir</a:t>
            </a:r>
            <a:r>
              <a:rPr lang="tr-TR" dirty="0"/>
              <a:t>. 1939-1996 döneminde, en </a:t>
            </a:r>
            <a:r>
              <a:rPr lang="tr-TR" dirty="0" smtClean="0"/>
              <a:t>düşük </a:t>
            </a:r>
            <a:r>
              <a:rPr lang="tr-TR" dirty="0"/>
              <a:t>ortalama enflasyon 1960-1969 </a:t>
            </a:r>
            <a:r>
              <a:rPr lang="tr-TR" dirty="0" smtClean="0"/>
              <a:t>yıllar </a:t>
            </a:r>
            <a:r>
              <a:rPr lang="tr-TR" dirty="0" err="1"/>
              <a:t>arasnda</a:t>
            </a:r>
            <a:r>
              <a:rPr lang="tr-TR" dirty="0"/>
              <a:t> %4.4 olarak </a:t>
            </a:r>
            <a:r>
              <a:rPr lang="tr-TR" dirty="0" smtClean="0"/>
              <a:t>gerçekleşmiştir</a:t>
            </a:r>
            <a:r>
              <a:rPr lang="tr-TR" dirty="0"/>
              <a:t>. </a:t>
            </a:r>
            <a:r>
              <a:rPr lang="tr-TR" dirty="0" smtClean="0"/>
              <a:t>Bundan sonraki </a:t>
            </a:r>
            <a:r>
              <a:rPr lang="tr-TR" dirty="0"/>
              <a:t>dönemlerde enflasyon oran giderek </a:t>
            </a:r>
            <a:r>
              <a:rPr lang="tr-TR" dirty="0" smtClean="0"/>
              <a:t>yükselmiş </a:t>
            </a:r>
            <a:r>
              <a:rPr lang="tr-TR" dirty="0"/>
              <a:t>ve 1980-1989 döneminde %50.7 ; 1990-1996 döneminde %78.7 düzeyinde </a:t>
            </a:r>
            <a:r>
              <a:rPr lang="tr-TR" dirty="0" smtClean="0"/>
              <a:t>olmuştur </a:t>
            </a:r>
            <a:r>
              <a:rPr lang="tr-TR" dirty="0"/>
              <a:t>(</a:t>
            </a:r>
            <a:r>
              <a:rPr lang="tr-TR" dirty="0" err="1" smtClean="0"/>
              <a:t>Kılıçbay</a:t>
            </a:r>
            <a:r>
              <a:rPr lang="tr-TR" dirty="0"/>
              <a:t>, 1984: </a:t>
            </a:r>
            <a:r>
              <a:rPr lang="tr-TR" dirty="0" smtClean="0"/>
              <a:t>s.4-8, aktaran </a:t>
            </a:r>
            <a:r>
              <a:rPr lang="tr-TR" dirty="0" err="1" smtClean="0"/>
              <a:t>Aydoğan</a:t>
            </a:r>
            <a:r>
              <a:rPr lang="tr-TR" dirty="0" smtClean="0"/>
              <a:t>,).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Türk ekonomisinde 70’li yılların sonlarında  ekonomik koşullar güçleşmiş, bu dönemden başlayarak artan enflasyon 1980’li yıllarda üç rakamlı boyutlara yükselmiştir.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   Ekonomide yaşanan  olumsuzluklar ve bunalımdan kurtulmak amacıyla dönemin hükümeti, </a:t>
            </a:r>
            <a:r>
              <a:rPr lang="tr-TR" dirty="0" err="1" smtClean="0"/>
              <a:t>IMFnin</a:t>
            </a:r>
            <a:r>
              <a:rPr lang="tr-TR" dirty="0" smtClean="0"/>
              <a:t> temsil ettiği yabancı sermaye çevrelerinin kredi desteğini arkasına alarak ekonomide köklü değişiklikler yapmak amacıyla 24 Ocak 1980’de IMF ile “istikrar programı” imzalamıştır.  Aslında bu program Türkiye’yi küreselleşme sürecinin bir parçası yapacak olan plandır.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 24 Ocak istikrar program uygulamalarının ilk döneminde kısa vadeli amaçlara öncelik </a:t>
            </a:r>
            <a:r>
              <a:rPr lang="tr-TR" dirty="0" smtClean="0"/>
              <a:t>verilmiştir</a:t>
            </a:r>
            <a:r>
              <a:rPr lang="tr-TR" dirty="0" smtClean="0"/>
              <a:t>. Enflasyon baskısının kırılması ve piyasaların düzene sokulması hedeflenmiştir. 1980 yılındaki %107.2lik enflasyon oranının 1981de %36.8e, 1982 yılında ise %</a:t>
            </a:r>
            <a:r>
              <a:rPr lang="tr-TR" dirty="0" smtClean="0"/>
              <a:t>27’ye </a:t>
            </a:r>
            <a:r>
              <a:rPr lang="tr-TR" dirty="0" smtClean="0"/>
              <a:t>düştüğü görülmektedir. 1983de %30.5 olan enflasyon oranı, bir yıl aradan sonra %50’ye ulaşmıştır (DPT, 1990: </a:t>
            </a:r>
            <a:r>
              <a:rPr lang="tr-TR" dirty="0" smtClean="0"/>
              <a:t>s.10, </a:t>
            </a:r>
            <a:r>
              <a:rPr lang="tr-TR" dirty="0" err="1" smtClean="0"/>
              <a:t>akt</a:t>
            </a:r>
            <a:r>
              <a:rPr lang="tr-TR" dirty="0" smtClean="0"/>
              <a:t>. kaynakçadan)</a:t>
            </a:r>
            <a:endParaRPr lang="tr-TR" dirty="0" smtClean="0"/>
          </a:p>
          <a:p>
            <a:endParaRPr lang="tr-T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122</TotalTime>
  <Words>865</Words>
  <Application>Microsoft Office PowerPoint</Application>
  <PresentationFormat>Ekran Gösterisi (4:3)</PresentationFormat>
  <Paragraphs>29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Akış</vt:lpstr>
      <vt:lpstr>Türkiye’nin Ekonomik Yapısı Ders Notları Enflasyon ve Türkiye’de Enflasyonun Gelişimi  Prof. Dr. Hasan Hüseyin Aksoy</vt:lpstr>
      <vt:lpstr>Tarihçe </vt:lpstr>
      <vt:lpstr>Tanım</vt:lpstr>
      <vt:lpstr>Türkiye’de Enflasyon ve Enflasyonla Mücadele</vt:lpstr>
      <vt:lpstr>Slayt 5</vt:lpstr>
      <vt:lpstr>Türkiyede Enflasyonun Gelişimi</vt:lpstr>
      <vt:lpstr>Slayt 7</vt:lpstr>
      <vt:lpstr>Slayt 8</vt:lpstr>
      <vt:lpstr>Slayt 9</vt:lpstr>
      <vt:lpstr>TÜRKİYE EKONOMİSİNDE 2008-2018 ENFLASYON ORANLARI(TÜFE) </vt:lpstr>
      <vt:lpstr>Ekonomik Büyümenin Enflasyondan Pozitif Etkilendiğini Savunan Çalışmalar (Karabulut, 2019)</vt:lpstr>
      <vt:lpstr>Ekonomik Büyümenin Enflasyondan Negatif Etkilendiğini Savunan Çalışmalar (Karabulut, 2019)</vt:lpstr>
      <vt:lpstr>Ekonomik Büyüme Enflasyon İlişkisini Belirli Bir Eşik Değere Göre İnceleyen Çalışmalar (Karabulut, 2019)</vt:lpstr>
      <vt:lpstr>--devamı</vt:lpstr>
      <vt:lpstr>Ekonomik Büyüme ile Enflasyon Arasında İlişki Olmadığını Savunan Çalışmalar  (Aynı)</vt:lpstr>
      <vt:lpstr>Kaynak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Windows Kullanıcısı</dc:creator>
  <cp:lastModifiedBy>Windows Kullanıcısı</cp:lastModifiedBy>
  <cp:revision>17</cp:revision>
  <dcterms:created xsi:type="dcterms:W3CDTF">2020-05-28T23:13:50Z</dcterms:created>
  <dcterms:modified xsi:type="dcterms:W3CDTF">2020-05-31T01:03:19Z</dcterms:modified>
</cp:coreProperties>
</file>