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58"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sorterViewPr>
    <p:cViewPr>
      <p:scale>
        <a:sx n="100" d="100"/>
        <a:sy n="100" d="100"/>
      </p:scale>
      <p:origin x="0" y="-933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tr-TR" smtClean="0"/>
              <a:t>Asıl başlık stili için tıklatın</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3795" y="2912232"/>
            <a:ext cx="5107208" cy="287896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912232"/>
            <a:ext cx="5095357" cy="287896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tr-TR" smtClean="0"/>
              <a:t>Asıl başlık stili için tıklatın</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1/16/2018</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0" y="1122363"/>
            <a:ext cx="12192000" cy="2387600"/>
          </a:xfrm>
        </p:spPr>
        <p:txBody>
          <a:bodyPr/>
          <a:lstStyle/>
          <a:p>
            <a:r>
              <a:rPr lang="en-US" dirty="0">
                <a:effectLst/>
              </a:rPr>
              <a:t>BİY </a:t>
            </a:r>
            <a:r>
              <a:rPr lang="tr-TR" dirty="0" smtClean="0">
                <a:effectLst/>
              </a:rPr>
              <a:t>483 </a:t>
            </a:r>
            <a:br>
              <a:rPr lang="tr-TR" dirty="0" smtClean="0">
                <a:effectLst/>
              </a:rPr>
            </a:br>
            <a:r>
              <a:rPr lang="tr-TR" dirty="0" smtClean="0">
                <a:effectLst/>
              </a:rPr>
              <a:t>ÇEVRESEL ETKİ DEĞERLENDİRME</a:t>
            </a:r>
            <a:endParaRPr lang="tr-TR" dirty="0"/>
          </a:p>
        </p:txBody>
      </p:sp>
      <p:sp>
        <p:nvSpPr>
          <p:cNvPr id="3" name="Alt Başlık 2"/>
          <p:cNvSpPr>
            <a:spLocks noGrp="1"/>
          </p:cNvSpPr>
          <p:nvPr>
            <p:ph type="subTitle" idx="1"/>
          </p:nvPr>
        </p:nvSpPr>
        <p:spPr>
          <a:xfrm>
            <a:off x="1299434" y="4516438"/>
            <a:ext cx="9001462" cy="1655762"/>
          </a:xfrm>
        </p:spPr>
        <p:txBody>
          <a:bodyPr/>
          <a:lstStyle/>
          <a:p>
            <a:r>
              <a:rPr lang="tr-TR" dirty="0" smtClean="0"/>
              <a:t>Prof. Dr. Latif KURT</a:t>
            </a:r>
            <a:endParaRPr lang="tr-TR" dirty="0"/>
          </a:p>
        </p:txBody>
      </p:sp>
    </p:spTree>
    <p:extLst>
      <p:ext uri="{BB962C8B-B14F-4D97-AF65-F5344CB8AC3E}">
        <p14:creationId xmlns:p14="http://schemas.microsoft.com/office/powerpoint/2010/main" val="2674024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916114"/>
            <a:ext cx="8147050" cy="4179887"/>
          </a:xfrm>
        </p:spPr>
        <p:txBody>
          <a:bodyPr>
            <a:normAutofit/>
          </a:bodyPr>
          <a:lstStyle/>
          <a:p>
            <a:pPr marL="274320" indent="-274320" algn="just">
              <a:buBlip>
                <a:blip r:embed="rId2"/>
              </a:buBlip>
              <a:defRPr/>
            </a:pPr>
            <a:r>
              <a:rPr lang="tr-TR" dirty="0" smtClean="0"/>
              <a:t>Federal hükümet 1969</a:t>
            </a:r>
            <a:r>
              <a:rPr lang="tr-TR" b="1" dirty="0" smtClean="0">
                <a:solidFill>
                  <a:schemeClr val="accent6">
                    <a:lumMod val="75000"/>
                  </a:schemeClr>
                </a:solidFill>
              </a:rPr>
              <a:t>’ da NEPA olarak bilinen </a:t>
            </a:r>
            <a:r>
              <a:rPr lang="tr-TR" dirty="0" smtClean="0"/>
              <a:t>Milli Çevre Politikası Kanunu çıkartmıştır. Bu kanun 1970’ </a:t>
            </a:r>
            <a:r>
              <a:rPr lang="tr-TR" dirty="0" err="1" smtClean="0"/>
              <a:t>lere</a:t>
            </a:r>
            <a:r>
              <a:rPr lang="tr-TR" dirty="0" smtClean="0"/>
              <a:t> kadar hemen hemen tam anlamıyla yürürlüğe girmiştir.</a:t>
            </a:r>
            <a:endParaRPr lang="tr-TR" dirty="0"/>
          </a:p>
        </p:txBody>
      </p:sp>
    </p:spTree>
    <p:extLst>
      <p:ext uri="{BB962C8B-B14F-4D97-AF65-F5344CB8AC3E}">
        <p14:creationId xmlns:p14="http://schemas.microsoft.com/office/powerpoint/2010/main" val="25524022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524000"/>
            <a:ext cx="8147050" cy="4572000"/>
          </a:xfrm>
        </p:spPr>
        <p:txBody>
          <a:bodyPr>
            <a:normAutofit/>
          </a:bodyPr>
          <a:lstStyle/>
          <a:p>
            <a:pPr marL="274320" indent="-274320" algn="just">
              <a:buBlip>
                <a:blip r:embed="rId2"/>
              </a:buBlip>
              <a:defRPr/>
            </a:pPr>
            <a:r>
              <a:rPr lang="tr-TR" b="1" dirty="0" err="1" smtClean="0">
                <a:solidFill>
                  <a:schemeClr val="accent6">
                    <a:lumMod val="75000"/>
                  </a:schemeClr>
                </a:solidFill>
              </a:rPr>
              <a:t>Odel</a:t>
            </a:r>
            <a:r>
              <a:rPr lang="tr-TR" b="1" dirty="0" smtClean="0">
                <a:solidFill>
                  <a:schemeClr val="accent6">
                    <a:lumMod val="75000"/>
                  </a:schemeClr>
                </a:solidFill>
              </a:rPr>
              <a:t> (1980)  </a:t>
            </a:r>
            <a:r>
              <a:rPr lang="tr-TR" dirty="0" smtClean="0"/>
              <a:t>NEPA kanunu ve etkileri hakkında şöyle demektedir:</a:t>
            </a:r>
          </a:p>
          <a:p>
            <a:pPr marL="274320" indent="-274320" algn="just">
              <a:buNone/>
              <a:defRPr/>
            </a:pPr>
            <a:endParaRPr lang="tr-TR" b="1" dirty="0" smtClean="0">
              <a:solidFill>
                <a:schemeClr val="accent6">
                  <a:lumMod val="75000"/>
                </a:schemeClr>
              </a:solidFill>
            </a:endParaRPr>
          </a:p>
          <a:p>
            <a:pPr marL="274320" indent="-274320" algn="just">
              <a:buNone/>
              <a:defRPr/>
            </a:pPr>
            <a:r>
              <a:rPr lang="tr-TR" b="1" dirty="0">
                <a:solidFill>
                  <a:schemeClr val="accent6">
                    <a:lumMod val="75000"/>
                  </a:schemeClr>
                </a:solidFill>
              </a:rPr>
              <a:t>	</a:t>
            </a:r>
            <a:r>
              <a:rPr lang="tr-TR" b="1" dirty="0" smtClean="0">
                <a:solidFill>
                  <a:schemeClr val="accent6">
                    <a:lumMod val="75000"/>
                  </a:schemeClr>
                </a:solidFill>
              </a:rPr>
              <a:t>‘Bu öyle etkileyici bir gelişme olmuştur ki onun taraftarları toprak erozyonundan </a:t>
            </a:r>
            <a:r>
              <a:rPr lang="tr-TR" b="1" dirty="0" err="1" smtClean="0">
                <a:solidFill>
                  <a:schemeClr val="accent6">
                    <a:lumMod val="75000"/>
                  </a:schemeClr>
                </a:solidFill>
              </a:rPr>
              <a:t>sonik</a:t>
            </a:r>
            <a:r>
              <a:rPr lang="tr-TR" b="1" dirty="0" smtClean="0">
                <a:solidFill>
                  <a:schemeClr val="accent6">
                    <a:lumMod val="75000"/>
                  </a:schemeClr>
                </a:solidFill>
              </a:rPr>
              <a:t> patlamalara, eyaletler arası otoyollardan çöldeki canlılara kadar bütün sosyal ve doğa faaliyetlerinde bunu dikkate almışlardır.’</a:t>
            </a:r>
          </a:p>
          <a:p>
            <a:pPr marL="274320" indent="-274320">
              <a:buFont typeface="Wingdings 2"/>
              <a:buChar char=""/>
              <a:defRPr/>
            </a:pPr>
            <a:endParaRPr lang="tr-TR" dirty="0"/>
          </a:p>
        </p:txBody>
      </p:sp>
    </p:spTree>
    <p:extLst>
      <p:ext uri="{BB962C8B-B14F-4D97-AF65-F5344CB8AC3E}">
        <p14:creationId xmlns:p14="http://schemas.microsoft.com/office/powerpoint/2010/main" val="12162632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476250"/>
            <a:ext cx="8229600" cy="5905500"/>
          </a:xfrm>
        </p:spPr>
        <p:txBody>
          <a:bodyPr>
            <a:normAutofit lnSpcReduction="10000"/>
          </a:bodyPr>
          <a:lstStyle/>
          <a:p>
            <a:pPr marL="274320" indent="-274320" algn="ctr">
              <a:buNone/>
              <a:defRPr/>
            </a:pPr>
            <a:r>
              <a:rPr lang="tr-TR" b="1" dirty="0" smtClean="0">
                <a:solidFill>
                  <a:schemeClr val="accent6">
                    <a:lumMod val="75000"/>
                  </a:schemeClr>
                </a:solidFill>
              </a:rPr>
              <a:t>Ayrıca </a:t>
            </a:r>
            <a:r>
              <a:rPr lang="tr-TR" b="1" dirty="0" err="1" smtClean="0">
                <a:solidFill>
                  <a:schemeClr val="accent6">
                    <a:lumMod val="75000"/>
                  </a:schemeClr>
                </a:solidFill>
              </a:rPr>
              <a:t>Odel</a:t>
            </a:r>
            <a:r>
              <a:rPr lang="tr-TR" b="1" dirty="0" smtClean="0">
                <a:solidFill>
                  <a:schemeClr val="accent6">
                    <a:lumMod val="75000"/>
                  </a:schemeClr>
                </a:solidFill>
              </a:rPr>
              <a:t>, kanunun aşağıdaki 3 önemli başarısına da dikkat çekmiştir:</a:t>
            </a:r>
          </a:p>
          <a:p>
            <a:pPr marL="274320" indent="-274320" algn="ctr">
              <a:buNone/>
              <a:defRPr/>
            </a:pPr>
            <a:endParaRPr lang="tr-TR" b="1" dirty="0" smtClean="0">
              <a:solidFill>
                <a:schemeClr val="accent6">
                  <a:lumMod val="75000"/>
                </a:schemeClr>
              </a:solidFill>
            </a:endParaRPr>
          </a:p>
          <a:p>
            <a:pPr marL="274320" indent="-274320" algn="just">
              <a:buNone/>
              <a:defRPr/>
            </a:pPr>
            <a:r>
              <a:rPr lang="tr-TR" dirty="0"/>
              <a:t>	</a:t>
            </a:r>
            <a:r>
              <a:rPr lang="tr-TR" b="1" dirty="0" smtClean="0">
                <a:solidFill>
                  <a:schemeClr val="accent6">
                    <a:lumMod val="75000"/>
                  </a:schemeClr>
                </a:solidFill>
              </a:rPr>
              <a:t>1. </a:t>
            </a:r>
            <a:r>
              <a:rPr lang="tr-TR" dirty="0" smtClean="0"/>
              <a:t>Doğal çevre tarafından etkilenen psikolojik ve fiziksel rahatlığı içine alacak şekilde bireylerin sağlık ve güvenliğini sağladığını.</a:t>
            </a:r>
          </a:p>
          <a:p>
            <a:pPr marL="274320" indent="-274320" algn="just">
              <a:buNone/>
              <a:defRPr/>
            </a:pPr>
            <a:endParaRPr lang="tr-TR" dirty="0" smtClean="0"/>
          </a:p>
          <a:p>
            <a:pPr marL="274320" indent="-274320" algn="just">
              <a:buNone/>
              <a:defRPr/>
            </a:pPr>
            <a:r>
              <a:rPr lang="tr-TR" dirty="0"/>
              <a:t>	</a:t>
            </a:r>
            <a:r>
              <a:rPr lang="tr-TR" b="1" dirty="0" smtClean="0">
                <a:solidFill>
                  <a:schemeClr val="accent6">
                    <a:lumMod val="75000"/>
                  </a:schemeClr>
                </a:solidFill>
              </a:rPr>
              <a:t>2.</a:t>
            </a:r>
            <a:r>
              <a:rPr lang="tr-TR" dirty="0" smtClean="0"/>
              <a:t> Yaşamı destekleyici bir çevre oluşturarak insan topluluklarının uzun süreli yaşamına ve refahına katkı yaptığını,</a:t>
            </a:r>
          </a:p>
          <a:p>
            <a:pPr marL="274320" indent="-274320" algn="just">
              <a:buNone/>
              <a:defRPr/>
            </a:pPr>
            <a:endParaRPr lang="tr-TR" dirty="0" smtClean="0"/>
          </a:p>
          <a:p>
            <a:pPr marL="274320" indent="-274320" algn="just">
              <a:buNone/>
              <a:defRPr/>
            </a:pPr>
            <a:r>
              <a:rPr lang="tr-TR" dirty="0"/>
              <a:t>	</a:t>
            </a:r>
            <a:r>
              <a:rPr lang="tr-TR" b="1" dirty="0" smtClean="0">
                <a:solidFill>
                  <a:schemeClr val="accent6">
                    <a:lumMod val="75000"/>
                  </a:schemeClr>
                </a:solidFill>
              </a:rPr>
              <a:t>3.</a:t>
            </a:r>
            <a:r>
              <a:rPr lang="tr-TR" dirty="0" smtClean="0"/>
              <a:t> Daha zengin ve daha dolu bir yaşamın başarılması amacıyla içinde yaşanmak istenilen bir doğal çevre sağlamaya yönelik katkıları bulunması.</a:t>
            </a:r>
            <a:endParaRPr lang="tr-TR" dirty="0"/>
          </a:p>
        </p:txBody>
      </p:sp>
    </p:spTree>
    <p:extLst>
      <p:ext uri="{BB962C8B-B14F-4D97-AF65-F5344CB8AC3E}">
        <p14:creationId xmlns:p14="http://schemas.microsoft.com/office/powerpoint/2010/main" val="338768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404813"/>
            <a:ext cx="8229600" cy="6119812"/>
          </a:xfrm>
        </p:spPr>
        <p:txBody>
          <a:bodyPr>
            <a:normAutofit fontScale="92500" lnSpcReduction="20000"/>
          </a:bodyPr>
          <a:lstStyle/>
          <a:p>
            <a:pPr marL="274320" indent="-274320" algn="ctr">
              <a:buNone/>
              <a:defRPr/>
            </a:pPr>
            <a:r>
              <a:rPr lang="tr-TR" b="1" dirty="0" smtClean="0">
                <a:solidFill>
                  <a:schemeClr val="accent6">
                    <a:lumMod val="75000"/>
                  </a:schemeClr>
                </a:solidFill>
              </a:rPr>
              <a:t>1969’ da çıkarılan bu kanunun kapsamı:</a:t>
            </a:r>
          </a:p>
          <a:p>
            <a:pPr marL="274320" indent="-274320" algn="ctr">
              <a:buNone/>
              <a:defRPr/>
            </a:pPr>
            <a:endParaRPr lang="tr-TR" b="1" dirty="0" smtClean="0">
              <a:solidFill>
                <a:schemeClr val="accent6">
                  <a:lumMod val="75000"/>
                </a:schemeClr>
              </a:solidFill>
            </a:endParaRPr>
          </a:p>
          <a:p>
            <a:pPr marL="274320" indent="-274320" algn="just">
              <a:buNone/>
              <a:defRPr/>
            </a:pPr>
            <a:r>
              <a:rPr lang="tr-TR" dirty="0"/>
              <a:t>	</a:t>
            </a:r>
            <a:r>
              <a:rPr lang="tr-TR" b="1" dirty="0" smtClean="0">
                <a:solidFill>
                  <a:schemeClr val="accent6">
                    <a:lumMod val="75000"/>
                  </a:schemeClr>
                </a:solidFill>
              </a:rPr>
              <a:t>1.</a:t>
            </a:r>
            <a:r>
              <a:rPr lang="tr-TR" dirty="0" smtClean="0"/>
              <a:t> Önerilen bir faaliyetin çevresel etkisinin belirlenmesini,</a:t>
            </a:r>
          </a:p>
          <a:p>
            <a:pPr marL="274320" indent="-274320" algn="just">
              <a:buNone/>
              <a:defRPr/>
            </a:pPr>
            <a:endParaRPr lang="tr-TR" dirty="0" smtClean="0"/>
          </a:p>
          <a:p>
            <a:pPr marL="274320" indent="-274320" algn="just">
              <a:buNone/>
              <a:defRPr/>
            </a:pPr>
            <a:r>
              <a:rPr lang="tr-TR" dirty="0"/>
              <a:t>	</a:t>
            </a:r>
            <a:r>
              <a:rPr lang="tr-TR" b="1" dirty="0" smtClean="0">
                <a:solidFill>
                  <a:schemeClr val="accent6">
                    <a:lumMod val="75000"/>
                  </a:schemeClr>
                </a:solidFill>
              </a:rPr>
              <a:t>2.</a:t>
            </a:r>
            <a:r>
              <a:rPr lang="tr-TR" dirty="0" smtClean="0"/>
              <a:t> Zorunlu olarak yapılması gereken, ancak zararlı etkileri bulunan faaliyetlere yönetmeliklerin uygulanmasını,</a:t>
            </a:r>
          </a:p>
          <a:p>
            <a:pPr marL="274320" indent="-274320" algn="just">
              <a:buNone/>
              <a:defRPr/>
            </a:pPr>
            <a:endParaRPr lang="tr-TR" dirty="0" smtClean="0"/>
          </a:p>
          <a:p>
            <a:pPr marL="274320" indent="-274320" algn="just">
              <a:buNone/>
              <a:defRPr/>
            </a:pPr>
            <a:r>
              <a:rPr lang="tr-TR" dirty="0"/>
              <a:t>	</a:t>
            </a:r>
            <a:r>
              <a:rPr lang="tr-TR" b="1" dirty="0" smtClean="0">
                <a:solidFill>
                  <a:schemeClr val="accent6">
                    <a:lumMod val="75000"/>
                  </a:schemeClr>
                </a:solidFill>
              </a:rPr>
              <a:t>3.</a:t>
            </a:r>
            <a:r>
              <a:rPr lang="tr-TR" dirty="0" smtClean="0"/>
              <a:t> Önerilen bir faaliyete karşı alternatif teklifleri,</a:t>
            </a:r>
          </a:p>
          <a:p>
            <a:pPr marL="274320" indent="-274320" algn="just">
              <a:buNone/>
              <a:defRPr/>
            </a:pPr>
            <a:endParaRPr lang="tr-TR" dirty="0" smtClean="0"/>
          </a:p>
          <a:p>
            <a:pPr marL="274320" indent="-274320" algn="just">
              <a:buNone/>
              <a:defRPr/>
            </a:pPr>
            <a:r>
              <a:rPr lang="tr-TR" dirty="0"/>
              <a:t>	</a:t>
            </a:r>
            <a:r>
              <a:rPr lang="tr-TR" b="1" dirty="0" smtClean="0">
                <a:solidFill>
                  <a:schemeClr val="accent6">
                    <a:lumMod val="75000"/>
                  </a:schemeClr>
                </a:solidFill>
              </a:rPr>
              <a:t>4.</a:t>
            </a:r>
            <a:r>
              <a:rPr lang="tr-TR" dirty="0" smtClean="0"/>
              <a:t> Yerel kısa süreli kullanım ile uzun süreli verimlilik arasındaki ilişkileri,</a:t>
            </a:r>
          </a:p>
          <a:p>
            <a:pPr marL="274320" indent="-274320" algn="just">
              <a:buNone/>
              <a:defRPr/>
            </a:pPr>
            <a:endParaRPr lang="tr-TR" dirty="0" smtClean="0"/>
          </a:p>
          <a:p>
            <a:pPr marL="274320" indent="-274320" algn="just">
              <a:buNone/>
              <a:defRPr/>
            </a:pPr>
            <a:r>
              <a:rPr lang="tr-TR" dirty="0"/>
              <a:t>	</a:t>
            </a:r>
            <a:r>
              <a:rPr lang="tr-TR" b="1" dirty="0" smtClean="0">
                <a:solidFill>
                  <a:schemeClr val="accent6">
                    <a:lumMod val="75000"/>
                  </a:schemeClr>
                </a:solidFill>
              </a:rPr>
              <a:t>5.</a:t>
            </a:r>
            <a:r>
              <a:rPr lang="tr-TR" dirty="0" smtClean="0"/>
              <a:t> 1976’ da yürürlüğe giren ABD Balıkçılık ve Yaban Hayatı Servisinin kurallarına göre doğal kaynakların telafi edilebilir ve geri dönüşümlü kullanımını kapsar.</a:t>
            </a:r>
          </a:p>
        </p:txBody>
      </p:sp>
    </p:spTree>
    <p:extLst>
      <p:ext uri="{BB962C8B-B14F-4D97-AF65-F5344CB8AC3E}">
        <p14:creationId xmlns:p14="http://schemas.microsoft.com/office/powerpoint/2010/main" val="930874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765175"/>
            <a:ext cx="8229600" cy="5543550"/>
          </a:xfrm>
        </p:spPr>
        <p:txBody>
          <a:bodyPr>
            <a:normAutofit/>
          </a:bodyPr>
          <a:lstStyle/>
          <a:p>
            <a:pPr marL="274320" indent="-274320" algn="just">
              <a:buNone/>
              <a:defRPr/>
            </a:pPr>
            <a:r>
              <a:rPr lang="tr-TR" dirty="0" smtClean="0"/>
              <a:t>	</a:t>
            </a:r>
            <a:r>
              <a:rPr lang="tr-TR" dirty="0" err="1" smtClean="0"/>
              <a:t>Zigman</a:t>
            </a:r>
            <a:r>
              <a:rPr lang="tr-TR" dirty="0" smtClean="0"/>
              <a:t> (1978)’ a göre 1969’ da Federal Hükümet tarafından çıkarılan bu kanun ABD’ </a:t>
            </a:r>
            <a:r>
              <a:rPr lang="tr-TR" dirty="0" err="1" smtClean="0"/>
              <a:t>nin</a:t>
            </a:r>
            <a:r>
              <a:rPr lang="tr-TR" dirty="0" smtClean="0"/>
              <a:t> diğer eyaletlerinde de benzer kanunların çıkarılmasına neden olmuştur. Bu kanunlar:</a:t>
            </a:r>
          </a:p>
          <a:p>
            <a:pPr marL="274320" indent="-274320" algn="just">
              <a:buNone/>
              <a:defRPr/>
            </a:pPr>
            <a:endParaRPr lang="tr-TR" dirty="0" smtClean="0"/>
          </a:p>
          <a:p>
            <a:pPr marL="274320" indent="-274320" algn="just">
              <a:buBlip>
                <a:blip r:embed="rId2"/>
              </a:buBlip>
              <a:defRPr/>
            </a:pPr>
            <a:r>
              <a:rPr lang="tr-TR" dirty="0" smtClean="0"/>
              <a:t>1970 California </a:t>
            </a:r>
            <a:r>
              <a:rPr lang="tr-TR" dirty="0" err="1" smtClean="0"/>
              <a:t>Enviromental</a:t>
            </a:r>
            <a:r>
              <a:rPr lang="tr-TR" dirty="0" smtClean="0"/>
              <a:t> </a:t>
            </a:r>
            <a:r>
              <a:rPr lang="tr-TR" dirty="0" err="1" smtClean="0"/>
              <a:t>Quality</a:t>
            </a:r>
            <a:r>
              <a:rPr lang="tr-TR" dirty="0" smtClean="0"/>
              <a:t> </a:t>
            </a:r>
            <a:r>
              <a:rPr lang="tr-TR" dirty="0" err="1" smtClean="0"/>
              <a:t>Act</a:t>
            </a:r>
            <a:r>
              <a:rPr lang="tr-TR" dirty="0" smtClean="0"/>
              <a:t> (1972) ve 1976’ da iki kez yenilendi.</a:t>
            </a:r>
          </a:p>
          <a:p>
            <a:pPr marL="274320" indent="-274320" algn="just">
              <a:buNone/>
              <a:defRPr/>
            </a:pPr>
            <a:endParaRPr lang="tr-TR" dirty="0" smtClean="0"/>
          </a:p>
          <a:p>
            <a:pPr marL="274320" indent="-274320" algn="just">
              <a:buBlip>
                <a:blip r:embed="rId2"/>
              </a:buBlip>
              <a:defRPr/>
            </a:pPr>
            <a:r>
              <a:rPr lang="tr-TR" dirty="0" smtClean="0"/>
              <a:t>1972 Washington eyaletinde </a:t>
            </a:r>
            <a:r>
              <a:rPr lang="tr-TR" dirty="0" err="1" smtClean="0"/>
              <a:t>State</a:t>
            </a:r>
            <a:r>
              <a:rPr lang="tr-TR" dirty="0" smtClean="0"/>
              <a:t> </a:t>
            </a:r>
            <a:r>
              <a:rPr lang="tr-TR" dirty="0" err="1" smtClean="0"/>
              <a:t>Enviromental</a:t>
            </a:r>
            <a:r>
              <a:rPr lang="tr-TR" dirty="0" smtClean="0"/>
              <a:t> </a:t>
            </a:r>
            <a:r>
              <a:rPr lang="tr-TR" dirty="0" err="1" smtClean="0"/>
              <a:t>Policy</a:t>
            </a:r>
            <a:r>
              <a:rPr lang="tr-TR" dirty="0" smtClean="0"/>
              <a:t> </a:t>
            </a:r>
            <a:r>
              <a:rPr lang="tr-TR" dirty="0" err="1" smtClean="0"/>
              <a:t>act</a:t>
            </a:r>
            <a:r>
              <a:rPr lang="tr-TR" dirty="0" smtClean="0"/>
              <a:t> (SEPA)</a:t>
            </a:r>
          </a:p>
          <a:p>
            <a:pPr marL="274320" indent="-274320" algn="just">
              <a:buNone/>
              <a:defRPr/>
            </a:pPr>
            <a:endParaRPr lang="tr-TR" dirty="0" smtClean="0"/>
          </a:p>
          <a:p>
            <a:pPr marL="274320" indent="-274320" algn="just">
              <a:buBlip>
                <a:blip r:embed="rId2"/>
              </a:buBlip>
              <a:defRPr/>
            </a:pPr>
            <a:r>
              <a:rPr lang="tr-TR" dirty="0" smtClean="0"/>
              <a:t>1972 Florida’ da </a:t>
            </a:r>
            <a:r>
              <a:rPr lang="tr-TR" dirty="0" err="1" smtClean="0"/>
              <a:t>Enviromental</a:t>
            </a:r>
            <a:r>
              <a:rPr lang="tr-TR" dirty="0" smtClean="0"/>
              <a:t> Land </a:t>
            </a:r>
            <a:r>
              <a:rPr lang="tr-TR" dirty="0" err="1" smtClean="0"/>
              <a:t>and</a:t>
            </a:r>
            <a:r>
              <a:rPr lang="tr-TR" dirty="0" smtClean="0"/>
              <a:t> </a:t>
            </a:r>
            <a:r>
              <a:rPr lang="tr-TR" dirty="0" err="1" smtClean="0"/>
              <a:t>Water</a:t>
            </a:r>
            <a:r>
              <a:rPr lang="tr-TR" dirty="0" smtClean="0"/>
              <a:t> </a:t>
            </a:r>
            <a:r>
              <a:rPr lang="tr-TR" dirty="0" err="1" smtClean="0"/>
              <a:t>Management</a:t>
            </a:r>
            <a:r>
              <a:rPr lang="tr-TR" dirty="0" smtClean="0"/>
              <a:t> </a:t>
            </a:r>
            <a:r>
              <a:rPr lang="tr-TR" dirty="0" err="1" smtClean="0"/>
              <a:t>Act</a:t>
            </a:r>
            <a:r>
              <a:rPr lang="tr-TR" dirty="0" smtClean="0"/>
              <a:t> (ELMS)</a:t>
            </a:r>
            <a:endParaRPr lang="tr-TR" dirty="0"/>
          </a:p>
        </p:txBody>
      </p:sp>
    </p:spTree>
    <p:extLst>
      <p:ext uri="{BB962C8B-B14F-4D97-AF65-F5344CB8AC3E}">
        <p14:creationId xmlns:p14="http://schemas.microsoft.com/office/powerpoint/2010/main" val="15483245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2 İçerik Yer Tutucusu"/>
          <p:cNvSpPr>
            <a:spLocks noGrp="1"/>
          </p:cNvSpPr>
          <p:nvPr>
            <p:ph idx="1"/>
          </p:nvPr>
        </p:nvSpPr>
        <p:spPr>
          <a:xfrm>
            <a:off x="2135188" y="1524000"/>
            <a:ext cx="8075612" cy="4572000"/>
          </a:xfrm>
        </p:spPr>
        <p:txBody>
          <a:bodyPr/>
          <a:lstStyle/>
          <a:p>
            <a:pPr algn="just">
              <a:buFont typeface="Wingdings 2" panose="05020102010507070707" pitchFamily="18" charset="2"/>
              <a:buNone/>
            </a:pPr>
            <a:r>
              <a:rPr lang="tr-TR" altLang="tr-TR" smtClean="0"/>
              <a:t>	NEPA’ nın yürürlüğe girmesini takiben </a:t>
            </a:r>
          </a:p>
          <a:p>
            <a:pPr algn="just">
              <a:buFont typeface="Wingdings 2" panose="05020102010507070707" pitchFamily="18" charset="2"/>
              <a:buNone/>
            </a:pPr>
            <a:endParaRPr lang="tr-TR" altLang="tr-TR" smtClean="0"/>
          </a:p>
          <a:p>
            <a:pPr algn="just">
              <a:buFont typeface="Wingdings 2" panose="05020102010507070707" pitchFamily="18" charset="2"/>
              <a:buBlip>
                <a:blip r:embed="rId2"/>
              </a:buBlip>
            </a:pPr>
            <a:r>
              <a:rPr lang="tr-TR" altLang="tr-TR" smtClean="0"/>
              <a:t>Temiz Hava Kanunu, </a:t>
            </a:r>
          </a:p>
          <a:p>
            <a:pPr algn="just">
              <a:buFont typeface="Wingdings 2" panose="05020102010507070707" pitchFamily="18" charset="2"/>
              <a:buBlip>
                <a:blip r:embed="rId2"/>
              </a:buBlip>
            </a:pPr>
            <a:r>
              <a:rPr lang="tr-TR" altLang="tr-TR" smtClean="0"/>
              <a:t>Temiz Su Kanunu ve </a:t>
            </a:r>
          </a:p>
          <a:p>
            <a:pPr algn="just">
              <a:buFont typeface="Wingdings 2" panose="05020102010507070707" pitchFamily="18" charset="2"/>
              <a:buBlip>
                <a:blip r:embed="rId2"/>
              </a:buBlip>
            </a:pPr>
            <a:r>
              <a:rPr lang="tr-TR" altLang="tr-TR" smtClean="0"/>
              <a:t>Toksik Maddeleri Kontrol kanunu </a:t>
            </a:r>
          </a:p>
          <a:p>
            <a:pPr algn="just">
              <a:buFont typeface="Wingdings 2" panose="05020102010507070707" pitchFamily="18" charset="2"/>
              <a:buNone/>
            </a:pPr>
            <a:endParaRPr lang="tr-TR" altLang="tr-TR" smtClean="0"/>
          </a:p>
          <a:p>
            <a:pPr algn="just">
              <a:buFont typeface="Wingdings 2" panose="05020102010507070707" pitchFamily="18" charset="2"/>
              <a:buNone/>
            </a:pPr>
            <a:r>
              <a:rPr lang="tr-TR" altLang="tr-TR" smtClean="0"/>
              <a:t>	yürürlüğe girmiş ABD’ de çevre sorunlarının çözümünde önemli katkılar sağlamıştır.</a:t>
            </a:r>
          </a:p>
        </p:txBody>
      </p:sp>
    </p:spTree>
    <p:extLst>
      <p:ext uri="{BB962C8B-B14F-4D97-AF65-F5344CB8AC3E}">
        <p14:creationId xmlns:p14="http://schemas.microsoft.com/office/powerpoint/2010/main" val="7422963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marL="274320" indent="-274320" algn="just">
              <a:buBlip>
                <a:blip r:embed="rId2"/>
              </a:buBlip>
              <a:defRPr/>
            </a:pPr>
            <a:r>
              <a:rPr lang="tr-TR" dirty="0" smtClean="0"/>
              <a:t>Çevresel devrim ilk olarak üniversitelerde başladı.</a:t>
            </a:r>
          </a:p>
          <a:p>
            <a:pPr marL="274320" indent="-274320" algn="just">
              <a:buBlip>
                <a:blip r:embed="rId2"/>
              </a:buBlip>
              <a:defRPr/>
            </a:pPr>
            <a:endParaRPr lang="tr-TR" dirty="0" smtClean="0"/>
          </a:p>
          <a:p>
            <a:pPr marL="274320" indent="-274320" algn="just">
              <a:buBlip>
                <a:blip r:embed="rId2"/>
              </a:buBlip>
              <a:defRPr/>
            </a:pPr>
            <a:r>
              <a:rPr lang="tr-TR" dirty="0" smtClean="0"/>
              <a:t>1973’ de Kanada Hükümeti tarafından Çevre Değerlendirme ve Denetleme Yöntemleri (</a:t>
            </a:r>
            <a:r>
              <a:rPr lang="tr-TR" b="1" dirty="0" smtClean="0">
                <a:solidFill>
                  <a:schemeClr val="accent6">
                    <a:lumMod val="75000"/>
                  </a:schemeClr>
                </a:solidFill>
              </a:rPr>
              <a:t>EARP</a:t>
            </a:r>
            <a:r>
              <a:rPr lang="tr-TR" dirty="0" smtClean="0"/>
              <a:t>) isimli bir doküman yayınlamıştır.</a:t>
            </a:r>
          </a:p>
          <a:p>
            <a:pPr marL="274320" indent="-274320" algn="just">
              <a:buBlip>
                <a:blip r:embed="rId2"/>
              </a:buBlip>
              <a:defRPr/>
            </a:pPr>
            <a:endParaRPr lang="tr-TR" dirty="0" smtClean="0"/>
          </a:p>
          <a:p>
            <a:pPr marL="274320" indent="-274320" algn="just">
              <a:buBlip>
                <a:blip r:embed="rId2"/>
              </a:buBlip>
              <a:defRPr/>
            </a:pPr>
            <a:r>
              <a:rPr lang="tr-TR" dirty="0" smtClean="0"/>
              <a:t>Daha sonra Çevre Bakanlığı 20 Aralık 1973’ de kabinenin tersine kararına rağmen diğer federal şubelerle ve kuruluşlarla bu konuda ilerleme kaydetmek için diğer bakanlıklarla işbirliği yapılması için talimatlar verdi.</a:t>
            </a:r>
            <a:endParaRPr lang="tr-TR" dirty="0"/>
          </a:p>
        </p:txBody>
      </p:sp>
      <p:sp>
        <p:nvSpPr>
          <p:cNvPr id="2" name="1 Başlık"/>
          <p:cNvSpPr>
            <a:spLocks noGrp="1"/>
          </p:cNvSpPr>
          <p:nvPr>
            <p:ph type="title"/>
          </p:nvPr>
        </p:nvSpPr>
        <p:spPr>
          <a:xfrm>
            <a:off x="1991544" y="476672"/>
            <a:ext cx="8229600" cy="576064"/>
          </a:xfrm>
        </p:spPr>
        <p:txBody>
          <a:bodyPr/>
          <a:lstStyle/>
          <a:p>
            <a:pPr>
              <a:defRPr/>
            </a:pPr>
            <a:r>
              <a:rPr lang="tr-TR" sz="2800">
                <a:solidFill>
                  <a:schemeClr val="accent6">
                    <a:lumMod val="75000"/>
                  </a:schemeClr>
                </a:solidFill>
              </a:rPr>
              <a:t>KANADA’ DA ÇED ve TARİHÇESİ</a:t>
            </a:r>
          </a:p>
        </p:txBody>
      </p:sp>
    </p:spTree>
    <p:extLst>
      <p:ext uri="{BB962C8B-B14F-4D97-AF65-F5344CB8AC3E}">
        <p14:creationId xmlns:p14="http://schemas.microsoft.com/office/powerpoint/2010/main" val="15661603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2314" y="908050"/>
            <a:ext cx="8135937" cy="5259388"/>
          </a:xfrm>
        </p:spPr>
        <p:txBody>
          <a:bodyPr>
            <a:normAutofit lnSpcReduction="10000"/>
          </a:bodyPr>
          <a:lstStyle/>
          <a:p>
            <a:pPr marL="274320" indent="-274320" algn="just">
              <a:buNone/>
              <a:defRPr/>
            </a:pPr>
            <a:r>
              <a:rPr lang="tr-TR" dirty="0" smtClean="0"/>
              <a:t>	Bu talimatlara göre:</a:t>
            </a:r>
          </a:p>
          <a:p>
            <a:pPr marL="274320" indent="-274320" algn="just">
              <a:buNone/>
              <a:defRPr/>
            </a:pPr>
            <a:endParaRPr lang="tr-TR" dirty="0"/>
          </a:p>
          <a:p>
            <a:pPr marL="274320" indent="-274320" algn="just">
              <a:buBlip>
                <a:blip r:embed="rId2"/>
              </a:buBlip>
              <a:defRPr/>
            </a:pPr>
            <a:r>
              <a:rPr lang="tr-TR" dirty="0" smtClean="0"/>
              <a:t>Yeni projelerin, program ve diğer faaliyetlerin planlama ve yürürlüğe girme aşamalarında çevresel konular dikkate alınacaktır.</a:t>
            </a:r>
          </a:p>
          <a:p>
            <a:pPr marL="274320" indent="-274320" algn="just">
              <a:buBlip>
                <a:blip r:embed="rId2"/>
              </a:buBlip>
              <a:defRPr/>
            </a:pPr>
            <a:endParaRPr lang="tr-TR" dirty="0" smtClean="0"/>
          </a:p>
          <a:p>
            <a:pPr marL="274320" indent="-274320" algn="just">
              <a:buBlip>
                <a:blip r:embed="rId2"/>
              </a:buBlip>
              <a:defRPr/>
            </a:pPr>
            <a:r>
              <a:rPr lang="tr-TR" dirty="0" smtClean="0"/>
              <a:t>Yükümlülük altına girilmeden ve geri dönüşümü olmayan kararlar alınmadan önce çevreye zararlı etkileri olabilecek bütün projeler için ÇED raporu hazırlanacak, bu raporlar sonucu zararlı etkilerinin olabileceği saptanan projeler planlama, karar verme ve yürürlüğe konulma işlemleri aşamasında Federal ÇED dairesine yollanmak zorunda olacaktır. </a:t>
            </a:r>
          </a:p>
        </p:txBody>
      </p:sp>
    </p:spTree>
    <p:extLst>
      <p:ext uri="{BB962C8B-B14F-4D97-AF65-F5344CB8AC3E}">
        <p14:creationId xmlns:p14="http://schemas.microsoft.com/office/powerpoint/2010/main" val="30080641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20714"/>
            <a:ext cx="7786688" cy="5475287"/>
          </a:xfrm>
        </p:spPr>
        <p:txBody>
          <a:bodyPr>
            <a:normAutofit fontScale="85000" lnSpcReduction="10000"/>
          </a:bodyPr>
          <a:lstStyle/>
          <a:p>
            <a:pPr marL="274320" indent="-274320" algn="ctr">
              <a:buNone/>
              <a:defRPr/>
            </a:pPr>
            <a:r>
              <a:rPr lang="tr-TR" dirty="0" smtClean="0"/>
              <a:t>	</a:t>
            </a:r>
            <a:r>
              <a:rPr lang="tr-TR" sz="2400" b="1" dirty="0">
                <a:solidFill>
                  <a:schemeClr val="accent6">
                    <a:lumMod val="75000"/>
                  </a:schemeClr>
                </a:solidFill>
              </a:rPr>
              <a:t>11 Temmuz 1984 tarihinde Federal Hükümet tarafından aşağıdaki konuları içerecek şekilde yayınlanmıştır:</a:t>
            </a:r>
          </a:p>
          <a:p>
            <a:pPr marL="274320" indent="-274320" algn="just">
              <a:buNone/>
              <a:defRPr/>
            </a:pPr>
            <a:endParaRPr lang="tr-TR" dirty="0" smtClean="0"/>
          </a:p>
          <a:p>
            <a:pPr marL="514350" indent="-514350" algn="just">
              <a:buNone/>
              <a:defRPr/>
            </a:pPr>
            <a:r>
              <a:rPr lang="tr-TR" dirty="0" smtClean="0"/>
              <a:t>	1. </a:t>
            </a:r>
            <a:r>
              <a:rPr lang="tr-TR" sz="2400" dirty="0"/>
              <a:t>Değerlendirilmesi yapılacak federal projeler, federal şubeler veya ajanslar tarafından başlatılacak projelerdir. Bu projeler federal destek almış ve federal kuralları ilgilendirmektedir. Böylece, diğer federal ajanslar ve DREE (Bölgesel Ekonomik Büyüme Bölümü) kuralları uygulanan kıyı paylaşımı programları içinde, federal yönetimler ve taşra teşkilatları arasında güncelleştirilmiş genel gelişme anlaşmaları altında, Kanada’ </a:t>
            </a:r>
            <a:r>
              <a:rPr lang="tr-TR" sz="2400" dirty="0" err="1"/>
              <a:t>daki</a:t>
            </a:r>
            <a:r>
              <a:rPr lang="tr-TR" sz="2400" dirty="0"/>
              <a:t> büyük gelişme projelerinin çoğunluğuna değerlendirme ve revizyon işlemi uygulanır.</a:t>
            </a:r>
          </a:p>
          <a:p>
            <a:pPr marL="514350" indent="-514350" algn="just">
              <a:buNone/>
              <a:defRPr/>
            </a:pPr>
            <a:endParaRPr lang="tr-TR" dirty="0"/>
          </a:p>
        </p:txBody>
      </p:sp>
    </p:spTree>
    <p:extLst>
      <p:ext uri="{BB962C8B-B14F-4D97-AF65-F5344CB8AC3E}">
        <p14:creationId xmlns:p14="http://schemas.microsoft.com/office/powerpoint/2010/main" val="15839278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628776"/>
            <a:ext cx="8229600" cy="4467225"/>
          </a:xfrm>
        </p:spPr>
        <p:txBody>
          <a:bodyPr>
            <a:normAutofit/>
          </a:bodyPr>
          <a:lstStyle/>
          <a:p>
            <a:pPr marL="274320" indent="-274320" algn="just">
              <a:buNone/>
              <a:defRPr/>
            </a:pPr>
            <a:r>
              <a:rPr lang="tr-TR" dirty="0" smtClean="0">
                <a:solidFill>
                  <a:schemeClr val="accent6">
                    <a:lumMod val="75000"/>
                  </a:schemeClr>
                </a:solidFill>
              </a:rPr>
              <a:t>2.</a:t>
            </a:r>
            <a:r>
              <a:rPr lang="tr-TR" dirty="0" smtClean="0"/>
              <a:t> Şahsi kuruluşlar ve düzenleyici ajanslar işbirliği yaptıkları sürece yasal işlemlere katılırlar ve bu yöndeki çalışmaların tekrarı ve yasal engeli yoktur.</a:t>
            </a:r>
          </a:p>
          <a:p>
            <a:pPr marL="274320" indent="-274320" algn="just">
              <a:buNone/>
              <a:defRPr/>
            </a:pPr>
            <a:endParaRPr lang="tr-TR" dirty="0" smtClean="0"/>
          </a:p>
          <a:p>
            <a:pPr marL="274320" indent="-274320" algn="just">
              <a:buNone/>
              <a:defRPr/>
            </a:pPr>
            <a:r>
              <a:rPr lang="tr-TR" dirty="0" smtClean="0">
                <a:solidFill>
                  <a:schemeClr val="accent6">
                    <a:lumMod val="75000"/>
                  </a:schemeClr>
                </a:solidFill>
              </a:rPr>
              <a:t>3.</a:t>
            </a:r>
            <a:r>
              <a:rPr lang="tr-TR" dirty="0" smtClean="0"/>
              <a:t> Halk revizyonu içinde revizyon işleminin sorumlulukları karşılayacak personel ve yandaşların temini başlatma bölümünün sorumluluğundadır.</a:t>
            </a:r>
            <a:endParaRPr lang="tr-TR" dirty="0"/>
          </a:p>
        </p:txBody>
      </p:sp>
    </p:spTree>
    <p:extLst>
      <p:ext uri="{BB962C8B-B14F-4D97-AF65-F5344CB8AC3E}">
        <p14:creationId xmlns:p14="http://schemas.microsoft.com/office/powerpoint/2010/main" val="40656096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ÇEVRESEL ETKİ DEĞERLENDİRME</a:t>
            </a:r>
            <a:endParaRPr lang="tr-TR" dirty="0"/>
          </a:p>
        </p:txBody>
      </p:sp>
      <p:sp>
        <p:nvSpPr>
          <p:cNvPr id="3" name="İçerik Yer Tutucusu 2"/>
          <p:cNvSpPr>
            <a:spLocks noGrp="1"/>
          </p:cNvSpPr>
          <p:nvPr>
            <p:ph idx="1"/>
          </p:nvPr>
        </p:nvSpPr>
        <p:spPr>
          <a:xfrm>
            <a:off x="913794" y="1935921"/>
            <a:ext cx="10353762" cy="1466185"/>
          </a:xfrm>
        </p:spPr>
        <p:txBody>
          <a:bodyPr>
            <a:normAutofit/>
          </a:bodyPr>
          <a:lstStyle/>
          <a:p>
            <a:r>
              <a:rPr lang="tr-TR" dirty="0" smtClean="0"/>
              <a:t>AMERİKA BİRLEŞİK DEVLETLERİNDE ÇED VE TARİHÇESİ</a:t>
            </a:r>
          </a:p>
          <a:p>
            <a:r>
              <a:rPr lang="tr-TR" dirty="0" smtClean="0"/>
              <a:t>KANADA’DA ÇED VE TARİHÇESİ</a:t>
            </a:r>
            <a:endParaRPr lang="tr-TR" dirty="0"/>
          </a:p>
          <a:p>
            <a:endParaRPr lang="tr-TR" dirty="0"/>
          </a:p>
          <a:p>
            <a:endParaRPr lang="tr-TR" dirty="0" smtClean="0"/>
          </a:p>
          <a:p>
            <a:pPr marL="0" indent="0">
              <a:buNone/>
            </a:pPr>
            <a:endParaRPr lang="tr-TR" dirty="0"/>
          </a:p>
        </p:txBody>
      </p:sp>
      <p:sp>
        <p:nvSpPr>
          <p:cNvPr id="4" name="Metin kutusu 3"/>
          <p:cNvSpPr txBox="1"/>
          <p:nvPr/>
        </p:nvSpPr>
        <p:spPr>
          <a:xfrm>
            <a:off x="5257800" y="344863"/>
            <a:ext cx="1011815" cy="369332"/>
          </a:xfrm>
          <a:prstGeom prst="rect">
            <a:avLst/>
          </a:prstGeom>
          <a:noFill/>
        </p:spPr>
        <p:txBody>
          <a:bodyPr wrap="none" rtlCol="0">
            <a:spAutoFit/>
          </a:bodyPr>
          <a:lstStyle/>
          <a:p>
            <a:r>
              <a:rPr lang="tr-TR" dirty="0" smtClean="0"/>
              <a:t>Konu 1</a:t>
            </a:r>
            <a:endParaRPr lang="tr-TR" dirty="0"/>
          </a:p>
        </p:txBody>
      </p:sp>
    </p:spTree>
    <p:extLst>
      <p:ext uri="{BB962C8B-B14F-4D97-AF65-F5344CB8AC3E}">
        <p14:creationId xmlns:p14="http://schemas.microsoft.com/office/powerpoint/2010/main" val="31304422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19288" y="1341438"/>
            <a:ext cx="8147050" cy="4572000"/>
          </a:xfrm>
        </p:spPr>
        <p:txBody>
          <a:bodyPr>
            <a:normAutofit/>
          </a:bodyPr>
          <a:lstStyle/>
          <a:p>
            <a:pPr marL="274320" indent="-274320" algn="just">
              <a:buNone/>
              <a:defRPr/>
            </a:pPr>
            <a:r>
              <a:rPr lang="tr-TR" b="1" dirty="0" smtClean="0">
                <a:solidFill>
                  <a:schemeClr val="accent6">
                    <a:lumMod val="75000"/>
                  </a:schemeClr>
                </a:solidFill>
              </a:rPr>
              <a:t>4. </a:t>
            </a:r>
            <a:r>
              <a:rPr lang="tr-TR" dirty="0" smtClean="0"/>
              <a:t>Halk revizyonu bakan tarafından görevlendirilmiş bir çevresel değerlendirme heyeti tarafından yürütülür. Heyet üyeleri politika dışındandır ve genellikle önerilen proje ile ilgili uzmanlık alanlarından oluşturulur.</a:t>
            </a:r>
          </a:p>
          <a:p>
            <a:pPr marL="274320" indent="-274320" algn="just">
              <a:buNone/>
              <a:defRPr/>
            </a:pPr>
            <a:endParaRPr lang="tr-TR" dirty="0" smtClean="0"/>
          </a:p>
          <a:p>
            <a:pPr marL="274320" indent="-274320" algn="just">
              <a:buNone/>
              <a:defRPr/>
            </a:pPr>
            <a:r>
              <a:rPr lang="tr-TR" dirty="0" smtClean="0"/>
              <a:t>    İlgili bölümler ve ajanslar teklifle ilgili diğer kuruluşlarla işbirliği sağlamaktan sorumludurlar. Nihai karar oluşturulan halk heyetinin görüşleri doğrultusunda ilgili bakanlıklar tarafından verilir.</a:t>
            </a:r>
            <a:endParaRPr lang="tr-TR" dirty="0"/>
          </a:p>
        </p:txBody>
      </p:sp>
    </p:spTree>
    <p:extLst>
      <p:ext uri="{BB962C8B-B14F-4D97-AF65-F5344CB8AC3E}">
        <p14:creationId xmlns:p14="http://schemas.microsoft.com/office/powerpoint/2010/main" val="1646292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052514"/>
            <a:ext cx="8002588" cy="5043487"/>
          </a:xfrm>
        </p:spPr>
        <p:txBody>
          <a:bodyPr>
            <a:normAutofit/>
          </a:bodyPr>
          <a:lstStyle/>
          <a:p>
            <a:pPr marL="274320" indent="-274320" algn="just">
              <a:buNone/>
              <a:defRPr/>
            </a:pPr>
            <a:r>
              <a:rPr lang="tr-TR" dirty="0" smtClean="0"/>
              <a:t>	</a:t>
            </a:r>
            <a:r>
              <a:rPr lang="tr-TR" b="1" dirty="0" smtClean="0">
                <a:solidFill>
                  <a:schemeClr val="accent6">
                    <a:lumMod val="75000"/>
                  </a:schemeClr>
                </a:solidFill>
              </a:rPr>
              <a:t>Başlatma bölümü</a:t>
            </a:r>
            <a:r>
              <a:rPr lang="tr-TR" dirty="0" smtClean="0"/>
              <a:t> önerilen projelerin yukarıda tanımlanan işlemlere uygun yapılıp yapılmadığını belirler. Başlatma bölümünün karşılaşabileceği olasılıklar aşağıda verilmiştir:</a:t>
            </a:r>
          </a:p>
          <a:p>
            <a:pPr marL="274320" indent="-274320" algn="just">
              <a:buNone/>
              <a:defRPr/>
            </a:pPr>
            <a:endParaRPr lang="tr-TR" dirty="0" smtClean="0"/>
          </a:p>
          <a:p>
            <a:pPr marL="514350" indent="-514350" algn="just">
              <a:buNone/>
              <a:defRPr/>
            </a:pPr>
            <a:r>
              <a:rPr lang="tr-TR" dirty="0" smtClean="0"/>
              <a:t>	</a:t>
            </a:r>
            <a:r>
              <a:rPr lang="tr-TR" b="1" dirty="0" smtClean="0">
                <a:solidFill>
                  <a:schemeClr val="accent6">
                    <a:lumMod val="75000"/>
                  </a:schemeClr>
                </a:solidFill>
              </a:rPr>
              <a:t>1. </a:t>
            </a:r>
            <a:r>
              <a:rPr lang="tr-TR" dirty="0" smtClean="0"/>
              <a:t>Çevreye zararlı bir etki beklenmemektedir ve verilen teklif otomatik olarak işleme girer.</a:t>
            </a:r>
          </a:p>
          <a:p>
            <a:pPr marL="514350" indent="-514350" algn="just">
              <a:buNone/>
              <a:defRPr/>
            </a:pPr>
            <a:endParaRPr lang="tr-TR" dirty="0" smtClean="0"/>
          </a:p>
          <a:p>
            <a:pPr marL="514350" indent="-514350" algn="just">
              <a:buNone/>
              <a:defRPr/>
            </a:pPr>
            <a:r>
              <a:rPr lang="tr-TR" dirty="0" smtClean="0"/>
              <a:t>	</a:t>
            </a:r>
            <a:r>
              <a:rPr lang="tr-TR" b="1" dirty="0" smtClean="0">
                <a:solidFill>
                  <a:schemeClr val="accent6">
                    <a:lumMod val="75000"/>
                  </a:schemeClr>
                </a:solidFill>
              </a:rPr>
              <a:t>2. </a:t>
            </a:r>
            <a:r>
              <a:rPr lang="tr-TR" dirty="0" smtClean="0"/>
              <a:t>Önemli çevresel zararları olabilecek bir teklif tipidir ve teklif bir heyet tarafından halk görüşüne sunulmak üzere doğrudan bakanlığa havale edilir.</a:t>
            </a:r>
            <a:endParaRPr lang="tr-TR" dirty="0"/>
          </a:p>
        </p:txBody>
      </p:sp>
    </p:spTree>
    <p:extLst>
      <p:ext uri="{BB962C8B-B14F-4D97-AF65-F5344CB8AC3E}">
        <p14:creationId xmlns:p14="http://schemas.microsoft.com/office/powerpoint/2010/main" val="29099806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2314" y="908050"/>
            <a:ext cx="8002587" cy="5043488"/>
          </a:xfrm>
        </p:spPr>
        <p:txBody>
          <a:bodyPr>
            <a:normAutofit/>
          </a:bodyPr>
          <a:lstStyle/>
          <a:p>
            <a:pPr marL="274320" indent="-274320" algn="just">
              <a:buNone/>
              <a:defRPr/>
            </a:pPr>
            <a:r>
              <a:rPr lang="tr-TR" b="1" dirty="0" smtClean="0">
                <a:solidFill>
                  <a:schemeClr val="accent6">
                    <a:lumMod val="75000"/>
                  </a:schemeClr>
                </a:solidFill>
              </a:rPr>
              <a:t>3.</a:t>
            </a:r>
            <a:r>
              <a:rPr lang="tr-TR" dirty="0" smtClean="0"/>
              <a:t> Verilen teklifin neden olabileceği potansiyel zararlı çevresel etkiler önemli değildir veya bilinen teknolojilerle zararı azaltılabilir. Bu durumda teklif işleme girebilir veya zararı azaltıcı çalışmalar başlatılabilir.</a:t>
            </a:r>
          </a:p>
          <a:p>
            <a:pPr marL="274320" indent="-274320" algn="just">
              <a:buNone/>
              <a:defRPr/>
            </a:pPr>
            <a:endParaRPr lang="tr-TR" dirty="0" smtClean="0"/>
          </a:p>
          <a:p>
            <a:pPr marL="274320" indent="-274320" algn="just">
              <a:buNone/>
              <a:defRPr/>
            </a:pPr>
            <a:r>
              <a:rPr lang="tr-TR" b="1" dirty="0" smtClean="0">
                <a:solidFill>
                  <a:schemeClr val="accent6">
                    <a:lumMod val="75000"/>
                  </a:schemeClr>
                </a:solidFill>
              </a:rPr>
              <a:t>4.</a:t>
            </a:r>
            <a:r>
              <a:rPr lang="tr-TR" dirty="0" smtClean="0"/>
              <a:t> Verilen teklifin neden olabileceği potansiyel zararlı çevresel etkiler bilinmemektedir. Bu durumda teklif daha ayrıntılı bir çalışmaya ve bu çalışmadan sonra yeniden değerlendirme ve izlemeye ihtiyaç duyar veya bir heyet tarafından halk görüşüne sunulmak üzere bakanlığa havale edilir.</a:t>
            </a:r>
          </a:p>
          <a:p>
            <a:pPr marL="274320" indent="-274320" algn="just">
              <a:buNone/>
              <a:defRPr/>
            </a:pPr>
            <a:endParaRPr lang="tr-TR" dirty="0"/>
          </a:p>
        </p:txBody>
      </p:sp>
    </p:spTree>
    <p:extLst>
      <p:ext uri="{BB962C8B-B14F-4D97-AF65-F5344CB8AC3E}">
        <p14:creationId xmlns:p14="http://schemas.microsoft.com/office/powerpoint/2010/main" val="33697320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2314" y="765176"/>
            <a:ext cx="8074025" cy="5546725"/>
          </a:xfrm>
        </p:spPr>
        <p:txBody>
          <a:bodyPr>
            <a:normAutofit lnSpcReduction="10000"/>
          </a:bodyPr>
          <a:lstStyle/>
          <a:p>
            <a:pPr marL="274320" indent="-274320" algn="just">
              <a:buNone/>
              <a:defRPr/>
            </a:pPr>
            <a:r>
              <a:rPr lang="tr-TR" b="1" dirty="0" smtClean="0">
                <a:solidFill>
                  <a:schemeClr val="accent6">
                    <a:lumMod val="75000"/>
                  </a:schemeClr>
                </a:solidFill>
              </a:rPr>
              <a:t>5. </a:t>
            </a:r>
            <a:r>
              <a:rPr lang="tr-TR" dirty="0" smtClean="0"/>
              <a:t>Başlatma bölümü ile işbirliği içinde FEARO tarafından saptanan kriterlerde belirtildiği gibi verilen teklifin neden olabileceği potansiyel zararlı çevresel etkiler önemliyse, bu durumda bir heyet tarafından halk görüşüne sunulmak üzere bakanlığa verilir.</a:t>
            </a:r>
          </a:p>
          <a:p>
            <a:pPr marL="274320" indent="-274320" algn="just">
              <a:buNone/>
              <a:defRPr/>
            </a:pPr>
            <a:endParaRPr lang="tr-TR" dirty="0" smtClean="0"/>
          </a:p>
          <a:p>
            <a:pPr marL="274320" indent="-274320" algn="just">
              <a:buNone/>
              <a:defRPr/>
            </a:pPr>
            <a:r>
              <a:rPr lang="tr-TR" b="1" dirty="0" smtClean="0">
                <a:solidFill>
                  <a:schemeClr val="accent6">
                    <a:lumMod val="75000"/>
                  </a:schemeClr>
                </a:solidFill>
              </a:rPr>
              <a:t>6. </a:t>
            </a:r>
            <a:r>
              <a:rPr lang="tr-TR" dirty="0" smtClean="0"/>
              <a:t>Verilen teklifin neden olabileceği potansiyel zararlı çevresel etkiler kabul edilemez ise bu durumda teklifte değişiklik yapılır ve bundan sonra tekrar izlenir ve değerlendirilir veya reddedilir.</a:t>
            </a:r>
          </a:p>
          <a:p>
            <a:pPr marL="274320" indent="-274320" algn="just">
              <a:buNone/>
              <a:defRPr/>
            </a:pPr>
            <a:endParaRPr lang="tr-TR" dirty="0" smtClean="0"/>
          </a:p>
          <a:p>
            <a:pPr marL="274320" indent="-274320" algn="just">
              <a:buNone/>
              <a:defRPr/>
            </a:pPr>
            <a:r>
              <a:rPr lang="tr-TR" b="1" dirty="0" smtClean="0">
                <a:solidFill>
                  <a:schemeClr val="accent6">
                    <a:lumMod val="75000"/>
                  </a:schemeClr>
                </a:solidFill>
              </a:rPr>
              <a:t>7. </a:t>
            </a:r>
            <a:r>
              <a:rPr lang="tr-TR" dirty="0" smtClean="0"/>
              <a:t>Eğer verilen bir teklif üzerine halkın ilgisi genel olarak olumlu ise, başlatma bölümü bir heyet tarafından halk görüşü için teklifi bakanlığa gönderebilir.</a:t>
            </a:r>
            <a:endParaRPr lang="tr-TR" dirty="0"/>
          </a:p>
        </p:txBody>
      </p:sp>
    </p:spTree>
    <p:extLst>
      <p:ext uri="{BB962C8B-B14F-4D97-AF65-F5344CB8AC3E}">
        <p14:creationId xmlns:p14="http://schemas.microsoft.com/office/powerpoint/2010/main" val="27194057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851" y="1125539"/>
            <a:ext cx="8208963" cy="5114925"/>
          </a:xfrm>
        </p:spPr>
        <p:txBody>
          <a:bodyPr>
            <a:normAutofit/>
          </a:bodyPr>
          <a:lstStyle/>
          <a:p>
            <a:pPr marL="274320" indent="-274320" algn="just">
              <a:buBlip>
                <a:blip r:embed="rId2"/>
              </a:buBlip>
              <a:defRPr/>
            </a:pPr>
            <a:r>
              <a:rPr lang="tr-TR" dirty="0" smtClean="0"/>
              <a:t>Kanada’ da ÇED uygulaması belirli bir düzen içinde Temiz hava kanunu, Kanada su kanunu, Göçmen kuşlar kanunu, kuzey iç sular kanunu ve bunların benzerlerine uygun olarak yürütülür.</a:t>
            </a:r>
          </a:p>
          <a:p>
            <a:pPr marL="274320" indent="-274320" algn="just">
              <a:buBlip>
                <a:blip r:embed="rId2"/>
              </a:buBlip>
              <a:defRPr/>
            </a:pPr>
            <a:endParaRPr lang="tr-TR" dirty="0" smtClean="0"/>
          </a:p>
          <a:p>
            <a:pPr marL="274320" indent="-274320" algn="just">
              <a:buBlip>
                <a:blip r:embed="rId2"/>
              </a:buBlip>
              <a:defRPr/>
            </a:pPr>
            <a:r>
              <a:rPr lang="tr-TR" dirty="0" smtClean="0"/>
              <a:t>ABD’ de ve Kanada’ da bu gelişmeler olurken Birleşmiş Milletlere üye ülkeler 5 Haziran 1972’ de İsveç başkenti Stockholm’ da toplanan ‘</a:t>
            </a:r>
            <a:r>
              <a:rPr lang="tr-TR" b="1" dirty="0" smtClean="0">
                <a:solidFill>
                  <a:schemeClr val="accent6">
                    <a:lumMod val="75000"/>
                  </a:schemeClr>
                </a:solidFill>
              </a:rPr>
              <a:t>İnsan ve Çevre</a:t>
            </a:r>
            <a:r>
              <a:rPr lang="tr-TR" dirty="0" smtClean="0"/>
              <a:t>’ konferansının sonuç bildirisinde dünyanın birçok yöresine giderek önemli boyutlara ulaşma eğilimi gösteren çevre sorunlarının tüm insanlığı tehdit eden bir problem haline geldiğini ve insanlığın bu ortak problemine ancak koordineli bir çalışma ile ortak çözümler getirebileceğini vurgulamıştır.</a:t>
            </a:r>
            <a:endParaRPr lang="tr-TR" dirty="0"/>
          </a:p>
        </p:txBody>
      </p:sp>
    </p:spTree>
    <p:extLst>
      <p:ext uri="{BB962C8B-B14F-4D97-AF65-F5344CB8AC3E}">
        <p14:creationId xmlns:p14="http://schemas.microsoft.com/office/powerpoint/2010/main" val="25261572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1" y="1524000"/>
            <a:ext cx="8075613" cy="4572000"/>
          </a:xfrm>
        </p:spPr>
        <p:txBody>
          <a:bodyPr>
            <a:normAutofit/>
          </a:bodyPr>
          <a:lstStyle/>
          <a:p>
            <a:pPr marL="274320" indent="-274320" algn="just">
              <a:buFont typeface="Wingdings 2"/>
              <a:buChar char=""/>
              <a:defRPr/>
            </a:pPr>
            <a:r>
              <a:rPr lang="tr-TR" dirty="0" smtClean="0"/>
              <a:t>Bu amaçla merkezi bugün </a:t>
            </a:r>
            <a:r>
              <a:rPr lang="tr-TR" dirty="0" err="1" smtClean="0"/>
              <a:t>Nairobî</a:t>
            </a:r>
            <a:r>
              <a:rPr lang="tr-TR" dirty="0" smtClean="0"/>
              <a:t>’ de bulunan ve kısa adı </a:t>
            </a:r>
            <a:r>
              <a:rPr lang="tr-TR" b="1" dirty="0" smtClean="0">
                <a:solidFill>
                  <a:schemeClr val="accent6">
                    <a:lumMod val="75000"/>
                  </a:schemeClr>
                </a:solidFill>
              </a:rPr>
              <a:t>UNEP</a:t>
            </a:r>
            <a:r>
              <a:rPr lang="tr-TR" dirty="0" smtClean="0"/>
              <a:t> olan bir organizasyon kurulmuş ve çalışmalarına başlamıştır.</a:t>
            </a:r>
          </a:p>
          <a:p>
            <a:pPr marL="274320" indent="-274320" algn="just">
              <a:buNone/>
              <a:defRPr/>
            </a:pPr>
            <a:endParaRPr lang="tr-TR" dirty="0" smtClean="0"/>
          </a:p>
          <a:p>
            <a:pPr marL="274320" indent="-274320" algn="just">
              <a:buFont typeface="Wingdings 2"/>
              <a:buChar char=""/>
              <a:defRPr/>
            </a:pPr>
            <a:r>
              <a:rPr lang="tr-TR" b="1" dirty="0" smtClean="0">
                <a:solidFill>
                  <a:schemeClr val="accent6">
                    <a:lumMod val="75000"/>
                  </a:schemeClr>
                </a:solidFill>
              </a:rPr>
              <a:t>UNEP’ in konuya yaklaşımı</a:t>
            </a:r>
            <a:r>
              <a:rPr lang="tr-TR" dirty="0" smtClean="0"/>
              <a:t>; ekonomik kalkınmayı ve gelişmeyi engellemeden, çevre sorunlarına çözüm getirecek pratik yaklaşımların oluşturulması esasına dayanmaktadır.</a:t>
            </a:r>
            <a:endParaRPr lang="tr-TR" dirty="0"/>
          </a:p>
        </p:txBody>
      </p:sp>
    </p:spTree>
    <p:extLst>
      <p:ext uri="{BB962C8B-B14F-4D97-AF65-F5344CB8AC3E}">
        <p14:creationId xmlns:p14="http://schemas.microsoft.com/office/powerpoint/2010/main" val="9847708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Bu derste ÇEVRESEL ETKİ DEĞERLENDİRME ‘ÇED’ adlı kitap (Yazar: Yiğit vd., 2002, ISBN 975-96176-1-7) takip edilmektedir.</a:t>
            </a:r>
            <a:endParaRPr lang="tr-TR" dirty="0"/>
          </a:p>
        </p:txBody>
      </p:sp>
    </p:spTree>
    <p:extLst>
      <p:ext uri="{BB962C8B-B14F-4D97-AF65-F5344CB8AC3E}">
        <p14:creationId xmlns:p14="http://schemas.microsoft.com/office/powerpoint/2010/main" val="495572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916114"/>
            <a:ext cx="8229600" cy="4179887"/>
          </a:xfrm>
        </p:spPr>
        <p:txBody>
          <a:bodyPr>
            <a:normAutofit/>
          </a:bodyPr>
          <a:lstStyle/>
          <a:p>
            <a:pPr marL="274320" indent="-274320" algn="just">
              <a:buBlip>
                <a:blip r:embed="rId2"/>
              </a:buBlip>
              <a:defRPr/>
            </a:pPr>
            <a:r>
              <a:rPr lang="tr-TR" dirty="0" smtClean="0"/>
              <a:t>ÇED ilk olarak </a:t>
            </a:r>
            <a:r>
              <a:rPr lang="tr-TR" b="1" dirty="0" smtClean="0">
                <a:solidFill>
                  <a:schemeClr val="accent6">
                    <a:lumMod val="75000"/>
                  </a:schemeClr>
                </a:solidFill>
              </a:rPr>
              <a:t>Amerika</a:t>
            </a:r>
            <a:r>
              <a:rPr lang="tr-TR" dirty="0" smtClean="0"/>
              <a:t>’ da ve arkasından </a:t>
            </a:r>
            <a:r>
              <a:rPr lang="tr-TR" b="1" dirty="0" smtClean="0">
                <a:solidFill>
                  <a:schemeClr val="accent6">
                    <a:lumMod val="75000"/>
                  </a:schemeClr>
                </a:solidFill>
              </a:rPr>
              <a:t>Kanada</a:t>
            </a:r>
            <a:r>
              <a:rPr lang="tr-TR" dirty="0" smtClean="0"/>
              <a:t>’ da kabul görmüş bir uygulamadır.</a:t>
            </a:r>
          </a:p>
          <a:p>
            <a:pPr marL="274320" indent="-274320" algn="just">
              <a:buBlip>
                <a:blip r:embed="rId2"/>
              </a:buBlip>
              <a:defRPr/>
            </a:pPr>
            <a:endParaRPr lang="tr-TR" dirty="0" smtClean="0"/>
          </a:p>
          <a:p>
            <a:pPr marL="274320" indent="-274320" algn="just">
              <a:buBlip>
                <a:blip r:embed="rId2"/>
              </a:buBlip>
              <a:defRPr/>
            </a:pPr>
            <a:r>
              <a:rPr lang="tr-TR" dirty="0" smtClean="0"/>
              <a:t>ÇED faaliyetlerinin kapsamı günümüzde otoyollara, taş ocaklarından, turistik tesislere kadar çok geniş bir alana yayılmış durumdadır.</a:t>
            </a:r>
            <a:endParaRPr lang="tr-TR" dirty="0"/>
          </a:p>
        </p:txBody>
      </p:sp>
    </p:spTree>
    <p:extLst>
      <p:ext uri="{BB962C8B-B14F-4D97-AF65-F5344CB8AC3E}">
        <p14:creationId xmlns:p14="http://schemas.microsoft.com/office/powerpoint/2010/main" val="37690403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196976"/>
            <a:ext cx="8229600" cy="4899025"/>
          </a:xfrm>
        </p:spPr>
        <p:txBody>
          <a:bodyPr>
            <a:normAutofit/>
          </a:bodyPr>
          <a:lstStyle/>
          <a:p>
            <a:pPr marL="274320" indent="-274320" algn="just">
              <a:buFont typeface="Wingdings 2"/>
              <a:buChar char=""/>
              <a:defRPr/>
            </a:pPr>
            <a:r>
              <a:rPr lang="tr-TR" b="1" dirty="0" err="1" smtClean="0">
                <a:solidFill>
                  <a:schemeClr val="accent6">
                    <a:lumMod val="75000"/>
                  </a:schemeClr>
                </a:solidFill>
              </a:rPr>
              <a:t>Goudie</a:t>
            </a:r>
            <a:r>
              <a:rPr lang="tr-TR" dirty="0" smtClean="0"/>
              <a:t> (1981) insanların atalarının avcılıkla yaşamını sürdürdüğü devirlerden günümüze ekosistemler üzerine yaptığı etkiyi incelemiş ve şu sonuca ulaşmıştır:</a:t>
            </a:r>
          </a:p>
          <a:p>
            <a:pPr marL="274320" indent="-274320" algn="just">
              <a:buNone/>
              <a:defRPr/>
            </a:pPr>
            <a:endParaRPr lang="tr-TR" dirty="0" smtClean="0"/>
          </a:p>
          <a:p>
            <a:pPr marL="274320" indent="-274320" algn="just">
              <a:buNone/>
              <a:defRPr/>
            </a:pPr>
            <a:r>
              <a:rPr lang="tr-TR" dirty="0" smtClean="0"/>
              <a:t>	</a:t>
            </a:r>
            <a:r>
              <a:rPr lang="tr-TR" b="1" dirty="0" smtClean="0">
                <a:solidFill>
                  <a:srgbClr val="00B050"/>
                </a:solidFill>
              </a:rPr>
              <a:t>‘En önemli etki şekli, ekosistemler içinde ortaya çıkan izlenmesi ve gözlenmesi çok zor olan etkilerdir, bu etkiler zaman içinde çok yıkıcı ters tepkiler oluşturmaktadır. Oluşan zararlı etkilerin izlenebilmesi, sayısal olarak ifadesi çok nadir olarak başarılmakta çoğu zaman da zararın telafisi için çok geç kalınmış olmaktadır.’</a:t>
            </a:r>
            <a:endParaRPr lang="tr-TR" b="1" dirty="0">
              <a:solidFill>
                <a:srgbClr val="00B050"/>
              </a:solidFill>
            </a:endParaRPr>
          </a:p>
        </p:txBody>
      </p:sp>
    </p:spTree>
    <p:extLst>
      <p:ext uri="{BB962C8B-B14F-4D97-AF65-F5344CB8AC3E}">
        <p14:creationId xmlns:p14="http://schemas.microsoft.com/office/powerpoint/2010/main" val="31950811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2 İçerik Yer Tutucusu"/>
          <p:cNvSpPr>
            <a:spLocks noGrp="1"/>
          </p:cNvSpPr>
          <p:nvPr>
            <p:ph idx="1"/>
          </p:nvPr>
        </p:nvSpPr>
        <p:spPr>
          <a:xfrm>
            <a:off x="1981201" y="1524000"/>
            <a:ext cx="8075613" cy="4572000"/>
          </a:xfrm>
        </p:spPr>
        <p:txBody>
          <a:bodyPr/>
          <a:lstStyle/>
          <a:p>
            <a:pPr algn="just"/>
            <a:r>
              <a:rPr lang="tr-TR" altLang="tr-TR" smtClean="0"/>
              <a:t>İnsan kaynaklı etkilerin neden-sonuç ilişkisi ve uzun süreli etkilerinin belirlenmesi biyolojik açıdan önem taşımaktadır.</a:t>
            </a:r>
          </a:p>
          <a:p>
            <a:pPr algn="just">
              <a:buFont typeface="Wingdings 2" panose="05020102010507070707" pitchFamily="18" charset="2"/>
              <a:buNone/>
            </a:pPr>
            <a:endParaRPr lang="tr-TR" altLang="tr-TR" smtClean="0"/>
          </a:p>
          <a:p>
            <a:pPr algn="just"/>
            <a:r>
              <a:rPr lang="tr-TR" altLang="tr-TR" smtClean="0"/>
              <a:t>Bu doğrultuda ÇED çalışmalarında rapor hazırlayanların biyolojik yaklaşımları yapılması planlanan bir tesisin kısa ve uzun vadede fauna ve flora ve ekosistemler üzerine olumsuz etkilerinin belirlenmesinde öncelik taşımaktadır.</a:t>
            </a:r>
          </a:p>
        </p:txBody>
      </p:sp>
    </p:spTree>
    <p:extLst>
      <p:ext uri="{BB962C8B-B14F-4D97-AF65-F5344CB8AC3E}">
        <p14:creationId xmlns:p14="http://schemas.microsoft.com/office/powerpoint/2010/main" val="33024590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850" y="836614"/>
            <a:ext cx="8147050" cy="5184775"/>
          </a:xfrm>
        </p:spPr>
        <p:txBody>
          <a:bodyPr>
            <a:noAutofit/>
          </a:bodyPr>
          <a:lstStyle/>
          <a:p>
            <a:pPr marL="274320" indent="-274320" algn="just">
              <a:buBlip>
                <a:blip r:embed="rId2"/>
              </a:buBlip>
              <a:defRPr/>
            </a:pPr>
            <a:r>
              <a:rPr lang="tr-TR" dirty="0" smtClean="0"/>
              <a:t>Bu iş yapılırken her zaman </a:t>
            </a:r>
            <a:r>
              <a:rPr lang="tr-TR" b="1" dirty="0" smtClean="0">
                <a:solidFill>
                  <a:schemeClr val="accent6">
                    <a:lumMod val="75000"/>
                  </a:schemeClr>
                </a:solidFill>
              </a:rPr>
              <a:t>kar-zarar ilişkisi </a:t>
            </a:r>
            <a:r>
              <a:rPr lang="tr-TR" dirty="0" smtClean="0"/>
              <a:t>dikkate alınmalıdır.</a:t>
            </a:r>
          </a:p>
          <a:p>
            <a:pPr marL="274320" indent="-274320" algn="just">
              <a:buBlip>
                <a:blip r:embed="rId2"/>
              </a:buBlip>
              <a:defRPr/>
            </a:pPr>
            <a:endParaRPr lang="tr-TR" dirty="0" smtClean="0"/>
          </a:p>
          <a:p>
            <a:pPr marL="274320" indent="-274320" algn="just">
              <a:buBlip>
                <a:blip r:embed="rId2"/>
              </a:buBlip>
              <a:defRPr/>
            </a:pPr>
            <a:r>
              <a:rPr lang="tr-TR" dirty="0" smtClean="0"/>
              <a:t>Otoyol, havaalanı, hidroelektrik tesisleri gibi yerler doğal ekosistemleri kalıcı olarak tahrip eder. Bu gibi tesislerin kuş göç yolları üzerine, kuşların kuluçkaya yattıkları yerlere veya kuşun üremesi üzerine olabilecek etkilerini tam olarak belirlemek her zaman olanaklı olmamaktadır.</a:t>
            </a:r>
          </a:p>
          <a:p>
            <a:pPr marL="274320" indent="-274320" algn="just">
              <a:buBlip>
                <a:blip r:embed="rId2"/>
              </a:buBlip>
              <a:defRPr/>
            </a:pPr>
            <a:endParaRPr lang="tr-TR" dirty="0" smtClean="0"/>
          </a:p>
          <a:p>
            <a:pPr marL="274320" indent="-274320" algn="just">
              <a:buBlip>
                <a:blip r:embed="rId2"/>
              </a:buBlip>
              <a:defRPr/>
            </a:pPr>
            <a:r>
              <a:rPr lang="tr-TR" dirty="0" smtClean="0"/>
              <a:t>Aynı şekilde yapılan tesisin yayacağı kirleticilerin ekosistemler üzerine ne şekilde etki edeceğini saptamak tam anlamıyla olmaz.</a:t>
            </a:r>
            <a:endParaRPr lang="tr-TR" dirty="0"/>
          </a:p>
        </p:txBody>
      </p:sp>
    </p:spTree>
    <p:extLst>
      <p:ext uri="{BB962C8B-B14F-4D97-AF65-F5344CB8AC3E}">
        <p14:creationId xmlns:p14="http://schemas.microsoft.com/office/powerpoint/2010/main" val="13125239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2313" y="620713"/>
            <a:ext cx="8064500" cy="5688012"/>
          </a:xfrm>
        </p:spPr>
        <p:txBody>
          <a:bodyPr>
            <a:normAutofit/>
          </a:bodyPr>
          <a:lstStyle/>
          <a:p>
            <a:pPr marL="274320" indent="-274320" algn="just">
              <a:buFont typeface="Wingdings 2"/>
              <a:buChar char=""/>
              <a:defRPr/>
            </a:pPr>
            <a:r>
              <a:rPr lang="tr-TR" dirty="0" smtClean="0"/>
              <a:t>ÇED’ in </a:t>
            </a:r>
            <a:r>
              <a:rPr lang="tr-TR" b="1" dirty="0" smtClean="0">
                <a:solidFill>
                  <a:schemeClr val="accent6">
                    <a:lumMod val="75000"/>
                  </a:schemeClr>
                </a:solidFill>
              </a:rPr>
              <a:t>biyolojik</a:t>
            </a:r>
            <a:r>
              <a:rPr lang="tr-TR" dirty="0" smtClean="0"/>
              <a:t>, </a:t>
            </a:r>
            <a:r>
              <a:rPr lang="tr-TR" b="1" dirty="0" smtClean="0">
                <a:solidFill>
                  <a:schemeClr val="accent6">
                    <a:lumMod val="75000"/>
                  </a:schemeClr>
                </a:solidFill>
              </a:rPr>
              <a:t>ekolojik</a:t>
            </a:r>
            <a:r>
              <a:rPr lang="tr-TR" dirty="0" smtClean="0"/>
              <a:t>, </a:t>
            </a:r>
            <a:r>
              <a:rPr lang="tr-TR" b="1" dirty="0" smtClean="0">
                <a:solidFill>
                  <a:schemeClr val="accent6">
                    <a:lumMod val="75000"/>
                  </a:schemeClr>
                </a:solidFill>
              </a:rPr>
              <a:t>kimyasal</a:t>
            </a:r>
            <a:r>
              <a:rPr lang="tr-TR" dirty="0" smtClean="0"/>
              <a:t>, </a:t>
            </a:r>
            <a:r>
              <a:rPr lang="tr-TR" b="1" dirty="0" smtClean="0">
                <a:solidFill>
                  <a:schemeClr val="accent6">
                    <a:lumMod val="75000"/>
                  </a:schemeClr>
                </a:solidFill>
              </a:rPr>
              <a:t>fiziksel </a:t>
            </a:r>
            <a:r>
              <a:rPr lang="tr-TR" dirty="0" smtClean="0"/>
              <a:t>ve </a:t>
            </a:r>
            <a:r>
              <a:rPr lang="tr-TR" b="1" dirty="0" smtClean="0">
                <a:solidFill>
                  <a:schemeClr val="accent6">
                    <a:lumMod val="75000"/>
                  </a:schemeClr>
                </a:solidFill>
              </a:rPr>
              <a:t>mühendislik</a:t>
            </a:r>
            <a:r>
              <a:rPr lang="tr-TR" dirty="0" smtClean="0"/>
              <a:t> boyutundan başka </a:t>
            </a:r>
            <a:r>
              <a:rPr lang="tr-TR" b="1" dirty="0" smtClean="0">
                <a:solidFill>
                  <a:schemeClr val="accent6">
                    <a:lumMod val="75000"/>
                  </a:schemeClr>
                </a:solidFill>
              </a:rPr>
              <a:t>sosyal</a:t>
            </a:r>
            <a:r>
              <a:rPr lang="tr-TR" dirty="0" smtClean="0"/>
              <a:t> ve </a:t>
            </a:r>
            <a:r>
              <a:rPr lang="tr-TR" b="1" dirty="0" smtClean="0">
                <a:solidFill>
                  <a:schemeClr val="accent6">
                    <a:lumMod val="75000"/>
                  </a:schemeClr>
                </a:solidFill>
              </a:rPr>
              <a:t>ekonomik</a:t>
            </a:r>
            <a:r>
              <a:rPr lang="tr-TR" dirty="0" smtClean="0"/>
              <a:t> yönleri de vardır.</a:t>
            </a:r>
          </a:p>
          <a:p>
            <a:pPr marL="274320" indent="-274320" algn="just">
              <a:buNone/>
              <a:defRPr/>
            </a:pPr>
            <a:endParaRPr lang="tr-TR" dirty="0" smtClean="0"/>
          </a:p>
          <a:p>
            <a:pPr marL="274320" indent="-274320" algn="just">
              <a:buFont typeface="Wingdings 2"/>
              <a:buChar char=""/>
              <a:defRPr/>
            </a:pPr>
            <a:r>
              <a:rPr lang="tr-TR" dirty="0" smtClean="0"/>
              <a:t>ÇED çalışmalarının toplumda gereken önemi görebilmesi için toplumun bilinç seviyesinin yüksek olması ve toplumun dikkatini bu yöne çekecek yazar ve düşünürlerin ülkede bulunması gerekir.</a:t>
            </a:r>
          </a:p>
          <a:p>
            <a:pPr marL="274320" indent="-274320" algn="just">
              <a:buNone/>
              <a:defRPr/>
            </a:pPr>
            <a:endParaRPr lang="tr-TR" dirty="0" smtClean="0"/>
          </a:p>
          <a:p>
            <a:pPr marL="274320" indent="-274320" algn="just">
              <a:buFont typeface="Wingdings 2"/>
              <a:buChar char=""/>
              <a:defRPr/>
            </a:pPr>
            <a:r>
              <a:rPr lang="tr-TR" dirty="0" smtClean="0"/>
              <a:t>Aksi takdirde çevresel konular toplumdan yeterince destek görmez ve çoğu zaman çevresel faaliyetlere karşı çıkılır. Bu nedenle ÇED çalışmalarında sosyolojik ve ekonomik değerlendirmeler de yapmak gerekir.</a:t>
            </a:r>
            <a:endParaRPr lang="tr-TR" dirty="0"/>
          </a:p>
        </p:txBody>
      </p:sp>
    </p:spTree>
    <p:extLst>
      <p:ext uri="{BB962C8B-B14F-4D97-AF65-F5344CB8AC3E}">
        <p14:creationId xmlns:p14="http://schemas.microsoft.com/office/powerpoint/2010/main" val="3716850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2314" y="1268413"/>
            <a:ext cx="8074025" cy="4572000"/>
          </a:xfrm>
        </p:spPr>
        <p:txBody>
          <a:bodyPr>
            <a:normAutofit/>
          </a:bodyPr>
          <a:lstStyle/>
          <a:p>
            <a:pPr marL="274320" indent="-274320" algn="just">
              <a:buFont typeface="Wingdings 2"/>
              <a:buChar char=""/>
              <a:defRPr/>
            </a:pPr>
            <a:r>
              <a:rPr lang="tr-TR" dirty="0" smtClean="0"/>
              <a:t>ÇED çalışması </a:t>
            </a:r>
            <a:r>
              <a:rPr lang="tr-TR" b="1" dirty="0" err="1" smtClean="0">
                <a:solidFill>
                  <a:schemeClr val="accent6">
                    <a:lumMod val="75000"/>
                  </a:schemeClr>
                </a:solidFill>
              </a:rPr>
              <a:t>multidisiplinerdir</a:t>
            </a:r>
            <a:r>
              <a:rPr lang="tr-TR" dirty="0"/>
              <a:t> </a:t>
            </a:r>
            <a:r>
              <a:rPr lang="tr-TR" dirty="0" smtClean="0"/>
              <a:t>ve özellikle ÇED’ de yer alan biyologlar kimyasal, jeolojik, fiziksel… vb verileri alarak fauna, flora üzerine etkilerinin belirlenmesinde ve ekolojik analizlerde  de kullanırlar.</a:t>
            </a:r>
          </a:p>
          <a:p>
            <a:pPr marL="274320" indent="-274320" algn="just">
              <a:buNone/>
              <a:defRPr/>
            </a:pPr>
            <a:endParaRPr lang="tr-TR" dirty="0" smtClean="0"/>
          </a:p>
          <a:p>
            <a:pPr marL="274320" indent="-274320" algn="just">
              <a:buFont typeface="Wingdings 2"/>
              <a:buChar char=""/>
              <a:defRPr/>
            </a:pPr>
            <a:r>
              <a:rPr lang="tr-TR" dirty="0" smtClean="0"/>
              <a:t>ÇED süresince herhangi bir meslek grubu koordinatör veya yönetici pozisyonunda da bulunabilir. Bu durumda o meslek çalışanı ÇED faaliyetinin biyolojik, jeolojik, kimyasal, ekonomik ve sosyolojik yönlerini dikkate almak durumundadır.</a:t>
            </a:r>
            <a:endParaRPr lang="tr-TR" dirty="0"/>
          </a:p>
        </p:txBody>
      </p:sp>
    </p:spTree>
    <p:extLst>
      <p:ext uri="{BB962C8B-B14F-4D97-AF65-F5344CB8AC3E}">
        <p14:creationId xmlns:p14="http://schemas.microsoft.com/office/powerpoint/2010/main" val="36967606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557338"/>
            <a:ext cx="8147050" cy="4538662"/>
          </a:xfrm>
        </p:spPr>
        <p:txBody>
          <a:bodyPr>
            <a:normAutofit/>
          </a:bodyPr>
          <a:lstStyle/>
          <a:p>
            <a:pPr marL="274320" indent="-274320" algn="just">
              <a:buBlip>
                <a:blip r:embed="rId2"/>
              </a:buBlip>
              <a:defRPr/>
            </a:pPr>
            <a:r>
              <a:rPr lang="tr-TR" dirty="0" smtClean="0"/>
              <a:t>ABD’ de çevrenin korunması ve çevresel sorunlara </a:t>
            </a:r>
            <a:r>
              <a:rPr lang="tr-TR" dirty="0" err="1" smtClean="0"/>
              <a:t>müdahele</a:t>
            </a:r>
            <a:r>
              <a:rPr lang="tr-TR" dirty="0" smtClean="0"/>
              <a:t> </a:t>
            </a:r>
            <a:r>
              <a:rPr lang="tr-TR" b="1" dirty="0" err="1" smtClean="0">
                <a:solidFill>
                  <a:schemeClr val="accent6">
                    <a:lumMod val="75000"/>
                  </a:schemeClr>
                </a:solidFill>
              </a:rPr>
              <a:t>Thoreau</a:t>
            </a:r>
            <a:r>
              <a:rPr lang="tr-TR" dirty="0" smtClean="0"/>
              <a:t> ile başlamıştır.</a:t>
            </a:r>
          </a:p>
          <a:p>
            <a:pPr marL="274320" indent="-274320" algn="just">
              <a:buBlip>
                <a:blip r:embed="rId2"/>
              </a:buBlip>
              <a:defRPr/>
            </a:pPr>
            <a:endParaRPr lang="tr-TR" dirty="0" smtClean="0"/>
          </a:p>
          <a:p>
            <a:pPr marL="274320" indent="-274320" algn="just">
              <a:buBlip>
                <a:blip r:embed="rId2"/>
              </a:buBlip>
              <a:defRPr/>
            </a:pPr>
            <a:r>
              <a:rPr lang="tr-TR" dirty="0" smtClean="0"/>
              <a:t>ABD’ de gerçek anlamda çevre kavramı veya çevreci düşünce </a:t>
            </a:r>
            <a:r>
              <a:rPr lang="tr-TR" dirty="0" err="1" smtClean="0"/>
              <a:t>Rachel</a:t>
            </a:r>
            <a:r>
              <a:rPr lang="tr-TR" dirty="0" smtClean="0"/>
              <a:t> </a:t>
            </a:r>
            <a:r>
              <a:rPr lang="tr-TR" dirty="0" err="1" smtClean="0"/>
              <a:t>Carson</a:t>
            </a:r>
            <a:r>
              <a:rPr lang="tr-TR" dirty="0" smtClean="0"/>
              <a:t>’ un ‘</a:t>
            </a:r>
            <a:r>
              <a:rPr lang="tr-TR" b="1" dirty="0" err="1" smtClean="0">
                <a:solidFill>
                  <a:schemeClr val="accent6">
                    <a:lumMod val="75000"/>
                  </a:schemeClr>
                </a:solidFill>
              </a:rPr>
              <a:t>Silent</a:t>
            </a:r>
            <a:r>
              <a:rPr lang="tr-TR" b="1" dirty="0" smtClean="0">
                <a:solidFill>
                  <a:schemeClr val="accent6">
                    <a:lumMod val="75000"/>
                  </a:schemeClr>
                </a:solidFill>
              </a:rPr>
              <a:t> </a:t>
            </a:r>
            <a:r>
              <a:rPr lang="tr-TR" b="1" dirty="0" err="1" smtClean="0">
                <a:solidFill>
                  <a:schemeClr val="accent6">
                    <a:lumMod val="75000"/>
                  </a:schemeClr>
                </a:solidFill>
              </a:rPr>
              <a:t>Spring</a:t>
            </a:r>
            <a:r>
              <a:rPr lang="tr-TR" dirty="0" smtClean="0"/>
              <a:t>’ isimli kitabı ile başlamıştır. Bu kitapla Kuzey Amerika’ da çevresel düşünce yönünde bir uyanış başlamıştır.</a:t>
            </a:r>
          </a:p>
          <a:p>
            <a:pPr marL="274320" indent="-274320" algn="just">
              <a:buBlip>
                <a:blip r:embed="rId2"/>
              </a:buBlip>
              <a:defRPr/>
            </a:pPr>
            <a:endParaRPr lang="tr-TR" dirty="0" smtClean="0"/>
          </a:p>
          <a:p>
            <a:pPr marL="274320" indent="-274320" algn="just">
              <a:buBlip>
                <a:blip r:embed="rId2"/>
              </a:buBlip>
              <a:defRPr/>
            </a:pPr>
            <a:r>
              <a:rPr lang="tr-TR" dirty="0" smtClean="0"/>
              <a:t>Bu kitabın etkisiyle 60’ </a:t>
            </a:r>
            <a:r>
              <a:rPr lang="tr-TR" dirty="0" err="1" smtClean="0"/>
              <a:t>lı</a:t>
            </a:r>
            <a:r>
              <a:rPr lang="tr-TR" dirty="0" smtClean="0"/>
              <a:t> yıllarda Ekoloji önem kazanmıştır. </a:t>
            </a:r>
            <a:endParaRPr lang="tr-TR" dirty="0"/>
          </a:p>
        </p:txBody>
      </p:sp>
      <p:sp>
        <p:nvSpPr>
          <p:cNvPr id="2" name="1 Başlık"/>
          <p:cNvSpPr>
            <a:spLocks noGrp="1"/>
          </p:cNvSpPr>
          <p:nvPr>
            <p:ph type="title"/>
          </p:nvPr>
        </p:nvSpPr>
        <p:spPr>
          <a:xfrm>
            <a:off x="1991544" y="548680"/>
            <a:ext cx="8229600" cy="678904"/>
          </a:xfrm>
        </p:spPr>
        <p:txBody>
          <a:bodyPr/>
          <a:lstStyle/>
          <a:p>
            <a:pPr>
              <a:defRPr/>
            </a:pPr>
            <a:r>
              <a:rPr lang="tr-TR" sz="3200">
                <a:solidFill>
                  <a:schemeClr val="accent6">
                    <a:lumMod val="75000"/>
                  </a:schemeClr>
                </a:solidFill>
              </a:rPr>
              <a:t>ABD’ de ÇED ve Tarihçesi</a:t>
            </a:r>
          </a:p>
        </p:txBody>
      </p:sp>
    </p:spTree>
    <p:extLst>
      <p:ext uri="{BB962C8B-B14F-4D97-AF65-F5344CB8AC3E}">
        <p14:creationId xmlns:p14="http://schemas.microsoft.com/office/powerpoint/2010/main" val="39460700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TM04033921[[fn=Damask]]</Template>
  <TotalTime>41</TotalTime>
  <Words>935</Words>
  <Application>Microsoft Office PowerPoint</Application>
  <PresentationFormat>Geniş ekran</PresentationFormat>
  <Paragraphs>111</Paragraphs>
  <Slides>26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26</vt:i4>
      </vt:variant>
    </vt:vector>
  </HeadingPairs>
  <TitlesOfParts>
    <vt:vector size="31" baseType="lpstr">
      <vt:lpstr>Arial</vt:lpstr>
      <vt:lpstr>Bookman Old Style</vt:lpstr>
      <vt:lpstr>Rockwell</vt:lpstr>
      <vt:lpstr>Wingdings 2</vt:lpstr>
      <vt:lpstr>Damask</vt:lpstr>
      <vt:lpstr>BİY 483  ÇEVRESEL ETKİ DEĞERLENDİRME</vt:lpstr>
      <vt:lpstr>ÇEVRESEL ETKİ DEĞERLENDİRME</vt:lpstr>
      <vt:lpstr>PowerPoint Sunusu</vt:lpstr>
      <vt:lpstr>PowerPoint Sunusu</vt:lpstr>
      <vt:lpstr>PowerPoint Sunusu</vt:lpstr>
      <vt:lpstr>PowerPoint Sunusu</vt:lpstr>
      <vt:lpstr>PowerPoint Sunusu</vt:lpstr>
      <vt:lpstr>PowerPoint Sunusu</vt:lpstr>
      <vt:lpstr>ABD’ de ÇED ve Tarihçesi</vt:lpstr>
      <vt:lpstr>PowerPoint Sunusu</vt:lpstr>
      <vt:lpstr>PowerPoint Sunusu</vt:lpstr>
      <vt:lpstr>PowerPoint Sunusu</vt:lpstr>
      <vt:lpstr>PowerPoint Sunusu</vt:lpstr>
      <vt:lpstr>PowerPoint Sunusu</vt:lpstr>
      <vt:lpstr>PowerPoint Sunusu</vt:lpstr>
      <vt:lpstr>KANADA’ DA ÇED ve TARİHÇESİ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BİY 308 EVRİM</dc:title>
  <dc:creator>aysenur2066@hotmail.com</dc:creator>
  <cp:lastModifiedBy>aysenur2066@hotmail.com</cp:lastModifiedBy>
  <cp:revision>6</cp:revision>
  <dcterms:created xsi:type="dcterms:W3CDTF">2017-12-05T08:59:28Z</dcterms:created>
  <dcterms:modified xsi:type="dcterms:W3CDTF">2018-01-16T10:50:51Z</dcterms:modified>
</cp:coreProperties>
</file>