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5"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1" d="100"/>
          <a:sy n="71" d="100"/>
        </p:scale>
        <p:origin x="484"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970DA81F-9FEC-4C2C-904D-EFA484C958A9}" type="datetimeFigureOut">
              <a:rPr lang="tr-TR" smtClean="0"/>
              <a:t>26.2.2018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8D12AA0-5A6E-47D6-BC45-874B55F7954E}" type="slidenum">
              <a:rPr lang="tr-TR" smtClean="0"/>
              <a:t>‹#›</a:t>
            </a:fld>
            <a:endParaRPr lang="tr-TR"/>
          </a:p>
        </p:txBody>
      </p:sp>
    </p:spTree>
    <p:extLst>
      <p:ext uri="{BB962C8B-B14F-4D97-AF65-F5344CB8AC3E}">
        <p14:creationId xmlns:p14="http://schemas.microsoft.com/office/powerpoint/2010/main" val="1438134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70DA81F-9FEC-4C2C-904D-EFA484C958A9}" type="datetimeFigureOut">
              <a:rPr lang="tr-TR" smtClean="0"/>
              <a:t>26.2.2018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8D12AA0-5A6E-47D6-BC45-874B55F7954E}" type="slidenum">
              <a:rPr lang="tr-TR" smtClean="0"/>
              <a:t>‹#›</a:t>
            </a:fld>
            <a:endParaRPr lang="tr-TR"/>
          </a:p>
        </p:txBody>
      </p:sp>
    </p:spTree>
    <p:extLst>
      <p:ext uri="{BB962C8B-B14F-4D97-AF65-F5344CB8AC3E}">
        <p14:creationId xmlns:p14="http://schemas.microsoft.com/office/powerpoint/2010/main" val="42748284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70DA81F-9FEC-4C2C-904D-EFA484C958A9}" type="datetimeFigureOut">
              <a:rPr lang="tr-TR" smtClean="0"/>
              <a:t>26.2.2018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8D12AA0-5A6E-47D6-BC45-874B55F7954E}" type="slidenum">
              <a:rPr lang="tr-TR" smtClean="0"/>
              <a:t>‹#›</a:t>
            </a:fld>
            <a:endParaRPr lang="tr-TR"/>
          </a:p>
        </p:txBody>
      </p:sp>
    </p:spTree>
    <p:extLst>
      <p:ext uri="{BB962C8B-B14F-4D97-AF65-F5344CB8AC3E}">
        <p14:creationId xmlns:p14="http://schemas.microsoft.com/office/powerpoint/2010/main" val="13673108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70DA81F-9FEC-4C2C-904D-EFA484C958A9}" type="datetimeFigureOut">
              <a:rPr lang="tr-TR" smtClean="0"/>
              <a:t>26.2.2018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8D12AA0-5A6E-47D6-BC45-874B55F7954E}" type="slidenum">
              <a:rPr lang="tr-TR" smtClean="0"/>
              <a:t>‹#›</a:t>
            </a:fld>
            <a:endParaRPr lang="tr-TR"/>
          </a:p>
        </p:txBody>
      </p:sp>
    </p:spTree>
    <p:extLst>
      <p:ext uri="{BB962C8B-B14F-4D97-AF65-F5344CB8AC3E}">
        <p14:creationId xmlns:p14="http://schemas.microsoft.com/office/powerpoint/2010/main" val="24607129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970DA81F-9FEC-4C2C-904D-EFA484C958A9}" type="datetimeFigureOut">
              <a:rPr lang="tr-TR" smtClean="0"/>
              <a:t>26.2.2018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8D12AA0-5A6E-47D6-BC45-874B55F7954E}" type="slidenum">
              <a:rPr lang="tr-TR" smtClean="0"/>
              <a:t>‹#›</a:t>
            </a:fld>
            <a:endParaRPr lang="tr-TR"/>
          </a:p>
        </p:txBody>
      </p:sp>
    </p:spTree>
    <p:extLst>
      <p:ext uri="{BB962C8B-B14F-4D97-AF65-F5344CB8AC3E}">
        <p14:creationId xmlns:p14="http://schemas.microsoft.com/office/powerpoint/2010/main" val="14882900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970DA81F-9FEC-4C2C-904D-EFA484C958A9}" type="datetimeFigureOut">
              <a:rPr lang="tr-TR" smtClean="0"/>
              <a:t>26.2.2018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8D12AA0-5A6E-47D6-BC45-874B55F7954E}" type="slidenum">
              <a:rPr lang="tr-TR" smtClean="0"/>
              <a:t>‹#›</a:t>
            </a:fld>
            <a:endParaRPr lang="tr-TR"/>
          </a:p>
        </p:txBody>
      </p:sp>
    </p:spTree>
    <p:extLst>
      <p:ext uri="{BB962C8B-B14F-4D97-AF65-F5344CB8AC3E}">
        <p14:creationId xmlns:p14="http://schemas.microsoft.com/office/powerpoint/2010/main" val="11240806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970DA81F-9FEC-4C2C-904D-EFA484C958A9}" type="datetimeFigureOut">
              <a:rPr lang="tr-TR" smtClean="0"/>
              <a:t>26.2.2018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08D12AA0-5A6E-47D6-BC45-874B55F7954E}" type="slidenum">
              <a:rPr lang="tr-TR" smtClean="0"/>
              <a:t>‹#›</a:t>
            </a:fld>
            <a:endParaRPr lang="tr-TR"/>
          </a:p>
        </p:txBody>
      </p:sp>
    </p:spTree>
    <p:extLst>
      <p:ext uri="{BB962C8B-B14F-4D97-AF65-F5344CB8AC3E}">
        <p14:creationId xmlns:p14="http://schemas.microsoft.com/office/powerpoint/2010/main" val="40615151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970DA81F-9FEC-4C2C-904D-EFA484C958A9}" type="datetimeFigureOut">
              <a:rPr lang="tr-TR" smtClean="0"/>
              <a:t>26.2.2018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08D12AA0-5A6E-47D6-BC45-874B55F7954E}" type="slidenum">
              <a:rPr lang="tr-TR" smtClean="0"/>
              <a:t>‹#›</a:t>
            </a:fld>
            <a:endParaRPr lang="tr-TR"/>
          </a:p>
        </p:txBody>
      </p:sp>
    </p:spTree>
    <p:extLst>
      <p:ext uri="{BB962C8B-B14F-4D97-AF65-F5344CB8AC3E}">
        <p14:creationId xmlns:p14="http://schemas.microsoft.com/office/powerpoint/2010/main" val="33056316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970DA81F-9FEC-4C2C-904D-EFA484C958A9}" type="datetimeFigureOut">
              <a:rPr lang="tr-TR" smtClean="0"/>
              <a:t>26.2.2018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08D12AA0-5A6E-47D6-BC45-874B55F7954E}" type="slidenum">
              <a:rPr lang="tr-TR" smtClean="0"/>
              <a:t>‹#›</a:t>
            </a:fld>
            <a:endParaRPr lang="tr-TR"/>
          </a:p>
        </p:txBody>
      </p:sp>
    </p:spTree>
    <p:extLst>
      <p:ext uri="{BB962C8B-B14F-4D97-AF65-F5344CB8AC3E}">
        <p14:creationId xmlns:p14="http://schemas.microsoft.com/office/powerpoint/2010/main" val="9627315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970DA81F-9FEC-4C2C-904D-EFA484C958A9}" type="datetimeFigureOut">
              <a:rPr lang="tr-TR" smtClean="0"/>
              <a:t>26.2.2018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8D12AA0-5A6E-47D6-BC45-874B55F7954E}" type="slidenum">
              <a:rPr lang="tr-TR" smtClean="0"/>
              <a:t>‹#›</a:t>
            </a:fld>
            <a:endParaRPr lang="tr-TR"/>
          </a:p>
        </p:txBody>
      </p:sp>
    </p:spTree>
    <p:extLst>
      <p:ext uri="{BB962C8B-B14F-4D97-AF65-F5344CB8AC3E}">
        <p14:creationId xmlns:p14="http://schemas.microsoft.com/office/powerpoint/2010/main" val="75122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970DA81F-9FEC-4C2C-904D-EFA484C958A9}" type="datetimeFigureOut">
              <a:rPr lang="tr-TR" smtClean="0"/>
              <a:t>26.2.2018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8D12AA0-5A6E-47D6-BC45-874B55F7954E}" type="slidenum">
              <a:rPr lang="tr-TR" smtClean="0"/>
              <a:t>‹#›</a:t>
            </a:fld>
            <a:endParaRPr lang="tr-TR"/>
          </a:p>
        </p:txBody>
      </p:sp>
    </p:spTree>
    <p:extLst>
      <p:ext uri="{BB962C8B-B14F-4D97-AF65-F5344CB8AC3E}">
        <p14:creationId xmlns:p14="http://schemas.microsoft.com/office/powerpoint/2010/main" val="1642117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0DA81F-9FEC-4C2C-904D-EFA484C958A9}" type="datetimeFigureOut">
              <a:rPr lang="tr-TR" smtClean="0"/>
              <a:t>26.2.2018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D12AA0-5A6E-47D6-BC45-874B55F7954E}" type="slidenum">
              <a:rPr lang="tr-TR" smtClean="0"/>
              <a:t>‹#›</a:t>
            </a:fld>
            <a:endParaRPr lang="tr-TR"/>
          </a:p>
        </p:txBody>
      </p:sp>
    </p:spTree>
    <p:extLst>
      <p:ext uri="{BB962C8B-B14F-4D97-AF65-F5344CB8AC3E}">
        <p14:creationId xmlns:p14="http://schemas.microsoft.com/office/powerpoint/2010/main" val="6663212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youtube.com/watch?v=RUYrAvsX9Tc"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courses.nus.edu.sg/course/elljwp/structuralism.htm" TargetMode="External"/><Relationship Id="rId2" Type="http://schemas.openxmlformats.org/officeDocument/2006/relationships/hyperlink" Target="https://monoskop.org/images/6/69/Holdcroft_David_Saussure_Signs_System_and_Arbitrariness.pdf" TargetMode="External"/><Relationship Id="rId1" Type="http://schemas.openxmlformats.org/officeDocument/2006/relationships/slideLayout" Target="../slideLayouts/slideLayout2.xml"/><Relationship Id="rId5" Type="http://schemas.openxmlformats.org/officeDocument/2006/relationships/hyperlink" Target="https://www.slideshare.net/perilousroddyk/structuralism-and-saussure" TargetMode="External"/><Relationship Id="rId4" Type="http://schemas.openxmlformats.org/officeDocument/2006/relationships/hyperlink" Target="https://www.omniglot.com/language/articles/structurallinguistics.ht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a:solidFill>
                  <a:srgbClr val="C00000"/>
                </a:solidFill>
                <a:latin typeface="Times New Roman" panose="02020603050405020304" pitchFamily="18" charset="0"/>
                <a:cs typeface="Times New Roman" panose="02020603050405020304" pitchFamily="18" charset="0"/>
              </a:rPr>
              <a:t>Central </a:t>
            </a:r>
            <a:r>
              <a:rPr lang="tr-TR" b="1" dirty="0" err="1">
                <a:solidFill>
                  <a:srgbClr val="C00000"/>
                </a:solidFill>
                <a:latin typeface="Times New Roman" panose="02020603050405020304" pitchFamily="18" charset="0"/>
                <a:cs typeface="Times New Roman" panose="02020603050405020304" pitchFamily="18" charset="0"/>
              </a:rPr>
              <a:t>Concepts</a:t>
            </a:r>
            <a:r>
              <a:rPr lang="tr-TR" b="1" dirty="0">
                <a:solidFill>
                  <a:srgbClr val="C00000"/>
                </a:solidFill>
                <a:latin typeface="Times New Roman" panose="02020603050405020304" pitchFamily="18" charset="0"/>
                <a:cs typeface="Times New Roman" panose="02020603050405020304" pitchFamily="18" charset="0"/>
              </a:rPr>
              <a:t> of </a:t>
            </a:r>
            <a:r>
              <a:rPr lang="tr-TR" b="1" dirty="0" err="1">
                <a:solidFill>
                  <a:srgbClr val="C00000"/>
                </a:solidFill>
                <a:latin typeface="Times New Roman" panose="02020603050405020304" pitchFamily="18" charset="0"/>
                <a:cs typeface="Times New Roman" panose="02020603050405020304" pitchFamily="18" charset="0"/>
              </a:rPr>
              <a:t>Saussure</a:t>
            </a:r>
            <a:r>
              <a:rPr lang="tr-TR" b="1" dirty="0">
                <a:solidFill>
                  <a:srgbClr val="C00000"/>
                </a:solidFill>
                <a:latin typeface="Times New Roman" panose="02020603050405020304" pitchFamily="18" charset="0"/>
                <a:cs typeface="Times New Roman" panose="02020603050405020304" pitchFamily="18" charset="0"/>
              </a:rPr>
              <a:t>: </a:t>
            </a:r>
            <a:r>
              <a:rPr lang="tr-TR" b="1" dirty="0" smtClean="0">
                <a:solidFill>
                  <a:srgbClr val="C00000"/>
                </a:solidFill>
                <a:latin typeface="Times New Roman" panose="02020603050405020304" pitchFamily="18" charset="0"/>
                <a:cs typeface="Times New Roman" panose="02020603050405020304" pitchFamily="18" charset="0"/>
              </a:rPr>
              <a:t>Language as a </a:t>
            </a:r>
            <a:r>
              <a:rPr lang="tr-TR" b="1" dirty="0" err="1" smtClean="0">
                <a:solidFill>
                  <a:srgbClr val="C00000"/>
                </a:solidFill>
                <a:latin typeface="Times New Roman" panose="02020603050405020304" pitchFamily="18" charset="0"/>
                <a:cs typeface="Times New Roman" panose="02020603050405020304" pitchFamily="18" charset="0"/>
              </a:rPr>
              <a:t>system</a:t>
            </a:r>
            <a:endParaRPr lang="tr-TR" dirty="0"/>
          </a:p>
        </p:txBody>
      </p:sp>
      <p:sp>
        <p:nvSpPr>
          <p:cNvPr id="3" name="İçerik Yer Tutucusu 2"/>
          <p:cNvSpPr>
            <a:spLocks noGrp="1"/>
          </p:cNvSpPr>
          <p:nvPr>
            <p:ph idx="1"/>
          </p:nvPr>
        </p:nvSpPr>
        <p:spPr>
          <a:xfrm>
            <a:off x="838200" y="1690688"/>
            <a:ext cx="10515600" cy="4486275"/>
          </a:xfrm>
        </p:spPr>
        <p:txBody>
          <a:bodyPr>
            <a:normAutofit fontScale="92500" lnSpcReduction="10000"/>
          </a:bodyPr>
          <a:lstStyle/>
          <a:p>
            <a:pPr marL="0" indent="0" algn="just">
              <a:buNone/>
            </a:pPr>
            <a:r>
              <a:rPr lang="en-US" b="1" dirty="0">
                <a:latin typeface="Times New Roman" panose="02020603050405020304" pitchFamily="18" charset="0"/>
                <a:cs typeface="Times New Roman" panose="02020603050405020304" pitchFamily="18" charset="0"/>
              </a:rPr>
              <a:t>System and Difference</a:t>
            </a:r>
            <a:endParaRPr lang="en-US" dirty="0">
              <a:latin typeface="Times New Roman" panose="02020603050405020304" pitchFamily="18" charset="0"/>
              <a:cs typeface="Times New Roman" panose="02020603050405020304" pitchFamily="18" charset="0"/>
            </a:endParaRPr>
          </a:p>
          <a:p>
            <a:pPr marL="0" indent="0" algn="just">
              <a:buNone/>
            </a:pPr>
            <a:r>
              <a:rPr lang="en-US" dirty="0">
                <a:latin typeface="Times New Roman" panose="02020603050405020304" pitchFamily="18" charset="0"/>
                <a:cs typeface="Times New Roman" panose="02020603050405020304" pitchFamily="18" charset="0"/>
              </a:rPr>
              <a:t>The scientific approach to a system would take for granted that its elements would correspond to an </a:t>
            </a:r>
            <a:r>
              <a:rPr lang="en-US" dirty="0" err="1">
                <a:latin typeface="Times New Roman" panose="02020603050405020304" pitchFamily="18" charset="0"/>
                <a:cs typeface="Times New Roman" panose="02020603050405020304" pitchFamily="18" charset="0"/>
              </a:rPr>
              <a:t>organised</a:t>
            </a:r>
            <a:r>
              <a:rPr lang="en-US" dirty="0">
                <a:latin typeface="Times New Roman" panose="02020603050405020304" pitchFamily="18" charset="0"/>
                <a:cs typeface="Times New Roman" panose="02020603050405020304" pitchFamily="18" charset="0"/>
              </a:rPr>
              <a:t> and integrated unity (or totality), such that each element in the system can be located in its place on the web of relationships between elements. Even the sub-atomic universe has elements. Once it was thought that the atom was the smallest indivisible element. (As we all now know, by splitting the atom the human species discovered how to make their biggest explosion so far--another step towards their very own big bang.) But with Saussure’s system the elements themselves are impossible to locate because, as he </a:t>
            </a:r>
            <a:r>
              <a:rPr lang="en-US" dirty="0" smtClean="0">
                <a:latin typeface="Times New Roman" panose="02020603050405020304" pitchFamily="18" charset="0"/>
                <a:cs typeface="Times New Roman" panose="02020603050405020304" pitchFamily="18" charset="0"/>
              </a:rPr>
              <a:t>says, </a:t>
            </a:r>
            <a:r>
              <a:rPr lang="en-US" dirty="0">
                <a:latin typeface="Times New Roman" panose="02020603050405020304" pitchFamily="18" charset="0"/>
                <a:cs typeface="Times New Roman" panose="02020603050405020304" pitchFamily="18" charset="0"/>
              </a:rPr>
              <a:t>"language is a system of differences with no positive </a:t>
            </a:r>
            <a:r>
              <a:rPr lang="en-US" dirty="0" smtClean="0">
                <a:latin typeface="Times New Roman" panose="02020603050405020304" pitchFamily="18" charset="0"/>
                <a:cs typeface="Times New Roman" panose="02020603050405020304" pitchFamily="18" charset="0"/>
              </a:rPr>
              <a:t>terms</a:t>
            </a:r>
            <a:r>
              <a:rPr lang="tr-TR" dirty="0" smtClean="0">
                <a:latin typeface="Times New Roman" panose="02020603050405020304" pitchFamily="18" charset="0"/>
                <a:cs typeface="Times New Roman" panose="02020603050405020304" pitchFamily="18" charset="0"/>
              </a:rPr>
              <a:t>». Language is a </a:t>
            </a:r>
            <a:r>
              <a:rPr lang="tr-TR" dirty="0" err="1" smtClean="0">
                <a:latin typeface="Times New Roman" panose="02020603050405020304" pitchFamily="18" charset="0"/>
                <a:cs typeface="Times New Roman" panose="02020603050405020304" pitchFamily="18" charset="0"/>
              </a:rPr>
              <a:t>system</a:t>
            </a:r>
            <a:r>
              <a:rPr lang="tr-TR" dirty="0" smtClean="0">
                <a:latin typeface="Times New Roman" panose="02020603050405020304" pitchFamily="18" charset="0"/>
                <a:cs typeface="Times New Roman" panose="02020603050405020304" pitchFamily="18" charset="0"/>
              </a:rPr>
              <a:t> of </a:t>
            </a:r>
            <a:r>
              <a:rPr lang="tr-TR" dirty="0" err="1" smtClean="0">
                <a:latin typeface="Times New Roman" panose="02020603050405020304" pitchFamily="18" charset="0"/>
                <a:cs typeface="Times New Roman" panose="02020603050405020304" pitchFamily="18" charset="0"/>
              </a:rPr>
              <a:t>contrasts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which</a:t>
            </a:r>
            <a:r>
              <a:rPr lang="tr-TR" dirty="0" smtClean="0">
                <a:latin typeface="Times New Roman" panose="02020603050405020304" pitchFamily="18" charset="0"/>
                <a:cs typeface="Times New Roman" panose="02020603050405020304" pitchFamily="18" charset="0"/>
              </a:rPr>
              <a:t> in </a:t>
            </a:r>
            <a:r>
              <a:rPr lang="tr-TR" dirty="0" err="1" smtClean="0">
                <a:latin typeface="Times New Roman" panose="02020603050405020304" pitchFamily="18" charset="0"/>
                <a:cs typeface="Times New Roman" panose="02020603050405020304" pitchFamily="18" charset="0"/>
              </a:rPr>
              <a:t>each</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case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try</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to</a:t>
            </a:r>
            <a:r>
              <a:rPr lang="tr-TR" dirty="0" smtClean="0">
                <a:latin typeface="Times New Roman" panose="02020603050405020304" pitchFamily="18" charset="0"/>
                <a:cs typeface="Times New Roman" panose="02020603050405020304" pitchFamily="18" charset="0"/>
              </a:rPr>
              <a:t> set </a:t>
            </a:r>
            <a:r>
              <a:rPr lang="tr-TR" dirty="0" err="1" smtClean="0">
                <a:latin typeface="Times New Roman" panose="02020603050405020304" pitchFamily="18" charset="0"/>
                <a:cs typeface="Times New Roman" panose="02020603050405020304" pitchFamily="18" charset="0"/>
              </a:rPr>
              <a:t>up</a:t>
            </a:r>
            <a:r>
              <a:rPr lang="tr-TR" dirty="0" smtClean="0">
                <a:latin typeface="Times New Roman" panose="02020603050405020304" pitchFamily="18" charset="0"/>
                <a:cs typeface="Times New Roman" panose="02020603050405020304" pitchFamily="18" charset="0"/>
              </a:rPr>
              <a:t> a </a:t>
            </a:r>
            <a:r>
              <a:rPr lang="tr-TR" dirty="0" err="1" smtClean="0">
                <a:latin typeface="Times New Roman" panose="02020603050405020304" pitchFamily="18" charset="0"/>
                <a:cs typeface="Times New Roman" panose="02020603050405020304" pitchFamily="18" charset="0"/>
              </a:rPr>
              <a:t>new</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meaning</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by</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means</a:t>
            </a:r>
            <a:r>
              <a:rPr lang="tr-TR" dirty="0" smtClean="0">
                <a:latin typeface="Times New Roman" panose="02020603050405020304" pitchFamily="18" charset="0"/>
                <a:cs typeface="Times New Roman" panose="02020603050405020304" pitchFamily="18" charset="0"/>
              </a:rPr>
              <a:t> of </a:t>
            </a:r>
            <a:r>
              <a:rPr lang="tr-TR" dirty="0" err="1" smtClean="0">
                <a:latin typeface="Times New Roman" panose="02020603050405020304" pitchFamily="18" charset="0"/>
                <a:cs typeface="Times New Roman" panose="02020603050405020304" pitchFamily="18" charset="0"/>
              </a:rPr>
              <a:t>difference</a:t>
            </a:r>
            <a:r>
              <a:rPr lang="tr-TR" dirty="0" smtClean="0">
                <a:latin typeface="Times New Roman" panose="02020603050405020304" pitchFamily="18" charset="0"/>
                <a:cs typeface="Times New Roman" panose="02020603050405020304" pitchFamily="18" charset="0"/>
              </a:rPr>
              <a:t> in </a:t>
            </a:r>
            <a:r>
              <a:rPr lang="tr-TR" dirty="0" err="1" smtClean="0">
                <a:latin typeface="Times New Roman" panose="02020603050405020304" pitchFamily="18" charset="0"/>
                <a:cs typeface="Times New Roman" panose="02020603050405020304" pitchFamily="18" charset="0"/>
              </a:rPr>
              <a:t>the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line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up</a:t>
            </a:r>
            <a:r>
              <a:rPr lang="tr-TR" dirty="0" smtClean="0">
                <a:latin typeface="Times New Roman" panose="02020603050405020304" pitchFamily="18" charset="0"/>
                <a:cs typeface="Times New Roman" panose="02020603050405020304" pitchFamily="18" charset="0"/>
              </a:rPr>
              <a:t> of </a:t>
            </a:r>
            <a:r>
              <a:rPr lang="tr-TR" dirty="0" err="1" smtClean="0">
                <a:latin typeface="Times New Roman" panose="02020603050405020304" pitchFamily="18" charset="0"/>
                <a:cs typeface="Times New Roman" panose="02020603050405020304" pitchFamily="18" charset="0"/>
              </a:rPr>
              <a:t>elements</a:t>
            </a:r>
            <a:r>
              <a:rPr lang="tr-TR" dirty="0" smtClean="0">
                <a:latin typeface="Times New Roman" panose="02020603050405020304" pitchFamily="18" charset="0"/>
                <a:cs typeface="Times New Roman" panose="02020603050405020304" pitchFamily="18" charset="0"/>
              </a:rPr>
              <a:t>.</a:t>
            </a:r>
          </a:p>
          <a:p>
            <a:pPr marL="0" indent="0" algn="just">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774051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98613"/>
            <a:ext cx="10515600" cy="690281"/>
          </a:xfrm>
        </p:spPr>
        <p:txBody>
          <a:bodyPr>
            <a:normAutofit fontScale="90000"/>
          </a:bodyPr>
          <a:lstStyle/>
          <a:p>
            <a:pPr algn="ctr"/>
            <a:r>
              <a:rPr lang="tr-TR" b="1" dirty="0" smtClean="0">
                <a:solidFill>
                  <a:srgbClr val="C00000"/>
                </a:solidFill>
                <a:latin typeface="Times New Roman" panose="02020603050405020304" pitchFamily="18" charset="0"/>
                <a:cs typeface="Times New Roman" panose="02020603050405020304" pitchFamily="18" charset="0"/>
              </a:rPr>
              <a:t>Language as a </a:t>
            </a:r>
            <a:r>
              <a:rPr lang="tr-TR" b="1" dirty="0" err="1" smtClean="0">
                <a:solidFill>
                  <a:srgbClr val="C00000"/>
                </a:solidFill>
                <a:latin typeface="Times New Roman" panose="02020603050405020304" pitchFamily="18" charset="0"/>
                <a:cs typeface="Times New Roman" panose="02020603050405020304" pitchFamily="18" charset="0"/>
              </a:rPr>
              <a:t>system</a:t>
            </a:r>
            <a:endParaRPr lang="tr-TR" b="1" dirty="0">
              <a:solidFill>
                <a:srgbClr val="C00000"/>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838200" y="995082"/>
            <a:ext cx="10515600" cy="5181881"/>
          </a:xfrm>
        </p:spPr>
        <p:txBody>
          <a:bodyPr>
            <a:normAutofit/>
          </a:bodyPr>
          <a:lstStyle/>
          <a:p>
            <a:pPr marL="0" indent="0" algn="just">
              <a:buNone/>
            </a:pPr>
            <a:r>
              <a:rPr lang="tr-TR" dirty="0" err="1" smtClean="0">
                <a:latin typeface="Times New Roman" panose="02020603050405020304" pitchFamily="18" charset="0"/>
                <a:cs typeface="Times New Roman" panose="02020603050405020304" pitchFamily="18" charset="0"/>
              </a:rPr>
              <a:t>We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have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discussed</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thus</a:t>
            </a:r>
            <a:r>
              <a:rPr lang="tr-TR" dirty="0" smtClean="0">
                <a:latin typeface="Times New Roman" panose="02020603050405020304" pitchFamily="18" charset="0"/>
                <a:cs typeface="Times New Roman" panose="02020603050405020304" pitchFamily="18" charset="0"/>
              </a:rPr>
              <a:t> far </a:t>
            </a:r>
            <a:r>
              <a:rPr lang="tr-TR" dirty="0" err="1" smtClean="0">
                <a:latin typeface="Times New Roman" panose="02020603050405020304" pitchFamily="18" charset="0"/>
                <a:cs typeface="Times New Roman" panose="02020603050405020304" pitchFamily="18" charset="0"/>
              </a:rPr>
              <a:t>two</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basic</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concepts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concerning</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human</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language</a:t>
            </a:r>
            <a:r>
              <a:rPr lang="tr-TR" dirty="0" smtClean="0">
                <a:latin typeface="Times New Roman" panose="02020603050405020304" pitchFamily="18" charset="0"/>
                <a:cs typeface="Times New Roman" panose="02020603050405020304" pitchFamily="18" charset="0"/>
              </a:rPr>
              <a:t>: </a:t>
            </a:r>
            <a:r>
              <a:rPr lang="tr-TR" i="1" dirty="0" err="1" smtClean="0">
                <a:latin typeface="Times New Roman" panose="02020603050405020304" pitchFamily="18" charset="0"/>
                <a:cs typeface="Times New Roman" panose="02020603050405020304" pitchFamily="18" charset="0"/>
              </a:rPr>
              <a:t>langue</a:t>
            </a:r>
            <a:r>
              <a:rPr lang="tr-TR" i="1" dirty="0" smtClean="0">
                <a:latin typeface="Times New Roman" panose="02020603050405020304" pitchFamily="18" charset="0"/>
                <a:cs typeface="Times New Roman" panose="02020603050405020304" pitchFamily="18" charset="0"/>
              </a:rPr>
              <a:t> et </a:t>
            </a:r>
            <a:r>
              <a:rPr lang="tr-TR" i="1" dirty="0" err="1" smtClean="0">
                <a:latin typeface="Times New Roman" panose="02020603050405020304" pitchFamily="18" charset="0"/>
                <a:cs typeface="Times New Roman" panose="02020603050405020304" pitchFamily="18" charset="0"/>
              </a:rPr>
              <a:t>parole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In</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addition</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to</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this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dichotomy</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there</a:t>
            </a:r>
            <a:r>
              <a:rPr lang="tr-TR" dirty="0" smtClean="0">
                <a:latin typeface="Times New Roman" panose="02020603050405020304" pitchFamily="18" charset="0"/>
                <a:cs typeface="Times New Roman" panose="02020603050405020304" pitchFamily="18" charset="0"/>
              </a:rPr>
              <a:t> is </a:t>
            </a:r>
            <a:r>
              <a:rPr lang="tr-TR" dirty="0" err="1" smtClean="0">
                <a:latin typeface="Times New Roman" panose="02020603050405020304" pitchFamily="18" charset="0"/>
                <a:cs typeface="Times New Roman" panose="02020603050405020304" pitchFamily="18" charset="0"/>
              </a:rPr>
              <a:t>also</a:t>
            </a:r>
            <a:r>
              <a:rPr lang="tr-TR" dirty="0" smtClean="0">
                <a:latin typeface="Times New Roman" panose="02020603050405020304" pitchFamily="18" charset="0"/>
                <a:cs typeface="Times New Roman" panose="02020603050405020304" pitchFamily="18" charset="0"/>
              </a:rPr>
              <a:t> a </a:t>
            </a:r>
            <a:r>
              <a:rPr lang="tr-TR" dirty="0" err="1" smtClean="0">
                <a:latin typeface="Times New Roman" panose="02020603050405020304" pitchFamily="18" charset="0"/>
                <a:cs typeface="Times New Roman" panose="02020603050405020304" pitchFamily="18" charset="0"/>
              </a:rPr>
              <a:t>concept</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named</a:t>
            </a:r>
            <a:r>
              <a:rPr lang="tr-TR" dirty="0" smtClean="0">
                <a:latin typeface="Times New Roman" panose="02020603050405020304" pitchFamily="18" charset="0"/>
                <a:cs typeface="Times New Roman" panose="02020603050405020304" pitchFamily="18" charset="0"/>
              </a:rPr>
              <a:t> </a:t>
            </a:r>
            <a:r>
              <a:rPr lang="tr-TR" i="1" dirty="0" err="1" smtClean="0">
                <a:latin typeface="Times New Roman" panose="02020603050405020304" pitchFamily="18" charset="0"/>
                <a:cs typeface="Times New Roman" panose="02020603050405020304" pitchFamily="18" charset="0"/>
              </a:rPr>
              <a:t>langage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faculté</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générale</a:t>
            </a:r>
            <a:r>
              <a:rPr lang="tr-TR" dirty="0" smtClean="0">
                <a:latin typeface="Times New Roman" panose="02020603050405020304" pitchFamily="18" charset="0"/>
                <a:cs typeface="Times New Roman" panose="02020603050405020304" pitchFamily="18" charset="0"/>
              </a:rPr>
              <a:t> de </a:t>
            </a:r>
            <a:r>
              <a:rPr lang="tr-TR" dirty="0" err="1" smtClean="0">
                <a:latin typeface="Times New Roman" panose="02020603050405020304" pitchFamily="18" charset="0"/>
                <a:cs typeface="Times New Roman" panose="02020603050405020304" pitchFamily="18" charset="0"/>
              </a:rPr>
              <a:t>puvoir</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s’exprimer</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aux</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moyens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des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signes</a:t>
            </a:r>
            <a:r>
              <a:rPr lang="tr-TR" dirty="0" smtClean="0">
                <a:latin typeface="Times New Roman" panose="02020603050405020304" pitchFamily="18" charset="0"/>
                <a:cs typeface="Times New Roman" panose="02020603050405020304" pitchFamily="18" charset="0"/>
              </a:rPr>
              <a:t>. At </a:t>
            </a:r>
            <a:r>
              <a:rPr lang="tr-TR" dirty="0" err="1" smtClean="0">
                <a:latin typeface="Times New Roman" panose="02020603050405020304" pitchFamily="18" charset="0"/>
                <a:cs typeface="Times New Roman" panose="02020603050405020304" pitchFamily="18" charset="0"/>
              </a:rPr>
              <a:t>macro</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level</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we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have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langue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and</a:t>
            </a:r>
            <a:r>
              <a:rPr lang="tr-TR" dirty="0" smtClean="0">
                <a:latin typeface="Times New Roman" panose="02020603050405020304" pitchFamily="18" charset="0"/>
                <a:cs typeface="Times New Roman" panose="02020603050405020304" pitchFamily="18" charset="0"/>
              </a:rPr>
              <a:t> at </a:t>
            </a:r>
            <a:r>
              <a:rPr lang="tr-TR" dirty="0" err="1" smtClean="0">
                <a:latin typeface="Times New Roman" panose="02020603050405020304" pitchFamily="18" charset="0"/>
                <a:cs typeface="Times New Roman" panose="02020603050405020304" pitchFamily="18" charset="0"/>
              </a:rPr>
              <a:t>micro</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level</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parole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The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capability</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to</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make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use</a:t>
            </a:r>
            <a:r>
              <a:rPr lang="tr-TR" dirty="0" smtClean="0">
                <a:latin typeface="Times New Roman" panose="02020603050405020304" pitchFamily="18" charset="0"/>
                <a:cs typeface="Times New Roman" panose="02020603050405020304" pitchFamily="18" charset="0"/>
              </a:rPr>
              <a:t> of a </a:t>
            </a:r>
            <a:r>
              <a:rPr lang="tr-TR" dirty="0" err="1" smtClean="0">
                <a:latin typeface="Times New Roman" panose="02020603050405020304" pitchFamily="18" charset="0"/>
                <a:cs typeface="Times New Roman" panose="02020603050405020304" pitchFamily="18" charset="0"/>
              </a:rPr>
              <a:t>communicative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system</a:t>
            </a:r>
            <a:r>
              <a:rPr lang="tr-TR" dirty="0" smtClean="0">
                <a:latin typeface="Times New Roman" panose="02020603050405020304" pitchFamily="18" charset="0"/>
                <a:cs typeface="Times New Roman" panose="02020603050405020304" pitchFamily="18" charset="0"/>
              </a:rPr>
              <a:t> is </a:t>
            </a:r>
            <a:r>
              <a:rPr lang="tr-TR" dirty="0" err="1" smtClean="0">
                <a:latin typeface="Times New Roman" panose="02020603050405020304" pitchFamily="18" charset="0"/>
                <a:cs typeface="Times New Roman" panose="02020603050405020304" pitchFamily="18" charset="0"/>
              </a:rPr>
              <a:t>langage</a:t>
            </a: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in </a:t>
            </a:r>
            <a:r>
              <a:rPr lang="tr-TR" dirty="0" err="1" smtClean="0">
                <a:latin typeface="Times New Roman" panose="02020603050405020304" pitchFamily="18" charset="0"/>
                <a:cs typeface="Times New Roman" panose="02020603050405020304" pitchFamily="18" charset="0"/>
              </a:rPr>
              <a:t>this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case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This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sytem</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contains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arbitrary</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signs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which</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bear</a:t>
            </a:r>
            <a:r>
              <a:rPr lang="tr-TR" dirty="0" smtClean="0">
                <a:latin typeface="Times New Roman" panose="02020603050405020304" pitchFamily="18" charset="0"/>
                <a:cs typeface="Times New Roman" panose="02020603050405020304" pitchFamily="18" charset="0"/>
              </a:rPr>
              <a:t> a </a:t>
            </a:r>
            <a:r>
              <a:rPr lang="tr-TR" dirty="0" err="1" smtClean="0">
                <a:latin typeface="Times New Roman" panose="02020603050405020304" pitchFamily="18" charset="0"/>
                <a:cs typeface="Times New Roman" panose="02020603050405020304" pitchFamily="18" charset="0"/>
              </a:rPr>
              <a:t>conventional</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reference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or</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construct</a:t>
            </a:r>
            <a:r>
              <a:rPr lang="tr-TR" dirty="0" smtClean="0">
                <a:latin typeface="Times New Roman" panose="02020603050405020304" pitchFamily="18" charset="0"/>
                <a:cs typeface="Times New Roman" panose="02020603050405020304" pitchFamily="18" charset="0"/>
              </a:rPr>
              <a:t> an </a:t>
            </a:r>
            <a:r>
              <a:rPr lang="tr-TR" dirty="0" err="1" smtClean="0">
                <a:latin typeface="Times New Roman" panose="02020603050405020304" pitchFamily="18" charset="0"/>
                <a:cs typeface="Times New Roman" panose="02020603050405020304" pitchFamily="18" charset="0"/>
              </a:rPr>
              <a:t>acknowledged</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meaning</a:t>
            </a:r>
            <a:r>
              <a:rPr lang="tr-TR" dirty="0" smtClean="0">
                <a:latin typeface="Times New Roman" panose="02020603050405020304" pitchFamily="18" charset="0"/>
                <a:cs typeface="Times New Roman" panose="02020603050405020304" pitchFamily="18" charset="0"/>
              </a:rPr>
              <a:t>.</a:t>
            </a:r>
          </a:p>
          <a:p>
            <a:pPr marL="0" indent="0" algn="just">
              <a:buNone/>
            </a:pPr>
            <a:r>
              <a:rPr lang="tr-TR" dirty="0" err="1" smtClean="0">
                <a:latin typeface="Times New Roman" panose="02020603050405020304" pitchFamily="18" charset="0"/>
                <a:cs typeface="Times New Roman" panose="02020603050405020304" pitchFamily="18" charset="0"/>
              </a:rPr>
              <a:t>The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system</a:t>
            </a: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is </a:t>
            </a:r>
            <a:r>
              <a:rPr lang="tr-TR" dirty="0" err="1" smtClean="0">
                <a:latin typeface="Times New Roman" panose="02020603050405020304" pitchFamily="18" charset="0"/>
                <a:cs typeface="Times New Roman" panose="02020603050405020304" pitchFamily="18" charset="0"/>
              </a:rPr>
              <a:t>coherently</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filled</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with</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meaning</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bearing</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signs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which</a:t>
            </a:r>
            <a:r>
              <a:rPr lang="tr-TR" dirty="0" smtClean="0">
                <a:latin typeface="Times New Roman" panose="02020603050405020304" pitchFamily="18" charset="0"/>
                <a:cs typeface="Times New Roman" panose="02020603050405020304" pitchFamily="18" charset="0"/>
              </a:rPr>
              <a:t> form a </a:t>
            </a:r>
            <a:r>
              <a:rPr lang="tr-TR" dirty="0" err="1" smtClean="0">
                <a:latin typeface="Times New Roman" panose="02020603050405020304" pitchFamily="18" charset="0"/>
                <a:cs typeface="Times New Roman" panose="02020603050405020304" pitchFamily="18" charset="0"/>
              </a:rPr>
              <a:t>basis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for</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parole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These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signs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are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elements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which</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are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also</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internally</a:t>
            </a:r>
            <a:r>
              <a:rPr lang="tr-TR" dirty="0" smtClean="0">
                <a:latin typeface="Times New Roman" panose="02020603050405020304" pitchFamily="18" charset="0"/>
                <a:cs typeface="Times New Roman" panose="02020603050405020304" pitchFamily="18" charset="0"/>
              </a:rPr>
              <a:t> in </a:t>
            </a:r>
            <a:r>
              <a:rPr lang="tr-TR" dirty="0" err="1" smtClean="0">
                <a:latin typeface="Times New Roman" panose="02020603050405020304" pitchFamily="18" charset="0"/>
                <a:cs typeface="Times New Roman" panose="02020603050405020304" pitchFamily="18" charset="0"/>
              </a:rPr>
              <a:t>conceptual</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relation</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with</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one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another</a:t>
            </a:r>
            <a:r>
              <a:rPr lang="tr-TR" dirty="0" smtClean="0">
                <a:latin typeface="Times New Roman" panose="02020603050405020304" pitchFamily="18" charset="0"/>
                <a:cs typeface="Times New Roman" panose="02020603050405020304" pitchFamily="18" charset="0"/>
              </a:rPr>
              <a:t>. </a:t>
            </a:r>
            <a:endParaRPr lang="tr-TR" dirty="0">
              <a:latin typeface="Times New Roman" panose="02020603050405020304" pitchFamily="18" charset="0"/>
              <a:cs typeface="Times New Roman" panose="02020603050405020304" pitchFamily="18" charset="0"/>
            </a:endParaRPr>
          </a:p>
          <a:p>
            <a:pPr marL="0" indent="0" algn="just">
              <a:buNone/>
            </a:pPr>
            <a:r>
              <a:rPr lang="tr-TR" dirty="0" err="1" smtClean="0">
                <a:latin typeface="Times New Roman" panose="02020603050405020304" pitchFamily="18" charset="0"/>
                <a:cs typeface="Times New Roman" panose="02020603050405020304" pitchFamily="18" charset="0"/>
              </a:rPr>
              <a:t>See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also</a:t>
            </a:r>
            <a:r>
              <a:rPr lang="tr-TR"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hlinkClick r:id="rId2"/>
              </a:rPr>
              <a:t>https</a:t>
            </a:r>
            <a:r>
              <a:rPr lang="tr-TR" dirty="0">
                <a:latin typeface="Times New Roman" panose="02020603050405020304" pitchFamily="18" charset="0"/>
                <a:cs typeface="Times New Roman" panose="02020603050405020304" pitchFamily="18" charset="0"/>
                <a:hlinkClick r:id="rId2"/>
              </a:rPr>
              <a:t>://</a:t>
            </a:r>
            <a:r>
              <a:rPr lang="tr-TR" dirty="0" smtClean="0">
                <a:latin typeface="Times New Roman" panose="02020603050405020304" pitchFamily="18" charset="0"/>
                <a:cs typeface="Times New Roman" panose="02020603050405020304" pitchFamily="18" charset="0"/>
                <a:hlinkClick r:id="rId2"/>
              </a:rPr>
              <a:t>www.youtube.com/watch?v=RUYrAvsX9Tc</a:t>
            </a:r>
            <a:endParaRPr lang="tr-TR"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3488551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56161"/>
            <a:ext cx="10515600" cy="836145"/>
          </a:xfrm>
        </p:spPr>
        <p:txBody>
          <a:bodyPr/>
          <a:lstStyle/>
          <a:p>
            <a:pPr algn="ctr"/>
            <a:r>
              <a:rPr lang="tr-TR" b="1" dirty="0">
                <a:solidFill>
                  <a:srgbClr val="C00000"/>
                </a:solidFill>
                <a:latin typeface="Times New Roman" panose="02020603050405020304" pitchFamily="18" charset="0"/>
                <a:cs typeface="Times New Roman" panose="02020603050405020304" pitchFamily="18" charset="0"/>
              </a:rPr>
              <a:t>Language as a </a:t>
            </a:r>
            <a:r>
              <a:rPr lang="tr-TR" b="1" dirty="0" err="1">
                <a:solidFill>
                  <a:srgbClr val="C00000"/>
                </a:solidFill>
                <a:latin typeface="Times New Roman" panose="02020603050405020304" pitchFamily="18" charset="0"/>
                <a:cs typeface="Times New Roman" panose="02020603050405020304" pitchFamily="18" charset="0"/>
              </a:rPr>
              <a:t>system</a:t>
            </a:r>
            <a:endParaRPr lang="tr-TR" dirty="0"/>
          </a:p>
        </p:txBody>
      </p:sp>
      <p:sp>
        <p:nvSpPr>
          <p:cNvPr id="3" name="İçerik Yer Tutucusu 2"/>
          <p:cNvSpPr>
            <a:spLocks noGrp="1"/>
          </p:cNvSpPr>
          <p:nvPr>
            <p:ph idx="1"/>
          </p:nvPr>
        </p:nvSpPr>
        <p:spPr>
          <a:xfrm>
            <a:off x="838200" y="1568824"/>
            <a:ext cx="10515600" cy="4608139"/>
          </a:xfrm>
        </p:spPr>
        <p:txBody>
          <a:bodyPr>
            <a:normAutofit fontScale="92500" lnSpcReduction="10000"/>
          </a:bodyPr>
          <a:lstStyle/>
          <a:p>
            <a:pPr algn="just"/>
            <a:r>
              <a:rPr lang="tr-TR" dirty="0" err="1" smtClean="0">
                <a:latin typeface="Times New Roman" panose="02020603050405020304" pitchFamily="18" charset="0"/>
                <a:cs typeface="Times New Roman" panose="02020603050405020304" pitchFamily="18" charset="0"/>
              </a:rPr>
              <a:t>In</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this</a:t>
            </a:r>
            <a:r>
              <a:rPr lang="tr-TR" dirty="0" smtClean="0">
                <a:latin typeface="Times New Roman" panose="02020603050405020304" pitchFamily="18" charset="0"/>
                <a:cs typeface="Times New Roman" panose="02020603050405020304" pitchFamily="18" charset="0"/>
              </a:rPr>
              <a:t> sense, </a:t>
            </a:r>
            <a:r>
              <a:rPr lang="tr-TR" dirty="0" err="1" smtClean="0">
                <a:latin typeface="Times New Roman" panose="02020603050405020304" pitchFamily="18" charset="0"/>
                <a:cs typeface="Times New Roman" panose="02020603050405020304" pitchFamily="18" charset="0"/>
              </a:rPr>
              <a:t>we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may</a:t>
            </a:r>
            <a:r>
              <a:rPr lang="tr-TR" dirty="0" smtClean="0">
                <a:latin typeface="Times New Roman" panose="02020603050405020304" pitchFamily="18" charset="0"/>
                <a:cs typeface="Times New Roman" panose="02020603050405020304" pitchFamily="18" charset="0"/>
              </a:rPr>
              <a:t> define </a:t>
            </a:r>
            <a:r>
              <a:rPr lang="tr-TR" dirty="0" err="1" smtClean="0">
                <a:latin typeface="Times New Roman" panose="02020603050405020304" pitchFamily="18" charset="0"/>
                <a:cs typeface="Times New Roman" panose="02020603050405020304" pitchFamily="18" charset="0"/>
              </a:rPr>
              <a:t>the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language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system</a:t>
            </a:r>
            <a:r>
              <a:rPr lang="tr-TR" dirty="0" smtClean="0">
                <a:latin typeface="Times New Roman" panose="02020603050405020304" pitchFamily="18" charset="0"/>
                <a:cs typeface="Times New Roman" panose="02020603050405020304" pitchFamily="18" charset="0"/>
              </a:rPr>
              <a:t> as an </a:t>
            </a:r>
            <a:r>
              <a:rPr lang="tr-TR" dirty="0" err="1" smtClean="0">
                <a:latin typeface="Times New Roman" panose="02020603050405020304" pitchFamily="18" charset="0"/>
                <a:cs typeface="Times New Roman" panose="02020603050405020304" pitchFamily="18" charset="0"/>
              </a:rPr>
              <a:t>integrated</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whole</a:t>
            </a:r>
            <a:r>
              <a:rPr lang="tr-TR" dirty="0" smtClean="0">
                <a:latin typeface="Times New Roman" panose="02020603050405020304" pitchFamily="18" charset="0"/>
                <a:cs typeface="Times New Roman" panose="02020603050405020304" pitchFamily="18" charset="0"/>
              </a:rPr>
              <a:t>, in </a:t>
            </a:r>
            <a:r>
              <a:rPr lang="tr-TR" dirty="0" err="1" smtClean="0">
                <a:latin typeface="Times New Roman" panose="02020603050405020304" pitchFamily="18" charset="0"/>
                <a:cs typeface="Times New Roman" panose="02020603050405020304" pitchFamily="18" charset="0"/>
              </a:rPr>
              <a:t>which</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all</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parts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are</a:t>
            </a:r>
            <a:r>
              <a:rPr lang="tr-TR" dirty="0" smtClean="0">
                <a:latin typeface="Times New Roman" panose="02020603050405020304" pitchFamily="18" charset="0"/>
                <a:cs typeface="Times New Roman" panose="02020603050405020304" pitchFamily="18" charset="0"/>
              </a:rPr>
              <a:t> in a </a:t>
            </a:r>
            <a:r>
              <a:rPr lang="tr-TR" dirty="0" err="1" smtClean="0">
                <a:latin typeface="Times New Roman" panose="02020603050405020304" pitchFamily="18" charset="0"/>
                <a:cs typeface="Times New Roman" panose="02020603050405020304" pitchFamily="18" charset="0"/>
              </a:rPr>
              <a:t>structural</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relation</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with</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one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another</a:t>
            </a:r>
            <a:r>
              <a:rPr lang="tr-TR" dirty="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and</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are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there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to</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produce</a:t>
            </a:r>
            <a:r>
              <a:rPr lang="tr-TR" dirty="0" smtClean="0">
                <a:latin typeface="Times New Roman" panose="02020603050405020304" pitchFamily="18" charset="0"/>
                <a:cs typeface="Times New Roman" panose="02020603050405020304" pitchFamily="18" charset="0"/>
              </a:rPr>
              <a:t> a </a:t>
            </a:r>
            <a:r>
              <a:rPr lang="tr-TR" dirty="0" err="1" smtClean="0">
                <a:latin typeface="Times New Roman" panose="02020603050405020304" pitchFamily="18" charset="0"/>
                <a:cs typeface="Times New Roman" panose="02020603050405020304" pitchFamily="18" charset="0"/>
              </a:rPr>
              <a:t>function</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i.e</a:t>
            </a:r>
            <a:r>
              <a:rPr lang="tr-TR" dirty="0" smtClean="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a:t>
            </a:r>
            <a:r>
              <a:rPr lang="tr-TR" dirty="0" err="1" smtClean="0">
                <a:latin typeface="Times New Roman" panose="02020603050405020304" pitchFamily="18" charset="0"/>
                <a:cs typeface="Times New Roman" panose="02020603050405020304" pitchFamily="18" charset="0"/>
              </a:rPr>
              <a:t>eaning</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Parts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fall</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under</a:t>
            </a:r>
            <a:r>
              <a:rPr lang="tr-TR" dirty="0" smtClean="0">
                <a:latin typeface="Times New Roman" panose="02020603050405020304" pitchFamily="18" charset="0"/>
                <a:cs typeface="Times New Roman" panose="02020603050405020304" pitchFamily="18" charset="0"/>
              </a:rPr>
              <a:t> a </a:t>
            </a:r>
            <a:r>
              <a:rPr lang="tr-TR" dirty="0" err="1" smtClean="0">
                <a:latin typeface="Times New Roman" panose="02020603050405020304" pitchFamily="18" charset="0"/>
                <a:cs typeface="Times New Roman" panose="02020603050405020304" pitchFamily="18" charset="0"/>
              </a:rPr>
              <a:t>structure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which</a:t>
            </a:r>
            <a:r>
              <a:rPr lang="tr-TR" dirty="0" smtClean="0">
                <a:latin typeface="Times New Roman" panose="02020603050405020304" pitchFamily="18" charset="0"/>
                <a:cs typeface="Times New Roman" panose="02020603050405020304" pitchFamily="18" charset="0"/>
              </a:rPr>
              <a:t> is in </a:t>
            </a:r>
            <a:r>
              <a:rPr lang="tr-TR" dirty="0" err="1" smtClean="0">
                <a:latin typeface="Times New Roman" panose="02020603050405020304" pitchFamily="18" charset="0"/>
                <a:cs typeface="Times New Roman" panose="02020603050405020304" pitchFamily="18" charset="0"/>
              </a:rPr>
              <a:t>turn</a:t>
            </a:r>
            <a:r>
              <a:rPr lang="tr-TR" dirty="0" smtClean="0">
                <a:latin typeface="Times New Roman" panose="02020603050405020304" pitchFamily="18" charset="0"/>
                <a:cs typeface="Times New Roman" panose="02020603050405020304" pitchFamily="18" charset="0"/>
              </a:rPr>
              <a:t> a form of </a:t>
            </a:r>
            <a:r>
              <a:rPr lang="tr-TR" dirty="0" err="1" smtClean="0">
                <a:latin typeface="Times New Roman" panose="02020603050405020304" pitchFamily="18" charset="0"/>
                <a:cs typeface="Times New Roman" panose="02020603050405020304" pitchFamily="18" charset="0"/>
              </a:rPr>
              <a:t>interconnection</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between</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parts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under</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the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whole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Structure</a:t>
            </a:r>
            <a:r>
              <a:rPr lang="tr-TR" dirty="0" smtClean="0">
                <a:latin typeface="Times New Roman" panose="02020603050405020304" pitchFamily="18" charset="0"/>
                <a:cs typeface="Times New Roman" panose="02020603050405020304" pitchFamily="18" charset="0"/>
              </a:rPr>
              <a:t> is a </a:t>
            </a:r>
            <a:r>
              <a:rPr lang="tr-TR" dirty="0" err="1" smtClean="0">
                <a:latin typeface="Times New Roman" panose="02020603050405020304" pitchFamily="18" charset="0"/>
                <a:cs typeface="Times New Roman" panose="02020603050405020304" pitchFamily="18" charset="0"/>
              </a:rPr>
              <a:t>way</a:t>
            </a:r>
            <a:r>
              <a:rPr lang="tr-TR" dirty="0" smtClean="0">
                <a:latin typeface="Times New Roman" panose="02020603050405020304" pitchFamily="18" charset="0"/>
                <a:cs typeface="Times New Roman" panose="02020603050405020304" pitchFamily="18" charset="0"/>
              </a:rPr>
              <a:t> of </a:t>
            </a:r>
            <a:r>
              <a:rPr lang="tr-TR" dirty="0" err="1" smtClean="0">
                <a:latin typeface="Times New Roman" panose="02020603050405020304" pitchFamily="18" charset="0"/>
                <a:cs typeface="Times New Roman" panose="02020603050405020304" pitchFamily="18" charset="0"/>
              </a:rPr>
              <a:t>conglomeration</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for</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parts</a:t>
            </a:r>
            <a:r>
              <a:rPr lang="tr-TR" dirty="0" smtClean="0">
                <a:latin typeface="Times New Roman" panose="02020603050405020304" pitchFamily="18" charset="0"/>
                <a:cs typeface="Times New Roman" panose="02020603050405020304" pitchFamily="18" charset="0"/>
              </a:rPr>
              <a:t> in </a:t>
            </a:r>
            <a:r>
              <a:rPr lang="tr-TR" dirty="0" err="1" smtClean="0">
                <a:latin typeface="Times New Roman" panose="02020603050405020304" pitchFamily="18" charset="0"/>
                <a:cs typeface="Times New Roman" panose="02020603050405020304" pitchFamily="18" charset="0"/>
              </a:rPr>
              <a:t>the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whole</a:t>
            </a:r>
            <a:r>
              <a:rPr lang="tr-TR" dirty="0" smtClean="0">
                <a:latin typeface="Times New Roman" panose="02020603050405020304" pitchFamily="18" charset="0"/>
                <a:cs typeface="Times New Roman" panose="02020603050405020304" pitchFamily="18" charset="0"/>
              </a:rPr>
              <a:t> in </a:t>
            </a:r>
            <a:r>
              <a:rPr lang="tr-TR" dirty="0" err="1" smtClean="0">
                <a:latin typeface="Times New Roman" panose="02020603050405020304" pitchFamily="18" charset="0"/>
                <a:cs typeface="Times New Roman" panose="02020603050405020304" pitchFamily="18" charset="0"/>
              </a:rPr>
              <a:t>order</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to</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produce</a:t>
            </a:r>
            <a:r>
              <a:rPr lang="tr-TR" dirty="0" smtClean="0">
                <a:latin typeface="Times New Roman" panose="02020603050405020304" pitchFamily="18" charset="0"/>
                <a:cs typeface="Times New Roman" panose="02020603050405020304" pitchFamily="18" charset="0"/>
              </a:rPr>
              <a:t> a </a:t>
            </a:r>
            <a:r>
              <a:rPr lang="tr-TR" dirty="0" err="1" smtClean="0">
                <a:latin typeface="Times New Roman" panose="02020603050405020304" pitchFamily="18" charset="0"/>
                <a:cs typeface="Times New Roman" panose="02020603050405020304" pitchFamily="18" charset="0"/>
              </a:rPr>
              <a:t>targeted</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meaning</a:t>
            </a:r>
            <a:r>
              <a:rPr lang="tr-TR" dirty="0" smtClean="0">
                <a:latin typeface="Times New Roman" panose="02020603050405020304" pitchFamily="18" charset="0"/>
                <a:cs typeface="Times New Roman" panose="02020603050405020304" pitchFamily="18" charset="0"/>
              </a:rPr>
              <a:t>.</a:t>
            </a:r>
          </a:p>
          <a:p>
            <a:pPr algn="just"/>
            <a:r>
              <a:rPr lang="tr-TR" dirty="0" smtClean="0">
                <a:latin typeface="Times New Roman" panose="02020603050405020304" pitchFamily="18" charset="0"/>
                <a:cs typeface="Times New Roman" panose="02020603050405020304" pitchFamily="18" charset="0"/>
              </a:rPr>
              <a:t>Language </a:t>
            </a:r>
            <a:r>
              <a:rPr lang="tr-TR" dirty="0" err="1" smtClean="0">
                <a:latin typeface="Times New Roman" panose="02020603050405020304" pitchFamily="18" charset="0"/>
                <a:cs typeface="Times New Roman" panose="02020603050405020304" pitchFamily="18" charset="0"/>
              </a:rPr>
              <a:t>system</a:t>
            </a:r>
            <a:r>
              <a:rPr lang="tr-TR" dirty="0" smtClean="0">
                <a:latin typeface="Times New Roman" panose="02020603050405020304" pitchFamily="18" charset="0"/>
                <a:cs typeface="Times New Roman" panose="02020603050405020304" pitchFamily="18" charset="0"/>
              </a:rPr>
              <a:t> can be </a:t>
            </a:r>
            <a:r>
              <a:rPr lang="tr-TR" dirty="0" err="1" smtClean="0">
                <a:latin typeface="Times New Roman" panose="02020603050405020304" pitchFamily="18" charset="0"/>
                <a:cs typeface="Times New Roman" panose="02020603050405020304" pitchFamily="18" charset="0"/>
              </a:rPr>
              <a:t>reconstructed</a:t>
            </a:r>
            <a:r>
              <a:rPr lang="tr-TR" dirty="0" smtClean="0">
                <a:latin typeface="Times New Roman" panose="02020603050405020304" pitchFamily="18" charset="0"/>
                <a:cs typeface="Times New Roman" panose="02020603050405020304" pitchFamily="18" charset="0"/>
              </a:rPr>
              <a:t> on </a:t>
            </a:r>
            <a:r>
              <a:rPr lang="tr-TR" dirty="0" err="1" smtClean="0">
                <a:latin typeface="Times New Roman" panose="02020603050405020304" pitchFamily="18" charset="0"/>
                <a:cs typeface="Times New Roman" panose="02020603050405020304" pitchFamily="18" charset="0"/>
              </a:rPr>
              <a:t>the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basis</a:t>
            </a:r>
            <a:r>
              <a:rPr lang="tr-TR" dirty="0" smtClean="0">
                <a:latin typeface="Times New Roman" panose="02020603050405020304" pitchFamily="18" charset="0"/>
                <a:cs typeface="Times New Roman" panose="02020603050405020304" pitchFamily="18" charset="0"/>
              </a:rPr>
              <a:t> of </a:t>
            </a:r>
            <a:r>
              <a:rPr lang="tr-TR" dirty="0" err="1" smtClean="0">
                <a:latin typeface="Times New Roman" panose="02020603050405020304" pitchFamily="18" charset="0"/>
                <a:cs typeface="Times New Roman" panose="02020603050405020304" pitchFamily="18" charset="0"/>
              </a:rPr>
              <a:t>all</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utterances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which</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have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been</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produced</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so</a:t>
            </a:r>
            <a:r>
              <a:rPr lang="tr-TR" dirty="0" smtClean="0">
                <a:latin typeface="Times New Roman" panose="02020603050405020304" pitchFamily="18" charset="0"/>
                <a:cs typeface="Times New Roman" panose="02020603050405020304" pitchFamily="18" charset="0"/>
              </a:rPr>
              <a:t> far. </a:t>
            </a:r>
            <a:r>
              <a:rPr lang="tr-TR" dirty="0" err="1" smtClean="0">
                <a:latin typeface="Times New Roman" panose="02020603050405020304" pitchFamily="18" charset="0"/>
                <a:cs typeface="Times New Roman" panose="02020603050405020304" pitchFamily="18" charset="0"/>
              </a:rPr>
              <a:t>However</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the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system</a:t>
            </a:r>
            <a:r>
              <a:rPr lang="tr-TR" dirty="0" smtClean="0">
                <a:latin typeface="Times New Roman" panose="02020603050405020304" pitchFamily="18" charset="0"/>
                <a:cs typeface="Times New Roman" panose="02020603050405020304" pitchFamily="18" charset="0"/>
              </a:rPr>
              <a:t> is not a </a:t>
            </a:r>
            <a:r>
              <a:rPr lang="tr-TR" dirty="0" err="1" smtClean="0">
                <a:latin typeface="Times New Roman" panose="02020603050405020304" pitchFamily="18" charset="0"/>
                <a:cs typeface="Times New Roman" panose="02020603050405020304" pitchFamily="18" charset="0"/>
              </a:rPr>
              <a:t>simple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accumulation</a:t>
            </a:r>
            <a:r>
              <a:rPr lang="tr-TR" dirty="0" smtClean="0">
                <a:latin typeface="Times New Roman" panose="02020603050405020304" pitchFamily="18" charset="0"/>
                <a:cs typeface="Times New Roman" panose="02020603050405020304" pitchFamily="18" charset="0"/>
              </a:rPr>
              <a:t> of </a:t>
            </a:r>
            <a:r>
              <a:rPr lang="tr-TR" dirty="0" err="1" smtClean="0">
                <a:latin typeface="Times New Roman" panose="02020603050405020304" pitchFamily="18" charset="0"/>
                <a:cs typeface="Times New Roman" panose="02020603050405020304" pitchFamily="18" charset="0"/>
              </a:rPr>
              <a:t>all</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produced</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utterances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What</a:t>
            </a:r>
            <a:r>
              <a:rPr lang="tr-TR" dirty="0" smtClean="0">
                <a:latin typeface="Times New Roman" panose="02020603050405020304" pitchFamily="18" charset="0"/>
                <a:cs typeface="Times New Roman" panose="02020603050405020304" pitchFamily="18" charset="0"/>
              </a:rPr>
              <a:t> is </a:t>
            </a:r>
            <a:r>
              <a:rPr lang="tr-TR" dirty="0" err="1" smtClean="0">
                <a:latin typeface="Times New Roman" panose="02020603050405020304" pitchFamily="18" charset="0"/>
                <a:cs typeface="Times New Roman" panose="02020603050405020304" pitchFamily="18" charset="0"/>
              </a:rPr>
              <a:t>crucial</a:t>
            </a:r>
            <a:r>
              <a:rPr lang="tr-TR" dirty="0" smtClean="0">
                <a:latin typeface="Times New Roman" panose="02020603050405020304" pitchFamily="18" charset="0"/>
                <a:cs typeface="Times New Roman" panose="02020603050405020304" pitchFamily="18" charset="0"/>
              </a:rPr>
              <a:t> in </a:t>
            </a:r>
            <a:r>
              <a:rPr lang="tr-TR" dirty="0" err="1" smtClean="0">
                <a:latin typeface="Times New Roman" panose="02020603050405020304" pitchFamily="18" charset="0"/>
                <a:cs typeface="Times New Roman" panose="02020603050405020304" pitchFamily="18" charset="0"/>
              </a:rPr>
              <a:t>this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case</a:t>
            </a:r>
            <a:r>
              <a:rPr lang="tr-TR" dirty="0" smtClean="0">
                <a:latin typeface="Times New Roman" panose="02020603050405020304" pitchFamily="18" charset="0"/>
                <a:cs typeface="Times New Roman" panose="02020603050405020304" pitchFamily="18" charset="0"/>
              </a:rPr>
              <a:t> is </a:t>
            </a:r>
            <a:r>
              <a:rPr lang="tr-TR" dirty="0" err="1" smtClean="0">
                <a:latin typeface="Times New Roman" panose="02020603050405020304" pitchFamily="18" charset="0"/>
                <a:cs typeface="Times New Roman" panose="02020603050405020304" pitchFamily="18" charset="0"/>
              </a:rPr>
              <a:t>to</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focus</a:t>
            </a:r>
            <a:r>
              <a:rPr lang="tr-TR" dirty="0" smtClean="0">
                <a:latin typeface="Times New Roman" panose="02020603050405020304" pitchFamily="18" charset="0"/>
                <a:cs typeface="Times New Roman" panose="02020603050405020304" pitchFamily="18" charset="0"/>
              </a:rPr>
              <a:t> on </a:t>
            </a:r>
            <a:r>
              <a:rPr lang="tr-TR" dirty="0" err="1" smtClean="0">
                <a:latin typeface="Times New Roman" panose="02020603050405020304" pitchFamily="18" charset="0"/>
                <a:cs typeface="Times New Roman" panose="02020603050405020304" pitchFamily="18" charset="0"/>
              </a:rPr>
              <a:t>those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utterances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which</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have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never</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been</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produced</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till</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now</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In</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this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regard</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the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language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system</a:t>
            </a:r>
            <a:r>
              <a:rPr lang="tr-TR" dirty="0" smtClean="0">
                <a:latin typeface="Times New Roman" panose="02020603050405020304" pitchFamily="18" charset="0"/>
                <a:cs typeface="Times New Roman" panose="02020603050405020304" pitchFamily="18" charset="0"/>
              </a:rPr>
              <a:t> is a </a:t>
            </a:r>
            <a:r>
              <a:rPr lang="tr-TR" dirty="0" err="1" smtClean="0">
                <a:latin typeface="Times New Roman" panose="02020603050405020304" pitchFamily="18" charset="0"/>
                <a:cs typeface="Times New Roman" panose="02020603050405020304" pitchFamily="18" charset="0"/>
              </a:rPr>
              <a:t>productive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mechanism</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which</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paves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way</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for</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unspoken</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ideas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This</a:t>
            </a:r>
            <a:r>
              <a:rPr lang="tr-TR" dirty="0" smtClean="0">
                <a:latin typeface="Times New Roman" panose="02020603050405020304" pitchFamily="18" charset="0"/>
                <a:cs typeface="Times New Roman" panose="02020603050405020304" pitchFamily="18" charset="0"/>
              </a:rPr>
              <a:t> is a main </a:t>
            </a:r>
            <a:r>
              <a:rPr lang="tr-TR" dirty="0" err="1" smtClean="0">
                <a:latin typeface="Times New Roman" panose="02020603050405020304" pitchFamily="18" charset="0"/>
                <a:cs typeface="Times New Roman" panose="02020603050405020304" pitchFamily="18" charset="0"/>
              </a:rPr>
              <a:t>starting</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point</a:t>
            </a:r>
            <a:r>
              <a:rPr lang="tr-TR" dirty="0" smtClean="0">
                <a:latin typeface="Times New Roman" panose="02020603050405020304" pitchFamily="18" charset="0"/>
                <a:cs typeface="Times New Roman" panose="02020603050405020304" pitchFamily="18" charset="0"/>
              </a:rPr>
              <a:t> of </a:t>
            </a:r>
            <a:r>
              <a:rPr lang="tr-TR" dirty="0" err="1" smtClean="0">
                <a:latin typeface="Times New Roman" panose="02020603050405020304" pitchFamily="18" charset="0"/>
                <a:cs typeface="Times New Roman" panose="02020603050405020304" pitchFamily="18" charset="0"/>
              </a:rPr>
              <a:t>structuralist</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linguists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and</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structuralism</a:t>
            </a:r>
            <a:r>
              <a:rPr lang="tr-TR" dirty="0" smtClean="0">
                <a:latin typeface="Times New Roman" panose="02020603050405020304" pitchFamily="18" charset="0"/>
                <a:cs typeface="Times New Roman" panose="02020603050405020304" pitchFamily="18" charset="0"/>
              </a:rPr>
              <a:t>. </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362047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63388" y="365125"/>
            <a:ext cx="10690412" cy="925793"/>
          </a:xfrm>
        </p:spPr>
        <p:txBody>
          <a:bodyPr/>
          <a:lstStyle/>
          <a:p>
            <a:pPr algn="ctr"/>
            <a:r>
              <a:rPr lang="tr-TR" b="1" dirty="0">
                <a:solidFill>
                  <a:srgbClr val="C00000"/>
                </a:solidFill>
                <a:latin typeface="Times New Roman" panose="02020603050405020304" pitchFamily="18" charset="0"/>
                <a:cs typeface="Times New Roman" panose="02020603050405020304" pitchFamily="18" charset="0"/>
              </a:rPr>
              <a:t>Language as a </a:t>
            </a:r>
            <a:r>
              <a:rPr lang="tr-TR" b="1" dirty="0" err="1">
                <a:solidFill>
                  <a:srgbClr val="C00000"/>
                </a:solidFill>
                <a:latin typeface="Times New Roman" panose="02020603050405020304" pitchFamily="18" charset="0"/>
                <a:cs typeface="Times New Roman" panose="02020603050405020304" pitchFamily="18" charset="0"/>
              </a:rPr>
              <a:t>system</a:t>
            </a:r>
            <a:endParaRPr lang="tr-TR" dirty="0"/>
          </a:p>
        </p:txBody>
      </p:sp>
      <p:sp>
        <p:nvSpPr>
          <p:cNvPr id="3" name="İçerik Yer Tutucusu 2"/>
          <p:cNvSpPr>
            <a:spLocks noGrp="1"/>
          </p:cNvSpPr>
          <p:nvPr>
            <p:ph idx="1"/>
          </p:nvPr>
        </p:nvSpPr>
        <p:spPr>
          <a:xfrm>
            <a:off x="484094" y="1371600"/>
            <a:ext cx="10869706" cy="4805363"/>
          </a:xfrm>
        </p:spPr>
        <p:txBody>
          <a:bodyPr>
            <a:normAutofit/>
          </a:bodyPr>
          <a:lstStyle/>
          <a:p>
            <a:pPr marL="0" indent="0" algn="just">
              <a:buNone/>
            </a:pPr>
            <a:r>
              <a:rPr lang="en-US" dirty="0" smtClean="0">
                <a:latin typeface="Times New Roman" panose="02020603050405020304" pitchFamily="18" charset="0"/>
                <a:cs typeface="Times New Roman" panose="02020603050405020304" pitchFamily="18" charset="0"/>
              </a:rPr>
              <a:t>Structuralism </a:t>
            </a:r>
            <a:r>
              <a:rPr lang="en-US" dirty="0">
                <a:latin typeface="Times New Roman" panose="02020603050405020304" pitchFamily="18" charset="0"/>
                <a:cs typeface="Times New Roman" panose="02020603050405020304" pitchFamily="18" charset="0"/>
              </a:rPr>
              <a:t>as a philosophical stance </a:t>
            </a:r>
            <a:r>
              <a:rPr lang="tr-TR" dirty="0" err="1" smtClean="0">
                <a:latin typeface="Times New Roman" panose="02020603050405020304" pitchFamily="18" charset="0"/>
                <a:cs typeface="Times New Roman" panose="02020603050405020304" pitchFamily="18" charset="0"/>
              </a:rPr>
              <a:t>and</a:t>
            </a:r>
            <a:r>
              <a:rPr lang="tr-TR" dirty="0" smtClean="0">
                <a:latin typeface="Times New Roman" panose="02020603050405020304" pitchFamily="18" charset="0"/>
                <a:cs typeface="Times New Roman" panose="02020603050405020304" pitchFamily="18" charset="0"/>
              </a:rPr>
              <a:t> s</a:t>
            </a:r>
            <a:r>
              <a:rPr lang="en-US" dirty="0" err="1" smtClean="0">
                <a:latin typeface="Times New Roman" panose="02020603050405020304" pitchFamily="18" charset="0"/>
                <a:cs typeface="Times New Roman" panose="02020603050405020304" pitchFamily="18" charset="0"/>
              </a:rPr>
              <a:t>tructuralists</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are interested in the interrelationship between </a:t>
            </a:r>
            <a:r>
              <a:rPr lang="tr-TR" dirty="0" err="1" smtClean="0">
                <a:latin typeface="Times New Roman" panose="02020603050405020304" pitchFamily="18" charset="0"/>
                <a:cs typeface="Times New Roman" panose="02020603050405020304" pitchFamily="18" charset="0"/>
              </a:rPr>
              <a:t>units</a:t>
            </a:r>
            <a:r>
              <a:rPr lang="en-US" dirty="0" smtClean="0">
                <a:latin typeface="Times New Roman" panose="02020603050405020304" pitchFamily="18" charset="0"/>
                <a:cs typeface="Times New Roman" panose="02020603050405020304" pitchFamily="18" charset="0"/>
              </a:rPr>
              <a:t> (also called</a:t>
            </a:r>
            <a:r>
              <a:rPr lang="tr-TR"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surface phenomena) </a:t>
            </a:r>
            <a:r>
              <a:rPr lang="en-US" dirty="0">
                <a:latin typeface="Times New Roman" panose="02020603050405020304" pitchFamily="18" charset="0"/>
                <a:cs typeface="Times New Roman" panose="02020603050405020304" pitchFamily="18" charset="0"/>
              </a:rPr>
              <a:t>and </a:t>
            </a:r>
            <a:r>
              <a:rPr lang="tr-TR" dirty="0" err="1" smtClean="0">
                <a:latin typeface="Times New Roman" panose="02020603050405020304" pitchFamily="18" charset="0"/>
                <a:cs typeface="Times New Roman" panose="02020603050405020304" pitchFamily="18" charset="0"/>
              </a:rPr>
              <a:t>abstract</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rules</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(the ways that units can be put </a:t>
            </a:r>
            <a:r>
              <a:rPr lang="en-US" dirty="0" smtClean="0">
                <a:latin typeface="Times New Roman" panose="02020603050405020304" pitchFamily="18" charset="0"/>
                <a:cs typeface="Times New Roman" panose="02020603050405020304" pitchFamily="18" charset="0"/>
              </a:rPr>
              <a:t>together)</a:t>
            </a:r>
            <a:r>
              <a:rPr lang="tr-TR" dirty="0" smtClean="0">
                <a:latin typeface="Times New Roman" panose="02020603050405020304" pitchFamily="18" charset="0"/>
                <a:cs typeface="Times New Roman" panose="02020603050405020304" pitchFamily="18" charset="0"/>
              </a:rPr>
              <a:t>. I</a:t>
            </a:r>
            <a:r>
              <a:rPr lang="en-US" dirty="0" smtClean="0">
                <a:latin typeface="Times New Roman" panose="02020603050405020304" pitchFamily="18" charset="0"/>
                <a:cs typeface="Times New Roman" panose="02020603050405020304" pitchFamily="18" charset="0"/>
              </a:rPr>
              <a:t>n language</a:t>
            </a:r>
            <a:r>
              <a:rPr lang="tr-TR" dirty="0" smtClean="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units are words and the rules which are the forms of grammar </a:t>
            </a:r>
            <a:r>
              <a:rPr lang="tr-TR" dirty="0" smtClean="0">
                <a:latin typeface="Times New Roman" panose="02020603050405020304" pitchFamily="18" charset="0"/>
                <a:cs typeface="Times New Roman" panose="02020603050405020304" pitchFamily="18" charset="0"/>
              </a:rPr>
              <a:t>(</a:t>
            </a:r>
            <a:r>
              <a:rPr lang="tr-TR" dirty="0" err="1" smtClean="0">
                <a:latin typeface="Times New Roman" panose="02020603050405020304" pitchFamily="18" charset="0"/>
                <a:cs typeface="Times New Roman" panose="02020603050405020304" pitchFamily="18" charset="0"/>
              </a:rPr>
              <a:t>structures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within</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the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grammar</a:t>
            </a:r>
            <a:r>
              <a:rPr lang="tr-TR"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which </a:t>
            </a:r>
            <a:r>
              <a:rPr lang="tr-TR" dirty="0" err="1" smtClean="0">
                <a:latin typeface="Times New Roman" panose="02020603050405020304" pitchFamily="18" charset="0"/>
                <a:cs typeface="Times New Roman" panose="02020603050405020304" pitchFamily="18" charset="0"/>
              </a:rPr>
              <a:t>systematically</a:t>
            </a:r>
            <a:r>
              <a:rPr lang="tr-TR" dirty="0" smtClean="0">
                <a:latin typeface="Times New Roman" panose="02020603050405020304" pitchFamily="18" charset="0"/>
                <a:cs typeface="Times New Roman" panose="02020603050405020304" pitchFamily="18" charset="0"/>
              </a:rPr>
              <a:t> organize </a:t>
            </a:r>
            <a:r>
              <a:rPr lang="en-US" dirty="0" smtClean="0">
                <a:latin typeface="Times New Roman" panose="02020603050405020304" pitchFamily="18" charset="0"/>
                <a:cs typeface="Times New Roman" panose="02020603050405020304" pitchFamily="18" charset="0"/>
              </a:rPr>
              <a:t>words</a:t>
            </a:r>
            <a:r>
              <a:rPr lang="en-US" dirty="0">
                <a:latin typeface="Times New Roman" panose="02020603050405020304" pitchFamily="18" charset="0"/>
                <a:cs typeface="Times New Roman" panose="02020603050405020304" pitchFamily="18" charset="0"/>
              </a:rPr>
              <a:t>. In different languages, the </a:t>
            </a:r>
            <a:r>
              <a:rPr lang="en-US" dirty="0" smtClean="0">
                <a:latin typeface="Times New Roman" panose="02020603050405020304" pitchFamily="18" charset="0"/>
                <a:cs typeface="Times New Roman" panose="02020603050405020304" pitchFamily="18" charset="0"/>
              </a:rPr>
              <a:t>grammar</a:t>
            </a:r>
            <a:r>
              <a:rPr lang="tr-TR"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rules </a:t>
            </a:r>
            <a:r>
              <a:rPr lang="en-US" dirty="0">
                <a:latin typeface="Times New Roman" panose="02020603050405020304" pitchFamily="18" charset="0"/>
                <a:cs typeface="Times New Roman" panose="02020603050405020304" pitchFamily="18" charset="0"/>
              </a:rPr>
              <a:t>are different, as are the words, but the structure is still the same in all languages: words are put together within a grammatical system to </a:t>
            </a:r>
            <a:r>
              <a:rPr lang="tr-TR" dirty="0" err="1" smtClean="0">
                <a:latin typeface="Times New Roman" panose="02020603050405020304" pitchFamily="18" charset="0"/>
                <a:cs typeface="Times New Roman" panose="02020603050405020304" pitchFamily="18" charset="0"/>
              </a:rPr>
              <a:t>produce</a:t>
            </a:r>
            <a:r>
              <a:rPr lang="tr-TR" dirty="0" smtClean="0">
                <a:latin typeface="Times New Roman" panose="02020603050405020304" pitchFamily="18" charset="0"/>
                <a:cs typeface="Times New Roman" panose="02020603050405020304" pitchFamily="18" charset="0"/>
              </a:rPr>
              <a:t> a</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meaning</a:t>
            </a:r>
            <a:r>
              <a:rPr lang="en-US" dirty="0" smtClean="0">
                <a:latin typeface="Times New Roman" panose="02020603050405020304" pitchFamily="18" charset="0"/>
                <a:cs typeface="Times New Roman" panose="02020603050405020304" pitchFamily="18" charset="0"/>
              </a:rPr>
              <a:t>.</a:t>
            </a:r>
            <a:endParaRPr lang="tr-TR" dirty="0" smtClean="0">
              <a:latin typeface="Times New Roman" panose="02020603050405020304" pitchFamily="18" charset="0"/>
              <a:cs typeface="Times New Roman" panose="02020603050405020304" pitchFamily="18" charset="0"/>
            </a:endParaRPr>
          </a:p>
          <a:p>
            <a:pPr marL="0" indent="0" algn="just">
              <a:buNone/>
            </a:pPr>
            <a:r>
              <a:rPr lang="tr-TR" dirty="0" err="1" smtClean="0">
                <a:latin typeface="Times New Roman" panose="02020603050405020304" pitchFamily="18" charset="0"/>
                <a:cs typeface="Times New Roman" panose="02020603050405020304" pitchFamily="18" charset="0"/>
              </a:rPr>
              <a:t>However</a:t>
            </a:r>
            <a:r>
              <a:rPr lang="tr-TR" dirty="0" smtClean="0">
                <a:latin typeface="Times New Roman" panose="02020603050405020304" pitchFamily="18" charset="0"/>
                <a:cs typeface="Times New Roman" panose="02020603050405020304" pitchFamily="18" charset="0"/>
              </a:rPr>
              <a:t>, in </a:t>
            </a:r>
            <a:r>
              <a:rPr lang="tr-TR" dirty="0" err="1" smtClean="0">
                <a:latin typeface="Times New Roman" panose="02020603050405020304" pitchFamily="18" charset="0"/>
                <a:cs typeface="Times New Roman" panose="02020603050405020304" pitchFamily="18" charset="0"/>
              </a:rPr>
              <a:t>some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languages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structures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may</a:t>
            </a:r>
            <a:r>
              <a:rPr lang="tr-TR" dirty="0" smtClean="0">
                <a:latin typeface="Times New Roman" panose="02020603050405020304" pitchFamily="18" charset="0"/>
                <a:cs typeface="Times New Roman" panose="02020603050405020304" pitchFamily="18" charset="0"/>
              </a:rPr>
              <a:t> be </a:t>
            </a:r>
            <a:r>
              <a:rPr lang="tr-TR" dirty="0" err="1" smtClean="0">
                <a:latin typeface="Times New Roman" panose="02020603050405020304" pitchFamily="18" charset="0"/>
                <a:cs typeface="Times New Roman" panose="02020603050405020304" pitchFamily="18" charset="0"/>
              </a:rPr>
              <a:t>similar</a:t>
            </a:r>
            <a:r>
              <a:rPr lang="tr-TR" dirty="0" smtClean="0">
                <a:latin typeface="Times New Roman" panose="02020603050405020304" pitchFamily="18" charset="0"/>
                <a:cs typeface="Times New Roman" panose="02020603050405020304" pitchFamily="18" charset="0"/>
              </a:rPr>
              <a:t>, in </a:t>
            </a:r>
            <a:r>
              <a:rPr lang="tr-TR" dirty="0" err="1" smtClean="0">
                <a:latin typeface="Times New Roman" panose="02020603050405020304" pitchFamily="18" charset="0"/>
                <a:cs typeface="Times New Roman" panose="02020603050405020304" pitchFamily="18" charset="0"/>
              </a:rPr>
              <a:t>others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they</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may</a:t>
            </a:r>
            <a:r>
              <a:rPr lang="tr-TR" dirty="0" smtClean="0">
                <a:latin typeface="Times New Roman" panose="02020603050405020304" pitchFamily="18" charset="0"/>
                <a:cs typeface="Times New Roman" panose="02020603050405020304" pitchFamily="18" charset="0"/>
              </a:rPr>
              <a:t> be </a:t>
            </a:r>
            <a:r>
              <a:rPr lang="tr-TR" dirty="0" err="1" smtClean="0">
                <a:latin typeface="Times New Roman" panose="02020603050405020304" pitchFamily="18" charset="0"/>
                <a:cs typeface="Times New Roman" panose="02020603050405020304" pitchFamily="18" charset="0"/>
              </a:rPr>
              <a:t>different</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Or</a:t>
            </a:r>
            <a:r>
              <a:rPr lang="tr-TR" dirty="0" smtClean="0">
                <a:latin typeface="Times New Roman" panose="02020603050405020304" pitchFamily="18" charset="0"/>
                <a:cs typeface="Times New Roman" panose="02020603050405020304" pitchFamily="18" charset="0"/>
              </a:rPr>
              <a:t> in </a:t>
            </a:r>
            <a:r>
              <a:rPr lang="tr-TR" dirty="0" err="1" smtClean="0">
                <a:latin typeface="Times New Roman" panose="02020603050405020304" pitchFamily="18" charset="0"/>
                <a:cs typeface="Times New Roman" panose="02020603050405020304" pitchFamily="18" charset="0"/>
              </a:rPr>
              <a:t>some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languages</a:t>
            </a:r>
            <a:r>
              <a:rPr lang="tr-TR" dirty="0" smtClean="0">
                <a:latin typeface="Times New Roman" panose="02020603050405020304" pitchFamily="18" charset="0"/>
                <a:cs typeface="Times New Roman" panose="02020603050405020304" pitchFamily="18" charset="0"/>
              </a:rPr>
              <a:t> a </a:t>
            </a:r>
            <a:r>
              <a:rPr lang="tr-TR" dirty="0" err="1" smtClean="0">
                <a:latin typeface="Times New Roman" panose="02020603050405020304" pitchFamily="18" charset="0"/>
                <a:cs typeface="Times New Roman" panose="02020603050405020304" pitchFamily="18" charset="0"/>
              </a:rPr>
              <a:t>structure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may</a:t>
            </a:r>
            <a:r>
              <a:rPr lang="tr-TR" dirty="0" smtClean="0">
                <a:latin typeface="Times New Roman" panose="02020603050405020304" pitchFamily="18" charset="0"/>
                <a:cs typeface="Times New Roman" panose="02020603050405020304" pitchFamily="18" charset="0"/>
              </a:rPr>
              <a:t> be </a:t>
            </a:r>
            <a:r>
              <a:rPr lang="tr-TR" dirty="0" err="1" smtClean="0">
                <a:latin typeface="Times New Roman" panose="02020603050405020304" pitchFamily="18" charset="0"/>
                <a:cs typeface="Times New Roman" panose="02020603050405020304" pitchFamily="18" charset="0"/>
              </a:rPr>
              <a:t>absent</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For</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instance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gender</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structure</a:t>
            </a:r>
            <a:r>
              <a:rPr lang="tr-TR" dirty="0" smtClean="0">
                <a:latin typeface="Times New Roman" panose="02020603050405020304" pitchFamily="18" charset="0"/>
                <a:cs typeface="Times New Roman" panose="02020603050405020304" pitchFamily="18" charset="0"/>
              </a:rPr>
              <a:t> as a form </a:t>
            </a:r>
            <a:r>
              <a:rPr lang="tr-TR" dirty="0" err="1" smtClean="0">
                <a:latin typeface="Times New Roman" panose="02020603050405020304" pitchFamily="18" charset="0"/>
                <a:cs typeface="Times New Roman" panose="02020603050405020304" pitchFamily="18" charset="0"/>
              </a:rPr>
              <a:t>does</a:t>
            </a:r>
            <a:r>
              <a:rPr lang="tr-TR" dirty="0" smtClean="0">
                <a:latin typeface="Times New Roman" panose="02020603050405020304" pitchFamily="18" charset="0"/>
                <a:cs typeface="Times New Roman" panose="02020603050405020304" pitchFamily="18" charset="0"/>
              </a:rPr>
              <a:t> not </a:t>
            </a:r>
            <a:r>
              <a:rPr lang="tr-TR" dirty="0" err="1" smtClean="0">
                <a:latin typeface="Times New Roman" panose="02020603050405020304" pitchFamily="18" charset="0"/>
                <a:cs typeface="Times New Roman" panose="02020603050405020304" pitchFamily="18" charset="0"/>
              </a:rPr>
              <a:t>exist</a:t>
            </a:r>
            <a:r>
              <a:rPr lang="tr-TR" dirty="0" smtClean="0">
                <a:latin typeface="Times New Roman" panose="02020603050405020304" pitchFamily="18" charset="0"/>
                <a:cs typeface="Times New Roman" panose="02020603050405020304" pitchFamily="18" charset="0"/>
              </a:rPr>
              <a:t> in a </a:t>
            </a:r>
            <a:r>
              <a:rPr lang="tr-TR" dirty="0" err="1" smtClean="0">
                <a:latin typeface="Times New Roman" panose="02020603050405020304" pitchFamily="18" charset="0"/>
                <a:cs typeface="Times New Roman" panose="02020603050405020304" pitchFamily="18" charset="0"/>
              </a:rPr>
              <a:t>language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such</a:t>
            </a:r>
            <a:r>
              <a:rPr lang="tr-TR" dirty="0" smtClean="0">
                <a:latin typeface="Times New Roman" panose="02020603050405020304" pitchFamily="18" charset="0"/>
                <a:cs typeface="Times New Roman" panose="02020603050405020304" pitchFamily="18" charset="0"/>
              </a:rPr>
              <a:t> as </a:t>
            </a:r>
            <a:r>
              <a:rPr lang="tr-TR" dirty="0" err="1" smtClean="0">
                <a:latin typeface="Times New Roman" panose="02020603050405020304" pitchFamily="18" charset="0"/>
                <a:cs typeface="Times New Roman" panose="02020603050405020304" pitchFamily="18" charset="0"/>
              </a:rPr>
              <a:t>Turkish</a:t>
            </a:r>
            <a:r>
              <a:rPr lang="tr-TR"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38244743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934757"/>
          </a:xfrm>
        </p:spPr>
        <p:txBody>
          <a:bodyPr/>
          <a:lstStyle/>
          <a:p>
            <a:pPr algn="ctr"/>
            <a:r>
              <a:rPr lang="tr-TR" b="1" dirty="0">
                <a:solidFill>
                  <a:srgbClr val="C00000"/>
                </a:solidFill>
                <a:latin typeface="Times New Roman" panose="02020603050405020304" pitchFamily="18" charset="0"/>
                <a:cs typeface="Times New Roman" panose="02020603050405020304" pitchFamily="18" charset="0"/>
              </a:rPr>
              <a:t>Language as a </a:t>
            </a:r>
            <a:r>
              <a:rPr lang="tr-TR" b="1" dirty="0" err="1">
                <a:solidFill>
                  <a:srgbClr val="C00000"/>
                </a:solidFill>
                <a:latin typeface="Times New Roman" panose="02020603050405020304" pitchFamily="18" charset="0"/>
                <a:cs typeface="Times New Roman" panose="02020603050405020304" pitchFamily="18" charset="0"/>
              </a:rPr>
              <a:t>system</a:t>
            </a:r>
            <a:endParaRPr lang="tr-TR" dirty="0"/>
          </a:p>
        </p:txBody>
      </p:sp>
      <p:sp>
        <p:nvSpPr>
          <p:cNvPr id="3" name="İçerik Yer Tutucusu 2"/>
          <p:cNvSpPr>
            <a:spLocks noGrp="1"/>
          </p:cNvSpPr>
          <p:nvPr>
            <p:ph idx="1"/>
          </p:nvPr>
        </p:nvSpPr>
        <p:spPr>
          <a:xfrm>
            <a:off x="838200" y="1398494"/>
            <a:ext cx="10515600" cy="4778469"/>
          </a:xfrm>
        </p:spPr>
        <p:txBody>
          <a:bodyPr/>
          <a:lstStyle/>
          <a:p>
            <a:pPr marL="0" indent="0" algn="just">
              <a:buNone/>
            </a:pPr>
            <a:r>
              <a:rPr lang="en-US" dirty="0" err="1">
                <a:latin typeface="Times New Roman" panose="02020603050405020304" pitchFamily="18" charset="0"/>
                <a:cs typeface="Times New Roman" panose="02020603050405020304" pitchFamily="18" charset="0"/>
              </a:rPr>
              <a:t>Structuralist</a:t>
            </a:r>
            <a:r>
              <a:rPr lang="en-US" dirty="0">
                <a:latin typeface="Times New Roman" panose="02020603050405020304" pitchFamily="18" charset="0"/>
                <a:cs typeface="Times New Roman" panose="02020603050405020304" pitchFamily="18" charset="0"/>
              </a:rPr>
              <a:t> notions on units and </a:t>
            </a:r>
            <a:r>
              <a:rPr lang="en-US" dirty="0" smtClean="0">
                <a:latin typeface="Times New Roman" panose="02020603050405020304" pitchFamily="18" charset="0"/>
                <a:cs typeface="Times New Roman" panose="02020603050405020304" pitchFamily="18" charset="0"/>
              </a:rPr>
              <a:t>rules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parts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and</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structures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principles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and</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parameters</a:t>
            </a:r>
            <a:r>
              <a:rPr lang="tr-TR" dirty="0" smtClean="0">
                <a:latin typeface="Times New Roman" panose="02020603050405020304" pitchFamily="18" charset="0"/>
                <a:cs typeface="Times New Roman" panose="02020603050405020304" pitchFamily="18" charset="0"/>
              </a:rPr>
              <a:t>):</a:t>
            </a:r>
          </a:p>
          <a:p>
            <a:pPr marL="0" indent="0" algn="just">
              <a:buNone/>
            </a:pPr>
            <a:r>
              <a:rPr lang="en-US" dirty="0" err="1" smtClean="0">
                <a:latin typeface="Times New Roman" panose="02020603050405020304" pitchFamily="18" charset="0"/>
                <a:cs typeface="Times New Roman" panose="02020603050405020304" pitchFamily="18" charset="0"/>
              </a:rPr>
              <a:t>Structuralists</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believe that the underlying structures which organize units and rules into meaningful </a:t>
            </a:r>
            <a:r>
              <a:rPr lang="en-US" dirty="0" smtClean="0">
                <a:latin typeface="Times New Roman" panose="02020603050405020304" pitchFamily="18" charset="0"/>
                <a:cs typeface="Times New Roman" panose="02020603050405020304" pitchFamily="18" charset="0"/>
              </a:rPr>
              <a:t>systems</a:t>
            </a:r>
            <a:r>
              <a:rPr lang="tr-TR" dirty="0" smtClean="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are generated by the human mind itself, and not by sense perception. </a:t>
            </a:r>
            <a:r>
              <a:rPr lang="en-US" dirty="0" smtClean="0">
                <a:latin typeface="Times New Roman" panose="02020603050405020304" pitchFamily="18" charset="0"/>
                <a:cs typeface="Times New Roman" panose="02020603050405020304" pitchFamily="18" charset="0"/>
              </a:rPr>
              <a:t>As </a:t>
            </a:r>
            <a:r>
              <a:rPr lang="en-US" dirty="0">
                <a:latin typeface="Times New Roman" panose="02020603050405020304" pitchFamily="18" charset="0"/>
                <a:cs typeface="Times New Roman" panose="02020603050405020304" pitchFamily="18" charset="0"/>
              </a:rPr>
              <a:t>such, the mind is itself a structuring mechanism which looks through units and files them according to rules</a:t>
            </a:r>
            <a:r>
              <a:rPr lang="en-US" dirty="0" smtClean="0">
                <a:latin typeface="Times New Roman" panose="02020603050405020304" pitchFamily="18" charset="0"/>
                <a:cs typeface="Times New Roman" panose="02020603050405020304" pitchFamily="18" charset="0"/>
              </a:rPr>
              <a:t>.</a:t>
            </a:r>
            <a:endParaRPr lang="tr-TR" dirty="0" smtClean="0">
              <a:latin typeface="Times New Roman" panose="02020603050405020304" pitchFamily="18" charset="0"/>
              <a:cs typeface="Times New Roman" panose="02020603050405020304" pitchFamily="18" charset="0"/>
            </a:endParaRPr>
          </a:p>
          <a:p>
            <a:pPr marL="0" indent="0" algn="just">
              <a:buNone/>
            </a:pPr>
            <a:r>
              <a:rPr lang="tr-TR" dirty="0" err="1" smtClean="0">
                <a:latin typeface="Times New Roman" panose="02020603050405020304" pitchFamily="18" charset="0"/>
                <a:cs typeface="Times New Roman" panose="02020603050405020304" pitchFamily="18" charset="0"/>
              </a:rPr>
              <a:t>Thus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parts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may</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vary</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across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languages</a:t>
            </a:r>
            <a:r>
              <a:rPr lang="tr-TR" dirty="0" smtClean="0">
                <a:latin typeface="Times New Roman" panose="02020603050405020304" pitchFamily="18" charset="0"/>
                <a:cs typeface="Times New Roman" panose="02020603050405020304" pitchFamily="18" charset="0"/>
              </a:rPr>
              <a:t> in </a:t>
            </a:r>
            <a:r>
              <a:rPr lang="tr-TR" dirty="0" err="1" smtClean="0">
                <a:latin typeface="Times New Roman" panose="02020603050405020304" pitchFamily="18" charset="0"/>
                <a:cs typeface="Times New Roman" panose="02020603050405020304" pitchFamily="18" charset="0"/>
              </a:rPr>
              <a:t>formal</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terms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However</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structures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that</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generate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meaning</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must</a:t>
            </a:r>
            <a:r>
              <a:rPr lang="tr-TR" dirty="0" smtClean="0">
                <a:latin typeface="Times New Roman" panose="02020603050405020304" pitchFamily="18" charset="0"/>
                <a:cs typeface="Times New Roman" panose="02020603050405020304" pitchFamily="18" charset="0"/>
              </a:rPr>
              <a:t> be </a:t>
            </a:r>
            <a:r>
              <a:rPr lang="tr-TR" dirty="0" err="1" smtClean="0">
                <a:latin typeface="Times New Roman" panose="02020603050405020304" pitchFamily="18" charset="0"/>
                <a:cs typeface="Times New Roman" panose="02020603050405020304" pitchFamily="18" charset="0"/>
              </a:rPr>
              <a:t>universal</a:t>
            </a:r>
            <a:r>
              <a:rPr lang="tr-TR" dirty="0" smtClean="0">
                <a:latin typeface="Times New Roman" panose="02020603050405020304" pitchFamily="18" charset="0"/>
                <a:cs typeface="Times New Roman" panose="02020603050405020304" pitchFamily="18" charset="0"/>
              </a:rPr>
              <a:t> in </a:t>
            </a:r>
            <a:r>
              <a:rPr lang="tr-TR" dirty="0" err="1" smtClean="0">
                <a:latin typeface="Times New Roman" panose="02020603050405020304" pitchFamily="18" charset="0"/>
                <a:cs typeface="Times New Roman" panose="02020603050405020304" pitchFamily="18" charset="0"/>
              </a:rPr>
              <a:t>abstract</a:t>
            </a:r>
            <a:r>
              <a:rPr lang="tr-TR" dirty="0" smtClean="0">
                <a:latin typeface="Times New Roman" panose="02020603050405020304" pitchFamily="18" charset="0"/>
                <a:cs typeface="Times New Roman" panose="02020603050405020304" pitchFamily="18" charset="0"/>
              </a:rPr>
              <a:t> sense. </a:t>
            </a:r>
            <a:r>
              <a:rPr lang="tr-TR" dirty="0" err="1" smtClean="0">
                <a:latin typeface="Times New Roman" panose="02020603050405020304" pitchFamily="18" charset="0"/>
                <a:cs typeface="Times New Roman" panose="02020603050405020304" pitchFamily="18" charset="0"/>
              </a:rPr>
              <a:t>The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absence</a:t>
            </a:r>
            <a:r>
              <a:rPr lang="tr-TR" dirty="0" smtClean="0">
                <a:latin typeface="Times New Roman" panose="02020603050405020304" pitchFamily="18" charset="0"/>
                <a:cs typeface="Times New Roman" panose="02020603050405020304" pitchFamily="18" charset="0"/>
              </a:rPr>
              <a:t> of </a:t>
            </a:r>
            <a:r>
              <a:rPr lang="tr-TR" dirty="0" err="1" smtClean="0">
                <a:latin typeface="Times New Roman" panose="02020603050405020304" pitchFamily="18" charset="0"/>
                <a:cs typeface="Times New Roman" panose="02020603050405020304" pitchFamily="18" charset="0"/>
              </a:rPr>
              <a:t>some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structures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does</a:t>
            </a:r>
            <a:r>
              <a:rPr lang="tr-TR" dirty="0" smtClean="0">
                <a:latin typeface="Times New Roman" panose="02020603050405020304" pitchFamily="18" charset="0"/>
                <a:cs typeface="Times New Roman" panose="02020603050405020304" pitchFamily="18" charset="0"/>
              </a:rPr>
              <a:t> not </a:t>
            </a:r>
            <a:r>
              <a:rPr lang="tr-TR" dirty="0" err="1" smtClean="0">
                <a:latin typeface="Times New Roman" panose="02020603050405020304" pitchFamily="18" charset="0"/>
                <a:cs typeface="Times New Roman" panose="02020603050405020304" pitchFamily="18" charset="0"/>
              </a:rPr>
              <a:t>change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the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universality</a:t>
            </a:r>
            <a:r>
              <a:rPr lang="tr-TR" dirty="0" smtClean="0">
                <a:latin typeface="Times New Roman" panose="02020603050405020304" pitchFamily="18" charset="0"/>
                <a:cs typeface="Times New Roman" panose="02020603050405020304" pitchFamily="18" charset="0"/>
              </a:rPr>
              <a:t> of </a:t>
            </a:r>
            <a:r>
              <a:rPr lang="tr-TR" dirty="0" err="1" smtClean="0">
                <a:latin typeface="Times New Roman" panose="02020603050405020304" pitchFamily="18" charset="0"/>
                <a:cs typeface="Times New Roman" panose="02020603050405020304" pitchFamily="18" charset="0"/>
              </a:rPr>
              <a:t>meaning</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generating</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mechanisms</a:t>
            </a:r>
            <a:r>
              <a:rPr lang="tr-TR" dirty="0" smtClean="0">
                <a:latin typeface="Times New Roman" panose="02020603050405020304" pitchFamily="18" charset="0"/>
                <a:cs typeface="Times New Roman" panose="02020603050405020304" pitchFamily="18" charset="0"/>
              </a:rPr>
              <a:t> in </a:t>
            </a:r>
            <a:r>
              <a:rPr lang="tr-TR" dirty="0" err="1" smtClean="0">
                <a:latin typeface="Times New Roman" panose="02020603050405020304" pitchFamily="18" charset="0"/>
                <a:cs typeface="Times New Roman" panose="02020603050405020304" pitchFamily="18" charset="0"/>
              </a:rPr>
              <a:t>all</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human</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languages</a:t>
            </a:r>
            <a:r>
              <a:rPr lang="tr-TR"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 </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4604406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952687"/>
          </a:xfrm>
        </p:spPr>
        <p:txBody>
          <a:bodyPr/>
          <a:lstStyle/>
          <a:p>
            <a:pPr algn="ctr"/>
            <a:r>
              <a:rPr lang="tr-TR" b="1" dirty="0">
                <a:solidFill>
                  <a:srgbClr val="C00000"/>
                </a:solidFill>
                <a:latin typeface="Times New Roman" panose="02020603050405020304" pitchFamily="18" charset="0"/>
                <a:cs typeface="Times New Roman" panose="02020603050405020304" pitchFamily="18" charset="0"/>
              </a:rPr>
              <a:t>Language as a </a:t>
            </a:r>
            <a:r>
              <a:rPr lang="tr-TR" b="1" dirty="0" err="1">
                <a:solidFill>
                  <a:srgbClr val="C00000"/>
                </a:solidFill>
                <a:latin typeface="Times New Roman" panose="02020603050405020304" pitchFamily="18" charset="0"/>
                <a:cs typeface="Times New Roman" panose="02020603050405020304" pitchFamily="18" charset="0"/>
              </a:rPr>
              <a:t>system</a:t>
            </a:r>
            <a:endParaRPr lang="tr-TR" dirty="0"/>
          </a:p>
        </p:txBody>
      </p:sp>
      <p:sp>
        <p:nvSpPr>
          <p:cNvPr id="3" name="İçerik Yer Tutucusu 2"/>
          <p:cNvSpPr>
            <a:spLocks noGrp="1"/>
          </p:cNvSpPr>
          <p:nvPr>
            <p:ph idx="1"/>
          </p:nvPr>
        </p:nvSpPr>
        <p:spPr>
          <a:xfrm>
            <a:off x="838200" y="1389529"/>
            <a:ext cx="10515600" cy="4787434"/>
          </a:xfrm>
        </p:spPr>
        <p:txBody>
          <a:bodyPr/>
          <a:lstStyle/>
          <a:p>
            <a:pPr marL="0" indent="0" algn="just">
              <a:buNone/>
            </a:pPr>
            <a:r>
              <a:rPr lang="en-US" dirty="0" err="1">
                <a:latin typeface="Times New Roman" panose="02020603050405020304" pitchFamily="18" charset="0"/>
                <a:cs typeface="Times New Roman" panose="02020603050405020304" pitchFamily="18" charset="0"/>
              </a:rPr>
              <a:t>Structuralist</a:t>
            </a:r>
            <a:r>
              <a:rPr lang="en-US" dirty="0">
                <a:latin typeface="Times New Roman" panose="02020603050405020304" pitchFamily="18" charset="0"/>
                <a:cs typeface="Times New Roman" panose="02020603050405020304" pitchFamily="18" charset="0"/>
              </a:rPr>
              <a:t> analysis posits these </a:t>
            </a:r>
            <a:r>
              <a:rPr lang="tr-TR" dirty="0" err="1" smtClean="0">
                <a:latin typeface="Times New Roman" panose="02020603050405020304" pitchFamily="18" charset="0"/>
                <a:cs typeface="Times New Roman" panose="02020603050405020304" pitchFamily="18" charset="0"/>
              </a:rPr>
              <a:t>meaning</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generating</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structures</a:t>
            </a:r>
            <a:r>
              <a:rPr lang="tr-TR"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as universal</a:t>
            </a:r>
            <a:r>
              <a:rPr lang="tr-TR" dirty="0" smtClean="0">
                <a:latin typeface="Times New Roman" panose="02020603050405020304" pitchFamily="18" charset="0"/>
                <a:cs typeface="Times New Roman" panose="02020603050405020304" pitchFamily="18" charset="0"/>
              </a:rPr>
              <a:t>.</a:t>
            </a:r>
          </a:p>
          <a:p>
            <a:pPr marL="0" indent="0" algn="just">
              <a:buNone/>
            </a:pPr>
            <a:r>
              <a:rPr lang="tr-TR" dirty="0">
                <a:latin typeface="Times New Roman" panose="02020603050405020304" pitchFamily="18" charset="0"/>
                <a:cs typeface="Times New Roman" panose="02020603050405020304" pitchFamily="18" charset="0"/>
              </a:rPr>
              <a:t>E</a:t>
            </a:r>
            <a:r>
              <a:rPr lang="en-US" dirty="0" smtClean="0">
                <a:latin typeface="Times New Roman" panose="02020603050405020304" pitchFamily="18" charset="0"/>
                <a:cs typeface="Times New Roman" panose="02020603050405020304" pitchFamily="18" charset="0"/>
              </a:rPr>
              <a:t>very </a:t>
            </a:r>
            <a:r>
              <a:rPr lang="en-US" dirty="0">
                <a:latin typeface="Times New Roman" panose="02020603050405020304" pitchFamily="18" charset="0"/>
                <a:cs typeface="Times New Roman" panose="02020603050405020304" pitchFamily="18" charset="0"/>
              </a:rPr>
              <a:t>human mind in every culture at every point in history has used some sort of </a:t>
            </a:r>
            <a:r>
              <a:rPr lang="tr-TR" dirty="0" smtClean="0">
                <a:latin typeface="Times New Roman" panose="02020603050405020304" pitchFamily="18" charset="0"/>
                <a:cs typeface="Times New Roman" panose="02020603050405020304" pitchFamily="18" charset="0"/>
              </a:rPr>
              <a:t>(</a:t>
            </a:r>
            <a:r>
              <a:rPr lang="tr-TR" dirty="0" err="1" smtClean="0">
                <a:latin typeface="Times New Roman" panose="02020603050405020304" pitchFamily="18" charset="0"/>
                <a:cs typeface="Times New Roman" panose="02020603050405020304" pitchFamily="18" charset="0"/>
              </a:rPr>
              <a:t>grammatical</a:t>
            </a:r>
            <a:r>
              <a:rPr lang="tr-TR"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structuring </a:t>
            </a:r>
            <a:r>
              <a:rPr lang="en-US" dirty="0">
                <a:latin typeface="Times New Roman" panose="02020603050405020304" pitchFamily="18" charset="0"/>
                <a:cs typeface="Times New Roman" panose="02020603050405020304" pitchFamily="18" charset="0"/>
              </a:rPr>
              <a:t>principle to organize and understand cultural </a:t>
            </a:r>
            <a:r>
              <a:rPr lang="en-US" dirty="0" smtClean="0">
                <a:latin typeface="Times New Roman" panose="02020603050405020304" pitchFamily="18" charset="0"/>
                <a:cs typeface="Times New Roman" panose="02020603050405020304" pitchFamily="18" charset="0"/>
              </a:rPr>
              <a:t>phenomena.</a:t>
            </a:r>
            <a:endParaRPr lang="tr-TR" dirty="0" smtClean="0">
              <a:latin typeface="Times New Roman" panose="02020603050405020304" pitchFamily="18" charset="0"/>
              <a:cs typeface="Times New Roman" panose="02020603050405020304" pitchFamily="18" charset="0"/>
            </a:endParaRPr>
          </a:p>
          <a:p>
            <a:pPr marL="0" indent="0" algn="just">
              <a:buNone/>
            </a:pPr>
            <a:r>
              <a:rPr lang="en-US" dirty="0" smtClean="0">
                <a:latin typeface="Times New Roman" panose="02020603050405020304" pitchFamily="18" charset="0"/>
                <a:cs typeface="Times New Roman" panose="02020603050405020304" pitchFamily="18" charset="0"/>
              </a:rPr>
              <a:t>Every </a:t>
            </a:r>
            <a:r>
              <a:rPr lang="en-US" dirty="0">
                <a:latin typeface="Times New Roman" panose="02020603050405020304" pitchFamily="18" charset="0"/>
                <a:cs typeface="Times New Roman" panose="02020603050405020304" pitchFamily="18" charset="0"/>
              </a:rPr>
              <a:t>human culture has some sort of language, which has the basic structure of all language: words/phonemes are combined according to a grammar of rules to produce </a:t>
            </a:r>
            <a:r>
              <a:rPr lang="en-US" dirty="0" smtClean="0">
                <a:latin typeface="Times New Roman" panose="02020603050405020304" pitchFamily="18" charset="0"/>
                <a:cs typeface="Times New Roman" panose="02020603050405020304" pitchFamily="18" charset="0"/>
              </a:rPr>
              <a:t>meaning.</a:t>
            </a:r>
            <a:endParaRPr lang="tr-TR" dirty="0" smtClean="0">
              <a:latin typeface="Times New Roman" panose="02020603050405020304" pitchFamily="18" charset="0"/>
              <a:cs typeface="Times New Roman" panose="02020603050405020304" pitchFamily="18" charset="0"/>
            </a:endParaRPr>
          </a:p>
          <a:p>
            <a:pPr marL="0" indent="0" algn="just">
              <a:buNone/>
            </a:pPr>
            <a:r>
              <a:rPr lang="tr-TR" dirty="0">
                <a:latin typeface="Times New Roman" panose="02020603050405020304" pitchFamily="18" charset="0"/>
                <a:cs typeface="Times New Roman" panose="02020603050405020304" pitchFamily="18" charset="0"/>
              </a:rPr>
              <a:t>E</a:t>
            </a:r>
            <a:r>
              <a:rPr lang="en-US" dirty="0" smtClean="0">
                <a:latin typeface="Times New Roman" panose="02020603050405020304" pitchFamily="18" charset="0"/>
                <a:cs typeface="Times New Roman" panose="02020603050405020304" pitchFamily="18" charset="0"/>
              </a:rPr>
              <a:t>very </a:t>
            </a:r>
            <a:r>
              <a:rPr lang="en-US" dirty="0">
                <a:latin typeface="Times New Roman" panose="02020603050405020304" pitchFamily="18" charset="0"/>
                <a:cs typeface="Times New Roman" panose="02020603050405020304" pitchFamily="18" charset="0"/>
              </a:rPr>
              <a:t>human culture similarly has some sort of social </a:t>
            </a:r>
            <a:r>
              <a:rPr lang="en-US" dirty="0" smtClean="0">
                <a:latin typeface="Times New Roman" panose="02020603050405020304" pitchFamily="18" charset="0"/>
                <a:cs typeface="Times New Roman" panose="02020603050405020304" pitchFamily="18" charset="0"/>
              </a:rPr>
              <a:t>organization</a:t>
            </a:r>
            <a:r>
              <a:rPr lang="tr-TR"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All </a:t>
            </a:r>
            <a:r>
              <a:rPr lang="en-US" dirty="0">
                <a:latin typeface="Times New Roman" panose="02020603050405020304" pitchFamily="18" charset="0"/>
                <a:cs typeface="Times New Roman" panose="02020603050405020304" pitchFamily="18" charset="0"/>
              </a:rPr>
              <a:t>of these organizations are governed, according to </a:t>
            </a:r>
            <a:r>
              <a:rPr lang="en-US" dirty="0" err="1">
                <a:latin typeface="Times New Roman" panose="02020603050405020304" pitchFamily="18" charset="0"/>
                <a:cs typeface="Times New Roman" panose="02020603050405020304" pitchFamily="18" charset="0"/>
              </a:rPr>
              <a:t>structuralist</a:t>
            </a:r>
            <a:r>
              <a:rPr lang="en-US" dirty="0">
                <a:latin typeface="Times New Roman" panose="02020603050405020304" pitchFamily="18" charset="0"/>
                <a:cs typeface="Times New Roman" panose="02020603050405020304" pitchFamily="18" charset="0"/>
              </a:rPr>
              <a:t> analyses, by structures which are </a:t>
            </a:r>
            <a:r>
              <a:rPr lang="en-US" dirty="0" smtClean="0">
                <a:latin typeface="Times New Roman" panose="02020603050405020304" pitchFamily="18" charset="0"/>
                <a:cs typeface="Times New Roman" panose="02020603050405020304" pitchFamily="18" charset="0"/>
              </a:rPr>
              <a:t>universal</a:t>
            </a:r>
            <a:r>
              <a:rPr lang="tr-TR" dirty="0" smtClean="0">
                <a:latin typeface="Times New Roman" panose="02020603050405020304" pitchFamily="18" charset="0"/>
                <a:cs typeface="Times New Roman" panose="02020603050405020304" pitchFamily="18" charset="0"/>
              </a:rPr>
              <a:t>.</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2050342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880969"/>
          </a:xfrm>
        </p:spPr>
        <p:txBody>
          <a:bodyPr/>
          <a:lstStyle/>
          <a:p>
            <a:pPr algn="ctr"/>
            <a:r>
              <a:rPr lang="tr-TR" b="1" dirty="0">
                <a:solidFill>
                  <a:srgbClr val="C00000"/>
                </a:solidFill>
                <a:latin typeface="Times New Roman" panose="02020603050405020304" pitchFamily="18" charset="0"/>
                <a:cs typeface="Times New Roman" panose="02020603050405020304" pitchFamily="18" charset="0"/>
              </a:rPr>
              <a:t>Language as a </a:t>
            </a:r>
            <a:r>
              <a:rPr lang="tr-TR" b="1" dirty="0" err="1">
                <a:solidFill>
                  <a:srgbClr val="C00000"/>
                </a:solidFill>
                <a:latin typeface="Times New Roman" panose="02020603050405020304" pitchFamily="18" charset="0"/>
                <a:cs typeface="Times New Roman" panose="02020603050405020304" pitchFamily="18" charset="0"/>
              </a:rPr>
              <a:t>system</a:t>
            </a:r>
            <a:endParaRPr lang="tr-TR" dirty="0"/>
          </a:p>
        </p:txBody>
      </p:sp>
      <p:sp>
        <p:nvSpPr>
          <p:cNvPr id="3" name="İçerik Yer Tutucusu 2"/>
          <p:cNvSpPr>
            <a:spLocks noGrp="1"/>
          </p:cNvSpPr>
          <p:nvPr>
            <p:ph idx="1"/>
          </p:nvPr>
        </p:nvSpPr>
        <p:spPr>
          <a:xfrm>
            <a:off x="295835" y="1246094"/>
            <a:ext cx="11057965" cy="4930869"/>
          </a:xfrm>
        </p:spPr>
        <p:txBody>
          <a:bodyPr>
            <a:normAutofit/>
          </a:bodyPr>
          <a:lstStyle/>
          <a:p>
            <a:pPr marL="0" indent="0" algn="just">
              <a:buNone/>
            </a:pPr>
            <a:r>
              <a:rPr lang="tr-TR" dirty="0" err="1" smtClean="0">
                <a:latin typeface="Times New Roman" panose="02020603050405020304" pitchFamily="18" charset="0"/>
                <a:cs typeface="Times New Roman" panose="02020603050405020304" pitchFamily="18" charset="0"/>
              </a:rPr>
              <a:t>If</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we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have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to</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give</a:t>
            </a:r>
            <a:r>
              <a:rPr lang="tr-TR" dirty="0" smtClean="0">
                <a:latin typeface="Times New Roman" panose="02020603050405020304" pitchFamily="18" charset="0"/>
                <a:cs typeface="Times New Roman" panose="02020603050405020304" pitchFamily="18" charset="0"/>
              </a:rPr>
              <a:t> a</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more formal definition </a:t>
            </a:r>
            <a:r>
              <a:rPr lang="tr-TR" dirty="0" smtClean="0">
                <a:latin typeface="Times New Roman" panose="02020603050405020304" pitchFamily="18" charset="0"/>
                <a:cs typeface="Times New Roman" panose="02020603050405020304" pitchFamily="18" charset="0"/>
              </a:rPr>
              <a:t>in a </a:t>
            </a:r>
            <a:r>
              <a:rPr lang="tr-TR" dirty="0" err="1" smtClean="0">
                <a:latin typeface="Times New Roman" panose="02020603050405020304" pitchFamily="18" charset="0"/>
                <a:cs typeface="Times New Roman" panose="02020603050405020304" pitchFamily="18" charset="0"/>
              </a:rPr>
              <a:t>Piagetian</a:t>
            </a:r>
            <a:r>
              <a:rPr lang="tr-TR" dirty="0" smtClean="0">
                <a:latin typeface="Times New Roman" panose="02020603050405020304" pitchFamily="18" charset="0"/>
                <a:cs typeface="Times New Roman" panose="02020603050405020304" pitchFamily="18" charset="0"/>
              </a:rPr>
              <a:t> sense</a:t>
            </a:r>
            <a:r>
              <a:rPr lang="tr-TR" dirty="0">
                <a:latin typeface="Times New Roman" panose="02020603050405020304" pitchFamily="18" charset="0"/>
                <a:cs typeface="Times New Roman" panose="02020603050405020304" pitchFamily="18" charset="0"/>
              </a:rPr>
              <a:t>;</a:t>
            </a:r>
            <a:endParaRPr lang="tr-TR" dirty="0" smtClean="0">
              <a:latin typeface="Times New Roman" panose="02020603050405020304" pitchFamily="18" charset="0"/>
              <a:cs typeface="Times New Roman" panose="02020603050405020304" pitchFamily="18" charset="0"/>
            </a:endParaRPr>
          </a:p>
          <a:p>
            <a:pPr marL="0" indent="0" algn="just">
              <a:buNone/>
            </a:pPr>
            <a:r>
              <a:rPr lang="tr-TR" dirty="0">
                <a:latin typeface="Times New Roman" panose="02020603050405020304" pitchFamily="18" charset="0"/>
                <a:cs typeface="Times New Roman" panose="02020603050405020304" pitchFamily="18" charset="0"/>
              </a:rPr>
              <a:t>A</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structure is any conceptual system that has the following three </a:t>
            </a:r>
            <a:r>
              <a:rPr lang="en-US" dirty="0" smtClean="0">
                <a:latin typeface="Times New Roman" panose="02020603050405020304" pitchFamily="18" charset="0"/>
                <a:cs typeface="Times New Roman" panose="02020603050405020304" pitchFamily="18" charset="0"/>
              </a:rPr>
              <a:t>properties:</a:t>
            </a:r>
            <a:endParaRPr lang="tr-TR" dirty="0" smtClean="0">
              <a:latin typeface="Times New Roman" panose="02020603050405020304" pitchFamily="18" charset="0"/>
              <a:cs typeface="Times New Roman" panose="02020603050405020304" pitchFamily="18" charset="0"/>
            </a:endParaRPr>
          </a:p>
          <a:p>
            <a:pPr marL="0" indent="0" algn="just">
              <a:buNone/>
            </a:pPr>
            <a:r>
              <a:rPr lang="en-US" dirty="0" smtClean="0">
                <a:latin typeface="Times New Roman" panose="02020603050405020304" pitchFamily="18" charset="0"/>
                <a:cs typeface="Times New Roman" panose="02020603050405020304" pitchFamily="18" charset="0"/>
              </a:rPr>
              <a:t>Wholeness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which</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means that the system functions as a whole, not just as a collection of independent </a:t>
            </a:r>
            <a:r>
              <a:rPr lang="en-US" dirty="0" smtClean="0">
                <a:latin typeface="Times New Roman" panose="02020603050405020304" pitchFamily="18" charset="0"/>
                <a:cs typeface="Times New Roman" panose="02020603050405020304" pitchFamily="18" charset="0"/>
              </a:rPr>
              <a:t>parts.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It</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moves</a:t>
            </a:r>
            <a:r>
              <a:rPr lang="tr-TR" dirty="0" smtClean="0">
                <a:latin typeface="Times New Roman" panose="02020603050405020304" pitchFamily="18" charset="0"/>
                <a:cs typeface="Times New Roman" panose="02020603050405020304" pitchFamily="18" charset="0"/>
              </a:rPr>
              <a:t> as </a:t>
            </a:r>
            <a:r>
              <a:rPr lang="tr-TR" dirty="0" err="1" smtClean="0">
                <a:latin typeface="Times New Roman" panose="02020603050405020304" pitchFamily="18" charset="0"/>
                <a:cs typeface="Times New Roman" panose="02020603050405020304" pitchFamily="18" charset="0"/>
              </a:rPr>
              <a:t>whole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stops</a:t>
            </a:r>
            <a:r>
              <a:rPr lang="tr-TR" dirty="0" smtClean="0">
                <a:latin typeface="Times New Roman" panose="02020603050405020304" pitchFamily="18" charset="0"/>
                <a:cs typeface="Times New Roman" panose="02020603050405020304" pitchFamily="18" charset="0"/>
              </a:rPr>
              <a:t> as a </a:t>
            </a:r>
            <a:r>
              <a:rPr lang="tr-TR" dirty="0" err="1" smtClean="0">
                <a:latin typeface="Times New Roman" panose="02020603050405020304" pitchFamily="18" charset="0"/>
                <a:cs typeface="Times New Roman" panose="02020603050405020304" pitchFamily="18" charset="0"/>
              </a:rPr>
              <a:t>whole</a:t>
            </a:r>
            <a:r>
              <a:rPr lang="tr-TR" dirty="0" smtClean="0">
                <a:latin typeface="Times New Roman" panose="02020603050405020304" pitchFamily="18" charset="0"/>
                <a:cs typeface="Times New Roman" panose="02020603050405020304" pitchFamily="18" charset="0"/>
              </a:rPr>
              <a:t>.</a:t>
            </a:r>
          </a:p>
          <a:p>
            <a:pPr marL="0" indent="0" algn="just">
              <a:buNone/>
            </a:pPr>
            <a:r>
              <a:rPr lang="en-US" dirty="0" smtClean="0">
                <a:latin typeface="Times New Roman" panose="02020603050405020304" pitchFamily="18" charset="0"/>
                <a:cs typeface="Times New Roman" panose="02020603050405020304" pitchFamily="18" charset="0"/>
              </a:rPr>
              <a:t>Transformation</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which</a:t>
            </a:r>
            <a:r>
              <a:rPr lang="tr-TR"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means </a:t>
            </a:r>
            <a:r>
              <a:rPr lang="en-US" dirty="0">
                <a:latin typeface="Times New Roman" panose="02020603050405020304" pitchFamily="18" charset="0"/>
                <a:cs typeface="Times New Roman" panose="02020603050405020304" pitchFamily="18" charset="0"/>
              </a:rPr>
              <a:t>that the system is not static, but capable of change. New units can enter the system, but when they do they're governed by the rules of the </a:t>
            </a:r>
            <a:r>
              <a:rPr lang="en-US" dirty="0" smtClean="0">
                <a:latin typeface="Times New Roman" panose="02020603050405020304" pitchFamily="18" charset="0"/>
                <a:cs typeface="Times New Roman" panose="02020603050405020304" pitchFamily="18" charset="0"/>
              </a:rPr>
              <a:t>system.</a:t>
            </a:r>
            <a:endParaRPr lang="tr-TR" dirty="0" smtClean="0">
              <a:latin typeface="Times New Roman" panose="02020603050405020304" pitchFamily="18" charset="0"/>
              <a:cs typeface="Times New Roman" panose="02020603050405020304" pitchFamily="18" charset="0"/>
            </a:endParaRPr>
          </a:p>
          <a:p>
            <a:pPr marL="0" indent="0" algn="just">
              <a:buNone/>
            </a:pPr>
            <a:r>
              <a:rPr lang="en-US" dirty="0" smtClean="0">
                <a:latin typeface="Times New Roman" panose="02020603050405020304" pitchFamily="18" charset="0"/>
                <a:cs typeface="Times New Roman" panose="02020603050405020304" pitchFamily="18" charset="0"/>
              </a:rPr>
              <a:t>Self-Regulation</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which</a:t>
            </a:r>
            <a:r>
              <a:rPr lang="tr-TR"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is </a:t>
            </a:r>
            <a:r>
              <a:rPr lang="en-US" dirty="0">
                <a:latin typeface="Times New Roman" panose="02020603050405020304" pitchFamily="18" charset="0"/>
                <a:cs typeface="Times New Roman" panose="02020603050405020304" pitchFamily="18" charset="0"/>
              </a:rPr>
              <a:t>related to the idea of transformation. You can add elements to the system, but you </a:t>
            </a:r>
            <a:r>
              <a:rPr lang="en-US" dirty="0" smtClean="0">
                <a:latin typeface="Times New Roman" panose="02020603050405020304" pitchFamily="18" charset="0"/>
                <a:cs typeface="Times New Roman" panose="02020603050405020304" pitchFamily="18" charset="0"/>
              </a:rPr>
              <a:t>can</a:t>
            </a:r>
            <a:r>
              <a:rPr lang="tr-TR" dirty="0" smtClean="0">
                <a:latin typeface="Times New Roman" panose="02020603050405020304" pitchFamily="18" charset="0"/>
                <a:cs typeface="Times New Roman" panose="02020603050405020304" pitchFamily="18" charset="0"/>
              </a:rPr>
              <a:t>not</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change the basic structure of the system no matter what you add to it. The transformations of a system never lead to anything outside the system</a:t>
            </a:r>
            <a:r>
              <a:rPr lang="en-US" dirty="0" smtClean="0">
                <a:latin typeface="Times New Roman" panose="02020603050405020304" pitchFamily="18" charset="0"/>
                <a:cs typeface="Times New Roman" panose="02020603050405020304" pitchFamily="18" charset="0"/>
              </a:rPr>
              <a:t>.</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7633165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988546"/>
          </a:xfrm>
        </p:spPr>
        <p:txBody>
          <a:bodyPr/>
          <a:lstStyle/>
          <a:p>
            <a:pPr algn="ctr"/>
            <a:r>
              <a:rPr lang="tr-TR" b="1" dirty="0">
                <a:solidFill>
                  <a:srgbClr val="C00000"/>
                </a:solidFill>
                <a:latin typeface="Times New Roman" panose="02020603050405020304" pitchFamily="18" charset="0"/>
                <a:cs typeface="Times New Roman" panose="02020603050405020304" pitchFamily="18" charset="0"/>
              </a:rPr>
              <a:t>Language as a </a:t>
            </a:r>
            <a:r>
              <a:rPr lang="tr-TR" b="1" dirty="0" err="1">
                <a:solidFill>
                  <a:srgbClr val="C00000"/>
                </a:solidFill>
                <a:latin typeface="Times New Roman" panose="02020603050405020304" pitchFamily="18" charset="0"/>
                <a:cs typeface="Times New Roman" panose="02020603050405020304" pitchFamily="18" charset="0"/>
              </a:rPr>
              <a:t>system</a:t>
            </a:r>
            <a:endParaRPr lang="tr-TR" dirty="0"/>
          </a:p>
        </p:txBody>
      </p:sp>
      <p:sp>
        <p:nvSpPr>
          <p:cNvPr id="3" name="İçerik Yer Tutucusu 2"/>
          <p:cNvSpPr>
            <a:spLocks noGrp="1"/>
          </p:cNvSpPr>
          <p:nvPr>
            <p:ph idx="1"/>
          </p:nvPr>
        </p:nvSpPr>
        <p:spPr>
          <a:xfrm>
            <a:off x="376518" y="1353672"/>
            <a:ext cx="10977282" cy="5145739"/>
          </a:xfrm>
        </p:spPr>
        <p:txBody>
          <a:bodyPr/>
          <a:lstStyle/>
          <a:p>
            <a:pPr marL="0" indent="0" algn="just">
              <a:buNone/>
            </a:pPr>
            <a:r>
              <a:rPr lang="tr-TR" dirty="0" err="1" smtClean="0">
                <a:latin typeface="Times New Roman" panose="02020603050405020304" pitchFamily="18" charset="0"/>
                <a:cs typeface="Times New Roman" panose="02020603050405020304" pitchFamily="18" charset="0"/>
              </a:rPr>
              <a:t>To</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sum</a:t>
            </a:r>
            <a:r>
              <a:rPr lang="tr-TR" dirty="0" smtClean="0">
                <a:latin typeface="Times New Roman" panose="02020603050405020304" pitchFamily="18" charset="0"/>
                <a:cs typeface="Times New Roman" panose="02020603050405020304" pitchFamily="18" charset="0"/>
              </a:rPr>
              <a:t> it </a:t>
            </a:r>
            <a:r>
              <a:rPr lang="tr-TR" dirty="0" err="1" smtClean="0">
                <a:latin typeface="Times New Roman" panose="02020603050405020304" pitchFamily="18" charset="0"/>
                <a:cs typeface="Times New Roman" panose="02020603050405020304" pitchFamily="18" charset="0"/>
              </a:rPr>
              <a:t>all</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up</a:t>
            </a:r>
            <a:r>
              <a:rPr lang="tr-TR" dirty="0" smtClean="0">
                <a:latin typeface="Times New Roman" panose="02020603050405020304" pitchFamily="18" charset="0"/>
                <a:cs typeface="Times New Roman" panose="02020603050405020304" pitchFamily="18" charset="0"/>
              </a:rPr>
              <a:t> in a </a:t>
            </a:r>
            <a:r>
              <a:rPr lang="tr-TR" dirty="0" err="1" smtClean="0">
                <a:latin typeface="Times New Roman" panose="02020603050405020304" pitchFamily="18" charset="0"/>
                <a:cs typeface="Times New Roman" panose="02020603050405020304" pitchFamily="18" charset="0"/>
              </a:rPr>
              <a:t>nutshell</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structuralism</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according</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to</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Saussure</a:t>
            </a:r>
            <a:r>
              <a:rPr lang="tr-TR" dirty="0" smtClean="0">
                <a:latin typeface="Times New Roman" panose="02020603050405020304" pitchFamily="18" charset="0"/>
                <a:cs typeface="Times New Roman" panose="02020603050405020304" pitchFamily="18" charset="0"/>
              </a:rPr>
              <a:t> is </a:t>
            </a:r>
            <a:r>
              <a:rPr lang="tr-TR" dirty="0" err="1">
                <a:latin typeface="Times New Roman" panose="02020603050405020304" pitchFamily="18" charset="0"/>
                <a:cs typeface="Times New Roman" panose="02020603050405020304" pitchFamily="18" charset="0"/>
              </a:rPr>
              <a:t>based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upon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three</a:t>
            </a:r>
            <a:r>
              <a:rPr lang="tr-TR" dirty="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assumptions</a:t>
            </a:r>
            <a:r>
              <a:rPr lang="tr-TR" dirty="0" smtClean="0">
                <a:latin typeface="Times New Roman" panose="02020603050405020304" pitchFamily="18" charset="0"/>
                <a:cs typeface="Times New Roman" panose="02020603050405020304" pitchFamily="18" charset="0"/>
              </a:rPr>
              <a:t>:</a:t>
            </a:r>
          </a:p>
          <a:p>
            <a:pPr marL="0" indent="0" algn="just">
              <a:buNone/>
            </a:pPr>
            <a:r>
              <a:rPr lang="tr-TR" dirty="0" err="1">
                <a:latin typeface="Times New Roman" panose="02020603050405020304" pitchFamily="18" charset="0"/>
                <a:cs typeface="Times New Roman" panose="02020603050405020304" pitchFamily="18" charset="0"/>
              </a:rPr>
              <a:t>T</a:t>
            </a:r>
            <a:r>
              <a:rPr lang="tr-TR" dirty="0" err="1" smtClean="0">
                <a:latin typeface="Times New Roman" panose="02020603050405020304" pitchFamily="18" charset="0"/>
                <a:cs typeface="Times New Roman" panose="02020603050405020304" pitchFamily="18" charset="0"/>
              </a:rPr>
              <a:t>he</a:t>
            </a:r>
            <a:r>
              <a:rPr lang="tr-TR" dirty="0" smtClean="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systematic</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nature</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language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where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whole</a:t>
            </a:r>
            <a:r>
              <a:rPr lang="tr-TR" dirty="0">
                <a:latin typeface="Times New Roman" panose="02020603050405020304" pitchFamily="18" charset="0"/>
                <a:cs typeface="Times New Roman" panose="02020603050405020304" pitchFamily="18" charset="0"/>
              </a:rPr>
              <a:t> is </a:t>
            </a:r>
            <a:r>
              <a:rPr lang="tr-TR" dirty="0" err="1">
                <a:latin typeface="Times New Roman" panose="02020603050405020304" pitchFamily="18" charset="0"/>
                <a:cs typeface="Times New Roman" panose="02020603050405020304" pitchFamily="18" charset="0"/>
              </a:rPr>
              <a:t>greater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than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sum</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its</a:t>
            </a:r>
            <a:r>
              <a:rPr lang="tr-TR" dirty="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parts</a:t>
            </a:r>
            <a:r>
              <a:rPr lang="tr-TR" dirty="0" smtClean="0">
                <a:latin typeface="Times New Roman" panose="02020603050405020304" pitchFamily="18" charset="0"/>
                <a:cs typeface="Times New Roman" panose="02020603050405020304" pitchFamily="18" charset="0"/>
              </a:rPr>
              <a:t>.</a:t>
            </a:r>
          </a:p>
          <a:p>
            <a:pPr marL="0" indent="0" algn="just">
              <a:buNone/>
            </a:pPr>
            <a:r>
              <a:rPr lang="tr-TR" dirty="0" err="1">
                <a:latin typeface="Times New Roman" panose="02020603050405020304" pitchFamily="18" charset="0"/>
                <a:cs typeface="Times New Roman" panose="02020603050405020304" pitchFamily="18" charset="0"/>
              </a:rPr>
              <a:t>T</a:t>
            </a:r>
            <a:r>
              <a:rPr lang="tr-TR" dirty="0" err="1" smtClean="0">
                <a:latin typeface="Times New Roman" panose="02020603050405020304" pitchFamily="18" charset="0"/>
                <a:cs typeface="Times New Roman" panose="02020603050405020304" pitchFamily="18" charset="0"/>
              </a:rPr>
              <a:t>he</a:t>
            </a:r>
            <a:r>
              <a:rPr lang="tr-TR" dirty="0" smtClean="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relational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conception</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elements</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language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where</a:t>
            </a:r>
            <a:r>
              <a:rPr lang="tr-TR" dirty="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linguistic</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entities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are</a:t>
            </a:r>
            <a:r>
              <a:rPr lang="tr-TR" dirty="0" smtClean="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defined</a:t>
            </a:r>
            <a:r>
              <a:rPr lang="tr-TR" dirty="0">
                <a:latin typeface="Times New Roman" panose="02020603050405020304" pitchFamily="18" charset="0"/>
                <a:cs typeface="Times New Roman" panose="02020603050405020304" pitchFamily="18" charset="0"/>
              </a:rPr>
              <a:t> in </a:t>
            </a:r>
            <a:r>
              <a:rPr lang="tr-TR" dirty="0" err="1">
                <a:latin typeface="Times New Roman" panose="02020603050405020304" pitchFamily="18" charset="0"/>
                <a:cs typeface="Times New Roman" panose="02020603050405020304" pitchFamily="18" charset="0"/>
              </a:rPr>
              <a:t>relationships</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combination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contrast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one</a:t>
            </a:r>
            <a:r>
              <a:rPr lang="tr-TR" dirty="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another</a:t>
            </a:r>
            <a:r>
              <a:rPr lang="tr-TR" dirty="0" smtClean="0">
                <a:latin typeface="Times New Roman" panose="02020603050405020304" pitchFamily="18" charset="0"/>
                <a:cs typeface="Times New Roman" panose="02020603050405020304" pitchFamily="18" charset="0"/>
              </a:rPr>
              <a:t>.</a:t>
            </a:r>
          </a:p>
          <a:p>
            <a:pPr marL="0" indent="0" algn="just">
              <a:buNone/>
            </a:pPr>
            <a:r>
              <a:rPr lang="tr-TR" dirty="0" err="1">
                <a:latin typeface="Times New Roman" panose="02020603050405020304" pitchFamily="18" charset="0"/>
                <a:cs typeface="Times New Roman" panose="02020603050405020304" pitchFamily="18" charset="0"/>
              </a:rPr>
              <a:t>T</a:t>
            </a:r>
            <a:r>
              <a:rPr lang="tr-TR" dirty="0" err="1" smtClean="0">
                <a:latin typeface="Times New Roman" panose="02020603050405020304" pitchFamily="18" charset="0"/>
                <a:cs typeface="Times New Roman" panose="02020603050405020304" pitchFamily="18" charset="0"/>
              </a:rPr>
              <a:t>he</a:t>
            </a:r>
            <a:r>
              <a:rPr lang="tr-TR" dirty="0" smtClean="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arbitrary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nature</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linguistic</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elements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where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are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defined</a:t>
            </a:r>
            <a:r>
              <a:rPr lang="tr-TR" dirty="0">
                <a:latin typeface="Times New Roman" panose="02020603050405020304" pitchFamily="18" charset="0"/>
                <a:cs typeface="Times New Roman" panose="02020603050405020304" pitchFamily="18" charset="0"/>
              </a:rPr>
              <a:t> in </a:t>
            </a:r>
            <a:r>
              <a:rPr lang="tr-TR" dirty="0" err="1">
                <a:latin typeface="Times New Roman" panose="02020603050405020304" pitchFamily="18" charset="0"/>
                <a:cs typeface="Times New Roman" panose="02020603050405020304" pitchFamily="18" charset="0"/>
              </a:rPr>
              <a:t>terms</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function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purpose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serve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rather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than</a:t>
            </a:r>
            <a:r>
              <a:rPr lang="tr-TR" dirty="0">
                <a:latin typeface="Times New Roman" panose="02020603050405020304" pitchFamily="18" charset="0"/>
                <a:cs typeface="Times New Roman" panose="02020603050405020304" pitchFamily="18" charset="0"/>
              </a:rPr>
              <a:t> in </a:t>
            </a:r>
            <a:r>
              <a:rPr lang="tr-TR" dirty="0" err="1">
                <a:latin typeface="Times New Roman" panose="02020603050405020304" pitchFamily="18" charset="0"/>
                <a:cs typeface="Times New Roman" panose="02020603050405020304" pitchFamily="18" charset="0"/>
              </a:rPr>
              <a:t>terms</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their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inherent</a:t>
            </a:r>
            <a:r>
              <a:rPr lang="tr-TR" dirty="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qualities</a:t>
            </a:r>
            <a:r>
              <a:rPr lang="tr-TR" dirty="0">
                <a:latin typeface="Times New Roman" panose="02020603050405020304" pitchFamily="18" charset="0"/>
                <a:cs typeface="Times New Roman" panose="02020603050405020304" pitchFamily="18" charset="0"/>
              </a:rPr>
              <a:t>.</a:t>
            </a:r>
          </a:p>
          <a:p>
            <a:endParaRPr lang="tr-TR" dirty="0"/>
          </a:p>
        </p:txBody>
      </p:sp>
    </p:spTree>
    <p:extLst>
      <p:ext uri="{BB962C8B-B14F-4D97-AF65-F5344CB8AC3E}">
        <p14:creationId xmlns:p14="http://schemas.microsoft.com/office/powerpoint/2010/main" val="4192933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782357"/>
          </a:xfrm>
        </p:spPr>
        <p:txBody>
          <a:bodyPr/>
          <a:lstStyle/>
          <a:p>
            <a:pPr algn="ctr"/>
            <a:r>
              <a:rPr lang="tr-TR" b="1" dirty="0" err="1" smtClean="0">
                <a:solidFill>
                  <a:srgbClr val="C00000"/>
                </a:solidFill>
                <a:latin typeface="Times New Roman" panose="02020603050405020304" pitchFamily="18" charset="0"/>
                <a:cs typeface="Times New Roman" panose="02020603050405020304" pitchFamily="18" charset="0"/>
              </a:rPr>
              <a:t>References</a:t>
            </a:r>
            <a:endParaRPr lang="tr-TR" b="1" dirty="0">
              <a:solidFill>
                <a:srgbClr val="C00000"/>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259976" y="1147482"/>
            <a:ext cx="11681011" cy="5360894"/>
          </a:xfrm>
        </p:spPr>
        <p:txBody>
          <a:bodyPr/>
          <a:lstStyle/>
          <a:p>
            <a:r>
              <a:rPr lang="tr-TR" dirty="0">
                <a:hlinkClick r:id="rId2"/>
              </a:rPr>
              <a:t>https://</a:t>
            </a:r>
            <a:r>
              <a:rPr lang="tr-TR" dirty="0" smtClean="0">
                <a:hlinkClick r:id="rId2"/>
              </a:rPr>
              <a:t>monoskop.org/images/6/69/Holdcroft_David_Saussure_Signs_System_and_Arbitrariness.pdf</a:t>
            </a:r>
            <a:endParaRPr lang="tr-TR" dirty="0" smtClean="0"/>
          </a:p>
          <a:p>
            <a:r>
              <a:rPr lang="tr-TR" dirty="0">
                <a:hlinkClick r:id="rId3"/>
              </a:rPr>
              <a:t>https://</a:t>
            </a:r>
            <a:r>
              <a:rPr lang="tr-TR" dirty="0" smtClean="0">
                <a:hlinkClick r:id="rId3"/>
              </a:rPr>
              <a:t>courses.nus.edu.sg/course/elljwp/structuralism.htm</a:t>
            </a:r>
            <a:endParaRPr lang="tr-TR" dirty="0" smtClean="0"/>
          </a:p>
          <a:p>
            <a:r>
              <a:rPr lang="tr-TR" dirty="0">
                <a:hlinkClick r:id="rId4"/>
              </a:rPr>
              <a:t>https://</a:t>
            </a:r>
            <a:r>
              <a:rPr lang="tr-TR" dirty="0" smtClean="0">
                <a:hlinkClick r:id="rId4"/>
              </a:rPr>
              <a:t>www.omniglot.com/language/articles/structurallinguistics.htm</a:t>
            </a:r>
            <a:endParaRPr lang="tr-TR" dirty="0" smtClean="0"/>
          </a:p>
          <a:p>
            <a:r>
              <a:rPr lang="tr-TR" dirty="0">
                <a:hlinkClick r:id="rId5"/>
              </a:rPr>
              <a:t>https://</a:t>
            </a:r>
            <a:r>
              <a:rPr lang="tr-TR" dirty="0" smtClean="0">
                <a:hlinkClick r:id="rId5"/>
              </a:rPr>
              <a:t>www.slideshare.net/perilousroddyk/structuralism-and-saussure</a:t>
            </a:r>
            <a:endParaRPr lang="tr-TR" dirty="0" smtClean="0"/>
          </a:p>
          <a:p>
            <a:endParaRPr lang="tr-TR" dirty="0" smtClean="0"/>
          </a:p>
          <a:p>
            <a:endParaRPr lang="tr-TR" dirty="0" smtClean="0"/>
          </a:p>
          <a:p>
            <a:endParaRPr lang="tr-TR" dirty="0" smtClean="0"/>
          </a:p>
          <a:p>
            <a:endParaRPr lang="tr-TR" dirty="0" smtClean="0"/>
          </a:p>
          <a:p>
            <a:endParaRPr lang="tr-TR" dirty="0"/>
          </a:p>
        </p:txBody>
      </p:sp>
    </p:spTree>
    <p:extLst>
      <p:ext uri="{BB962C8B-B14F-4D97-AF65-F5344CB8AC3E}">
        <p14:creationId xmlns:p14="http://schemas.microsoft.com/office/powerpoint/2010/main" val="354705873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163</TotalTime>
  <Words>1083</Words>
  <Application>Microsoft Office PowerPoint</Application>
  <PresentationFormat>Geniş ekran</PresentationFormat>
  <Paragraphs>41</Paragraphs>
  <Slides>9</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9</vt:i4>
      </vt:variant>
    </vt:vector>
  </HeadingPairs>
  <TitlesOfParts>
    <vt:vector size="14" baseType="lpstr">
      <vt:lpstr>Arial</vt:lpstr>
      <vt:lpstr>Calibri</vt:lpstr>
      <vt:lpstr>Calibri Light</vt:lpstr>
      <vt:lpstr>Times New Roman</vt:lpstr>
      <vt:lpstr>Office Teması</vt:lpstr>
      <vt:lpstr>Central Concepts of Saussure: Language as a system</vt:lpstr>
      <vt:lpstr>Language as a system</vt:lpstr>
      <vt:lpstr>Language as a system</vt:lpstr>
      <vt:lpstr>Language as a system</vt:lpstr>
      <vt:lpstr>Language as a system</vt:lpstr>
      <vt:lpstr>Language as a system</vt:lpstr>
      <vt:lpstr>Language as a system</vt:lpstr>
      <vt:lpstr>Language as a system</vt:lpstr>
      <vt:lpstr>References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Hafta6</dc:title>
  <dc:creator>MUSTAFA GÜLEÇ</dc:creator>
  <cp:lastModifiedBy>MUSTAFA GÜLEÇ</cp:lastModifiedBy>
  <cp:revision>73</cp:revision>
  <dcterms:created xsi:type="dcterms:W3CDTF">2018-02-22T10:11:37Z</dcterms:created>
  <dcterms:modified xsi:type="dcterms:W3CDTF">2018-02-26T16:45:57Z</dcterms:modified>
</cp:coreProperties>
</file>