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71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96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57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79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026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55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74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77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44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44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5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F4EAA-DA74-404D-9D68-3CEC55611F5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F4331-676D-4E20-BC28-F02666C839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4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aram.org.tr/Makaleler/1489229741_07.Kerem%20%c3%96zbey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E0uoVLbBh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ULUSLARARASI EMEK GÖÇÜ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11. </a:t>
            </a:r>
            <a:r>
              <a:rPr lang="tr-TR" sz="3200" dirty="0" smtClean="0"/>
              <a:t>Hafta</a:t>
            </a:r>
            <a:endParaRPr lang="tr-TR" sz="3200" dirty="0"/>
          </a:p>
          <a:p>
            <a:r>
              <a:rPr lang="tr-TR" sz="3200" dirty="0" smtClean="0"/>
              <a:t> GÖÇÜN </a:t>
            </a:r>
            <a:r>
              <a:rPr lang="tr-TR" sz="3200" dirty="0" smtClean="0"/>
              <a:t>KADINLAŞMASI</a:t>
            </a:r>
          </a:p>
          <a:p>
            <a:r>
              <a:rPr lang="tr-TR" dirty="0" smtClean="0"/>
              <a:t>Türkiye’de </a:t>
            </a:r>
            <a:r>
              <a:rPr lang="tr-TR" dirty="0"/>
              <a:t>ve Dünyada Göçmen Kadınlar</a:t>
            </a:r>
            <a:endParaRPr lang="tr-TR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31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Güvenlik sorunları</a:t>
            </a:r>
          </a:p>
          <a:p>
            <a:r>
              <a:rPr lang="tr-TR" dirty="0" smtClean="0"/>
              <a:t>Ekonomik sorunlar </a:t>
            </a:r>
          </a:p>
          <a:p>
            <a:r>
              <a:rPr lang="tr-TR" dirty="0" smtClean="0"/>
              <a:t>Barınma sorunları</a:t>
            </a:r>
          </a:p>
          <a:p>
            <a:r>
              <a:rPr lang="tr-TR" dirty="0" smtClean="0"/>
              <a:t>Psikolojik sorunlar (travmalar) </a:t>
            </a:r>
          </a:p>
          <a:p>
            <a:r>
              <a:rPr lang="tr-TR" dirty="0" smtClean="0"/>
              <a:t>Hedef </a:t>
            </a:r>
            <a:r>
              <a:rPr lang="tr-TR" dirty="0"/>
              <a:t>ya da transit </a:t>
            </a:r>
            <a:r>
              <a:rPr lang="tr-TR" dirty="0" smtClean="0"/>
              <a:t>ülkelerde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b="1" dirty="0"/>
              <a:t>dil bariyeri</a:t>
            </a:r>
            <a:r>
              <a:rPr lang="tr-TR" dirty="0"/>
              <a:t>, kültürel farklılıklar nedeniyle çevreye uyum sorunları yaşamakta ve </a:t>
            </a:r>
            <a:r>
              <a:rPr lang="tr-TR" b="1" dirty="0"/>
              <a:t>yalnızlaşmaktadırlar.</a:t>
            </a:r>
          </a:p>
          <a:p>
            <a:r>
              <a:rPr lang="tr-TR" b="1" dirty="0" smtClean="0"/>
              <a:t>Annelik Sorunu: (sınırötesi annelik)</a:t>
            </a:r>
          </a:p>
          <a:p>
            <a:r>
              <a:rPr lang="tr-TR" dirty="0"/>
              <a:t>Ç</a:t>
            </a:r>
            <a:r>
              <a:rPr lang="tr-TR" dirty="0" smtClean="0"/>
              <a:t>ocuklarının geleceği için onları kaynak ülkede bırakıp, hedef </a:t>
            </a:r>
            <a:r>
              <a:rPr lang="tr-TR" dirty="0"/>
              <a:t>ülkede </a:t>
            </a:r>
            <a:r>
              <a:rPr lang="tr-TR" dirty="0" smtClean="0"/>
              <a:t>başkalarının çocuklarına bakmaları gerekir.</a:t>
            </a:r>
          </a:p>
          <a:p>
            <a:r>
              <a:rPr lang="tr-TR" dirty="0" smtClean="0"/>
              <a:t>Yoksul ülkede anne emeği azalırken gelişmiş ülkede çocuk açısından anne emeği artıyor. (Çocuğun çalışan annesi ve çocuğun bakıcı annesi)</a:t>
            </a:r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7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982" y="757382"/>
            <a:ext cx="10515600" cy="590203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Göçmen kadınların yaygın biçimde istihdam edildiği </a:t>
            </a:r>
            <a:r>
              <a:rPr lang="tr-TR" b="1" dirty="0" smtClean="0"/>
              <a:t>fuhuş sektöründe </a:t>
            </a:r>
            <a:r>
              <a:rPr lang="tr-TR" dirty="0" smtClean="0"/>
              <a:t>toplumsal olarak </a:t>
            </a:r>
            <a:r>
              <a:rPr lang="tr-TR" b="1" dirty="0" smtClean="0"/>
              <a:t>damgalanma</a:t>
            </a:r>
            <a:r>
              <a:rPr lang="tr-TR" dirty="0" smtClean="0"/>
              <a:t>nın yanı sıra, cinsel yolla bulaşan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hastalıklara yakalanma riskleri de yüksektir.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(Dünya çapında önemli bir </a:t>
            </a:r>
            <a:r>
              <a:rPr lang="tr-TR" u="sng" dirty="0" smtClean="0"/>
              <a:t>halk sağlığı </a:t>
            </a:r>
            <a:r>
              <a:rPr lang="tr-TR" dirty="0" smtClean="0"/>
              <a:t>sorunudur.) </a:t>
            </a:r>
          </a:p>
          <a:p>
            <a:r>
              <a:rPr lang="tr-TR" dirty="0" smtClean="0"/>
              <a:t>Tüm bu sorunlarla mücadele için göçmen kadınlar, örgütlenmeye çalışmaktadırlar. Örgütlenme, karşılaşılan sorunlara yönelik farkındalığı ve görünürlüğü artırmaya yardımcıdır.</a:t>
            </a:r>
          </a:p>
          <a:p>
            <a:r>
              <a:rPr lang="tr-TR" dirty="0" smtClean="0"/>
              <a:t>Göçmenlerin kadınların çalıştıkları alan (Fuhuş, imalat ya da ev içi bakım hizmeti), karşılaştıkları sorunlara ilişkin çözüm sürecinde yetkililerin farklı davranmasına neden olur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</a:p>
          <a:p>
            <a:r>
              <a:rPr lang="tr-TR" dirty="0" smtClean="0"/>
              <a:t>(</a:t>
            </a:r>
            <a:r>
              <a:rPr lang="tr-TR" i="1" dirty="0" smtClean="0"/>
              <a:t>Ev içi hizmetlerde çalışanların çalışma koşullarının iyileştirilmesine yönelik niyete karşılık fuhuş sektöründe çalışanların sorunları görmezden gelinebilmektedir.</a:t>
            </a:r>
            <a:r>
              <a:rPr lang="tr-TR" dirty="0" smtClean="0"/>
              <a:t>)</a:t>
            </a:r>
          </a:p>
          <a:p>
            <a:r>
              <a:rPr lang="tr-TR" dirty="0" smtClean="0"/>
              <a:t>Örnek: Ev içi hizmetlerde istihdam edilen göçmen Filipinli kadınların örgütlenme deneyimleri önemlidir.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0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Özetle,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1960’larda </a:t>
            </a:r>
            <a:r>
              <a:rPr lang="tr-TR" dirty="0"/>
              <a:t>göç,  kırsal kesimden ilk kez kente gelmiş eğitimsiz </a:t>
            </a:r>
            <a:r>
              <a:rPr lang="tr-TR" dirty="0" smtClean="0"/>
              <a:t>erkeklerce </a:t>
            </a:r>
            <a:r>
              <a:rPr lang="tr-TR" dirty="0"/>
              <a:t>gerçekleştirilmekteydi.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Sınırlı </a:t>
            </a:r>
            <a:r>
              <a:rPr lang="tr-TR" dirty="0"/>
              <a:t>sayıda kadın göçmen de çalışmak üzere göç etse de ağırlık erkek işgücündeydi.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Ancak </a:t>
            </a:r>
            <a:r>
              <a:rPr lang="tr-TR" dirty="0"/>
              <a:t>zamanla göçün kadınlaştığını görür olduk.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Bugün </a:t>
            </a:r>
            <a:r>
              <a:rPr lang="tr-TR" dirty="0"/>
              <a:t>göçmenlerin neredeyse yarıya yakınını kadınlar oluşturmaktadır. 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2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Kaynak: </a:t>
            </a:r>
          </a:p>
          <a:p>
            <a:pPr marL="0" indent="0">
              <a:buNone/>
            </a:pPr>
            <a:r>
              <a:rPr lang="tr-TR" dirty="0"/>
              <a:t>Toksöz, G., </a:t>
            </a:r>
            <a:r>
              <a:rPr lang="tr-TR" dirty="0" smtClean="0"/>
              <a:t>ve </a:t>
            </a:r>
            <a:r>
              <a:rPr lang="tr-TR" dirty="0"/>
              <a:t>Ulutaş Ünlütürk, Ç. (2011). Göç Kadınlaşıyor mu? Türkiye’ye Yönelen Düzensiz Göçe İlişkin Yazına Toplumsal Cinsiyet ve Etnisite Temelinde Bakış. </a:t>
            </a:r>
            <a:r>
              <a:rPr lang="tr-TR" i="1" dirty="0"/>
              <a:t>Birkaç Arpa Boyu</a:t>
            </a:r>
            <a:r>
              <a:rPr lang="tr-TR" dirty="0"/>
              <a:t>, </a:t>
            </a:r>
            <a:r>
              <a:rPr lang="tr-TR" i="1" dirty="0"/>
              <a:t>21</a:t>
            </a:r>
            <a:r>
              <a:rPr lang="tr-TR" dirty="0"/>
              <a:t>, 167-189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Öneri: </a:t>
            </a:r>
          </a:p>
          <a:p>
            <a:pPr marL="0" indent="0">
              <a:buNone/>
            </a:pPr>
            <a:r>
              <a:rPr lang="tr-TR" dirty="0" smtClean="0"/>
              <a:t>Özbey</a:t>
            </a:r>
            <a:r>
              <a:rPr lang="tr-TR" dirty="0"/>
              <a:t>, K. (2017). </a:t>
            </a:r>
            <a:r>
              <a:rPr lang="tr-TR" dirty="0" smtClean="0"/>
              <a:t>Göç, Çalışma Hayatı ve Toplumsal Cinsiyet: Karşılaştırmalı Perspektiften Hopa'da Yerli ve </a:t>
            </a:r>
            <a:r>
              <a:rPr lang="tr-TR" dirty="0" err="1" smtClean="0"/>
              <a:t>Kayıtdışı</a:t>
            </a:r>
            <a:r>
              <a:rPr lang="tr-TR" dirty="0" smtClean="0"/>
              <a:t> Kadın İşgücü.</a:t>
            </a:r>
            <a:r>
              <a:rPr lang="tr-TR" dirty="0"/>
              <a:t> </a:t>
            </a:r>
            <a:r>
              <a:rPr lang="tr-TR" i="1" dirty="0"/>
              <a:t>Karadeniz </a:t>
            </a:r>
            <a:r>
              <a:rPr lang="tr-TR" i="1" dirty="0" smtClean="0"/>
              <a:t>Araştırmaları</a:t>
            </a:r>
            <a:r>
              <a:rPr lang="tr-TR" dirty="0" smtClean="0"/>
              <a:t>, </a:t>
            </a:r>
            <a:r>
              <a:rPr lang="tr-TR" dirty="0"/>
              <a:t>(56), 105-121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http://www.karam.org.tr/Makaleler/1489229741_07.Kerem%20%c3%96zbey.pdf</a:t>
            </a: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509" y="1146220"/>
            <a:ext cx="9522692" cy="503074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Göç, yerel, bölgesel ve küresel bir sorun olarak günümüzde siyasal, ekonomik, toplumsal, kültürel pek çok alanın konusudur.</a:t>
            </a:r>
          </a:p>
          <a:p>
            <a:pPr marL="0" indent="0">
              <a:buNone/>
            </a:pPr>
            <a:r>
              <a:rPr lang="tr-TR" sz="3200" dirty="0" smtClean="0"/>
              <a:t> </a:t>
            </a:r>
          </a:p>
          <a:p>
            <a:r>
              <a:rPr lang="tr-TR" sz="3200" dirty="0" smtClean="0"/>
              <a:t>Kadının göç etmesi bireysel/ bağımsız bir karardan ziyade aile fertlerinin / ailenin erkeklerinin kararlarına uyma biçiminde olduğu ifade edilmektedir. (</a:t>
            </a:r>
            <a:r>
              <a:rPr lang="tr-TR" sz="3200" b="1" dirty="0" smtClean="0"/>
              <a:t>aile göçü</a:t>
            </a:r>
            <a:r>
              <a:rPr lang="tr-TR" sz="3200" dirty="0" smtClean="0"/>
              <a:t>)</a:t>
            </a:r>
          </a:p>
          <a:p>
            <a:pPr marL="0" indent="0">
              <a:buNone/>
            </a:pPr>
            <a:r>
              <a:rPr lang="tr-TR" sz="3200" dirty="0" smtClean="0"/>
              <a:t> </a:t>
            </a:r>
          </a:p>
          <a:p>
            <a:r>
              <a:rPr lang="tr-TR" sz="3200" dirty="0"/>
              <a:t>S</a:t>
            </a:r>
            <a:r>
              <a:rPr lang="tr-TR" sz="3200" dirty="0" smtClean="0"/>
              <a:t>on </a:t>
            </a:r>
            <a:r>
              <a:rPr lang="tr-TR" sz="3200" dirty="0" smtClean="0"/>
              <a:t>yıllarda daha fazla kadın kendi kararları ile göç sürecini başlatmaktadır. (Edilgen rol----- etken rol)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18" y="1146220"/>
            <a:ext cx="9984509" cy="5030743"/>
          </a:xfrm>
        </p:spPr>
        <p:txBody>
          <a:bodyPr>
            <a:normAutofit/>
          </a:bodyPr>
          <a:lstStyle/>
          <a:p>
            <a:r>
              <a:rPr lang="tr-TR" sz="3200" dirty="0"/>
              <a:t>Savaş, şiddet, doğal afetler ve yoksulluk göçün önemli sebepleri olarak karşımıza çıkmaktadırlar. (</a:t>
            </a:r>
            <a:r>
              <a:rPr lang="tr-TR" sz="3200" b="1" dirty="0"/>
              <a:t>Siyasi göç, mülteci göçü, ekonomik göç</a:t>
            </a:r>
            <a:r>
              <a:rPr lang="tr-TR" sz="3200" dirty="0"/>
              <a:t>)</a:t>
            </a:r>
          </a:p>
          <a:p>
            <a:r>
              <a:rPr lang="tr-TR" sz="3200" dirty="0"/>
              <a:t>Kadın göçünü </a:t>
            </a:r>
            <a:r>
              <a:rPr lang="tr-TR" sz="3200" dirty="0" smtClean="0"/>
              <a:t>diğerlerinden ayıran </a:t>
            </a:r>
            <a:r>
              <a:rPr lang="tr-TR" sz="3200" dirty="0"/>
              <a:t>unsurlardan biri ise </a:t>
            </a:r>
            <a:r>
              <a:rPr lang="tr-TR" sz="3200" b="1" dirty="0"/>
              <a:t>EVLİLİK </a:t>
            </a:r>
            <a:r>
              <a:rPr lang="tr-TR" sz="3200" b="1" dirty="0" err="1"/>
              <a:t>GÖÇÜ</a:t>
            </a:r>
            <a:r>
              <a:rPr lang="tr-TR" sz="3200" dirty="0" err="1"/>
              <a:t>’dür</a:t>
            </a:r>
            <a:r>
              <a:rPr lang="tr-TR" sz="3200" dirty="0"/>
              <a:t>. </a:t>
            </a:r>
          </a:p>
          <a:p>
            <a:r>
              <a:rPr lang="tr-TR" sz="3200" dirty="0"/>
              <a:t>Kadın göçü, ekonomik krizler, siyasal baskı, şiddet, savaş, doğal afetler gibi sebeplerle yaşam koşulları kötüleşen aileler ve kadınlar için bir </a:t>
            </a:r>
            <a:r>
              <a:rPr lang="tr-TR" sz="3200" b="1" dirty="0"/>
              <a:t>hayatta kalma stratejisidir</a:t>
            </a:r>
            <a:r>
              <a:rPr lang="tr-TR" sz="3200" dirty="0"/>
              <a:t>. </a:t>
            </a:r>
          </a:p>
          <a:p>
            <a:r>
              <a:rPr lang="tr-TR" sz="3200" dirty="0"/>
              <a:t>Ekonomik göç niyeti (büyük ölçüde) geçici sürelidir. </a:t>
            </a:r>
            <a:r>
              <a:rPr lang="tr-TR" sz="3200" b="1" dirty="0"/>
              <a:t>Para biriktirme ve dönme </a:t>
            </a:r>
            <a:r>
              <a:rPr lang="tr-TR" sz="3200" dirty="0"/>
              <a:t>hedeflenir. 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02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Kadın ve göçe ilişkin veri eksikliği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873"/>
            <a:ext cx="10515600" cy="473609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Göçmen kadınlara ilişkin verilerde eksiklikler bulunmaktadır. </a:t>
            </a:r>
          </a:p>
          <a:p>
            <a:r>
              <a:rPr lang="tr-TR" dirty="0" smtClean="0"/>
              <a:t>Gelişmiş /az gelişmiş ülke ayrımına kadınlara ilişkin verilerde de rastlanmaktadır. </a:t>
            </a:r>
          </a:p>
          <a:p>
            <a:r>
              <a:rPr lang="tr-TR" dirty="0" smtClean="0"/>
              <a:t>Verilerin toplanması, işlenmesi hem maliyetlidir hem de konuya ilişkin duyarlığa ihtiyaç vardır. </a:t>
            </a:r>
          </a:p>
          <a:p>
            <a:r>
              <a:rPr lang="tr-TR" dirty="0" smtClean="0"/>
              <a:t>Dolayısıyla az gelişmiş, gelişmekte olan ülkelerdeki kadın ve göç temalı veriler daha sınırlıdır. </a:t>
            </a:r>
          </a:p>
          <a:p>
            <a:r>
              <a:rPr lang="tr-TR" dirty="0" smtClean="0"/>
              <a:t>Cinsiyete göre ayrıştırılmış veri toplanmalı ve işlenmeli ki, kadınların göç sürecindeki yeri daha iyi anlaşılsın ve cinsiyet eşitliğine ilişkin çalışmalarda bu verilerden yararlanılsın.</a:t>
            </a:r>
          </a:p>
          <a:p>
            <a:r>
              <a:rPr lang="tr-TR" dirty="0"/>
              <a:t>Kaynak: IOM,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www.youtube.com/watch?v=VE0uoVLbBhY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195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900" b="1" u="sng" dirty="0"/>
              <a:t>Göçmen Kadın İşgücüne Yönelik Talebin Niteliği: </a:t>
            </a:r>
            <a:endParaRPr lang="tr-TR" sz="3900" b="1" u="sng" dirty="0" smtClean="0"/>
          </a:p>
          <a:p>
            <a:endParaRPr lang="tr-TR" b="1" u="sng" dirty="0"/>
          </a:p>
          <a:p>
            <a:r>
              <a:rPr lang="tr-TR" dirty="0" smtClean="0"/>
              <a:t>Aileler kadının işgücü piyasalarında istihdamına ve dolayısı ile kadının haneye getireceği ücrete ihtiyaç duymaktadır.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Ev içi hizmetler, eğlence ve fuhuş sektörü, hizmet sektörü, imalat sanayii ve mevsimlik tarım işleri kadınların (</a:t>
            </a:r>
            <a:r>
              <a:rPr lang="tr-TR" b="1" dirty="0" smtClean="0"/>
              <a:t>vasıfsız ve ucuz</a:t>
            </a:r>
            <a:r>
              <a:rPr lang="tr-TR" dirty="0" smtClean="0"/>
              <a:t>) istihdam alanlarının başında gelmektedir.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En önemlilerinden biri </a:t>
            </a:r>
            <a:r>
              <a:rPr lang="tr-TR" b="1" dirty="0" smtClean="0">
                <a:sym typeface="Wingdings" panose="05000000000000000000" pitchFamily="2" charset="2"/>
              </a:rPr>
              <a:t> </a:t>
            </a:r>
            <a:r>
              <a:rPr lang="tr-TR" b="1" dirty="0" smtClean="0"/>
              <a:t>Ev içi hizmetler ve bakım</a:t>
            </a: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9600" y="275502"/>
            <a:ext cx="1243372" cy="119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0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r>
              <a:rPr lang="tr-TR" sz="4000" b="1" dirty="0" smtClean="0"/>
              <a:t>Ev içi hizmetler ve </a:t>
            </a:r>
            <a:r>
              <a:rPr lang="tr-TR" sz="4000" b="1" dirty="0" smtClean="0"/>
              <a:t>bakım</a:t>
            </a:r>
            <a:endParaRPr lang="tr-TR" sz="4000" b="1" dirty="0"/>
          </a:p>
          <a:p>
            <a:pPr marL="0" indent="0">
              <a:buNone/>
            </a:pPr>
            <a:endParaRPr lang="tr-TR" sz="4000" b="1" dirty="0" smtClean="0"/>
          </a:p>
          <a:p>
            <a:r>
              <a:rPr lang="tr-TR" dirty="0" smtClean="0"/>
              <a:t>Gelişmiş ülkelerde kadınların işgücüne katılım oranlarının artmasının ve  nüfus artış oranının düşmesinin bir sonucu olarak yaşlanan nüfusun bakım gereksinimi ucuz yoldan göçmen kadın emeğinin arzı ile karşılanmaktadır.  </a:t>
            </a:r>
            <a:r>
              <a:rPr lang="tr-TR" b="1" dirty="0" smtClean="0"/>
              <a:t>«Bakım açığı»</a:t>
            </a:r>
          </a:p>
          <a:p>
            <a:endParaRPr lang="tr-TR" b="1" dirty="0" smtClean="0"/>
          </a:p>
          <a:p>
            <a:r>
              <a:rPr lang="tr-TR" dirty="0" smtClean="0"/>
              <a:t>Yerli kadın işgücünün kültürel/toplumsal nedenlerle yer almadığı alanlarda göçmen kadın emeğinin yaygın biçimde gözlendiği bilinmektedir. (</a:t>
            </a:r>
            <a:r>
              <a:rPr lang="tr-TR" b="1" dirty="0" smtClean="0"/>
              <a:t>Yatılı </a:t>
            </a:r>
            <a:r>
              <a:rPr lang="tr-TR" dirty="0" smtClean="0"/>
              <a:t>kalarak hizmet eden yaşlı/ hasta/çocuk bakıcıları gibi)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71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r-TR" sz="3600" dirty="0" smtClean="0"/>
              <a:t>UYARI</a:t>
            </a:r>
            <a:endParaRPr lang="tr-TR" sz="3600" dirty="0" smtClean="0"/>
          </a:p>
          <a:p>
            <a:r>
              <a:rPr lang="tr-TR" sz="4000" dirty="0" smtClean="0"/>
              <a:t>Göçmen kadın emeğine yönelik talebin genel niteliğinden söz ederken </a:t>
            </a:r>
            <a:r>
              <a:rPr lang="tr-TR" sz="4000" b="1" dirty="0" smtClean="0"/>
              <a:t>düşük ücretli ve vasıfsız iş</a:t>
            </a:r>
            <a:r>
              <a:rPr lang="tr-TR" sz="4000" dirty="0" smtClean="0"/>
              <a:t>lerden söz edilmektedir. </a:t>
            </a:r>
          </a:p>
          <a:p>
            <a:r>
              <a:rPr lang="tr-TR" sz="4000" dirty="0"/>
              <a:t>S</a:t>
            </a:r>
            <a:r>
              <a:rPr lang="tr-TR" sz="4000" dirty="0" smtClean="0"/>
              <a:t>özü edilen alanlar dışında da kadınlar işgücü piyasasına dahil olmaktadır. Dolayısı ile vasıflı işgücü niteliği gözden kaçırılmamalıdır. </a:t>
            </a:r>
            <a:r>
              <a:rPr lang="tr-TR" sz="4000" b="1" dirty="0" smtClean="0"/>
              <a:t>(Beyin göçü)</a:t>
            </a:r>
          </a:p>
          <a:p>
            <a:r>
              <a:rPr lang="tr-TR" sz="4000" dirty="0">
                <a:solidFill>
                  <a:srgbClr val="FF0000"/>
                </a:solidFill>
              </a:rPr>
              <a:t>C</a:t>
            </a:r>
            <a:r>
              <a:rPr lang="tr-TR" sz="4000" dirty="0" smtClean="0">
                <a:solidFill>
                  <a:srgbClr val="FF0000"/>
                </a:solidFill>
              </a:rPr>
              <a:t>insiyet körü yaklaşım</a:t>
            </a:r>
            <a:r>
              <a:rPr lang="tr-TR" sz="4000" dirty="0" smtClean="0"/>
              <a:t>a dikkat edilmeli</a:t>
            </a:r>
            <a:r>
              <a:rPr lang="tr-TR" sz="4000" dirty="0" smtClean="0"/>
              <a:t>.</a:t>
            </a:r>
          </a:p>
          <a:p>
            <a:r>
              <a:rPr lang="tr-TR" sz="4000" dirty="0" smtClean="0"/>
              <a:t>Göçmen </a:t>
            </a:r>
            <a:r>
              <a:rPr lang="tr-TR" sz="4000" dirty="0"/>
              <a:t>kadın emeğine yönelik talep vasıfsız ve ucuz işgücüne yönelik olsa da göçmen kadınların bir kısmının kaynak ülke koşullarında eğitimli ve vasıflı olduğu bilinmektedir. </a:t>
            </a:r>
          </a:p>
          <a:p>
            <a:r>
              <a:rPr lang="tr-TR" sz="4000" dirty="0" smtClean="0"/>
              <a:t>Örnek</a:t>
            </a:r>
            <a:r>
              <a:rPr lang="tr-TR" sz="4000" dirty="0"/>
              <a:t>: SSCB’nin dağılmasından sonra, kadınların yüksek eğitim düzeylerine rağmen hedef ülkelerde fuhuş ya da hizmet sektöründe vasıfsız işlerde çalıştırılmışlardır.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600" b="1" dirty="0" smtClean="0"/>
              <a:t>  Yaşanan sorunlar: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Göçün niteliği açısından bakıldığında,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Düzensiz göç </a:t>
            </a:r>
            <a:r>
              <a:rPr lang="tr-TR" dirty="0" smtClean="0"/>
              <a:t>göçmeni savunmasız kılan bir süreçtir; kadınlar ve çocuklar bu süreçten daha fazla etkilenmektedir. </a:t>
            </a:r>
          </a:p>
          <a:p>
            <a:endParaRPr lang="tr-TR" dirty="0" smtClean="0"/>
          </a:p>
          <a:p>
            <a:r>
              <a:rPr lang="tr-TR" dirty="0" smtClean="0"/>
              <a:t>Düzensiz göçe bağlı olarak insan ticaretinin, yeni köleliğin mağdurlarının büyük çoğunluğunu kadınlar oluşturmaktadır. Pasaportlarına el konulduğu, fuhuşa zorlandıkları bilinmektedir.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b="1" dirty="0" smtClean="0"/>
              <a:t>İnsan hakları ihlalleri</a:t>
            </a:r>
            <a:r>
              <a:rPr lang="tr-TR" dirty="0" smtClean="0"/>
              <a:t>ne maruz kalmaktadırlar.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87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27905"/>
            <a:ext cx="10515600" cy="503074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Göçmen kadınların </a:t>
            </a:r>
            <a:r>
              <a:rPr lang="tr-TR" dirty="0"/>
              <a:t>işyerinde ve/veya iş dışı alanda</a:t>
            </a:r>
            <a:r>
              <a:rPr lang="tr-TR" dirty="0" smtClean="0"/>
              <a:t> şiddetin farklı türlerine maruz kalma riski vardır: (Psikolojik, fiziksel, cinsel şiddet)</a:t>
            </a:r>
          </a:p>
          <a:p>
            <a:r>
              <a:rPr lang="tr-TR" dirty="0" smtClean="0"/>
              <a:t>Şiddete maruz kaldıklarında göçmen kadınlar, yetkili mercilere başvurmaya korkmaktadır. </a:t>
            </a:r>
          </a:p>
          <a:p>
            <a:r>
              <a:rPr lang="tr-TR" b="1" dirty="0" smtClean="0"/>
              <a:t>İşyerinde</a:t>
            </a:r>
            <a:r>
              <a:rPr lang="tr-TR" dirty="0" smtClean="0"/>
              <a:t> karşılaştıkları sorunlar: (</a:t>
            </a:r>
            <a:r>
              <a:rPr lang="tr-TR" i="1" dirty="0" err="1"/>
              <a:t>k</a:t>
            </a:r>
            <a:r>
              <a:rPr lang="tr-TR" i="1" dirty="0" err="1" smtClean="0"/>
              <a:t>ayıtdışılık</a:t>
            </a:r>
            <a:r>
              <a:rPr lang="tr-TR" i="1" dirty="0" smtClean="0"/>
              <a:t> ve güvencesizlik</a:t>
            </a:r>
            <a:r>
              <a:rPr lang="tr-TR" dirty="0" smtClean="0"/>
              <a:t>)</a:t>
            </a:r>
          </a:p>
          <a:p>
            <a:r>
              <a:rPr lang="tr-TR" dirty="0" smtClean="0"/>
              <a:t>Düşük ücret düzeyi,</a:t>
            </a:r>
          </a:p>
          <a:p>
            <a:r>
              <a:rPr lang="tr-TR" dirty="0" smtClean="0"/>
              <a:t>Ücretini tam ya da hiç alamama,</a:t>
            </a:r>
          </a:p>
          <a:p>
            <a:r>
              <a:rPr lang="tr-TR" dirty="0" smtClean="0"/>
              <a:t>Uzun çalışma saatleri,</a:t>
            </a:r>
          </a:p>
          <a:p>
            <a:r>
              <a:rPr lang="tr-TR" dirty="0" smtClean="0"/>
              <a:t>Kötü/ağır çalışma koşulları,</a:t>
            </a:r>
          </a:p>
          <a:p>
            <a:r>
              <a:rPr lang="tr-TR" dirty="0" smtClean="0"/>
              <a:t>İzin haklarını kullanamama,</a:t>
            </a:r>
          </a:p>
          <a:p>
            <a:r>
              <a:rPr lang="tr-TR" dirty="0" smtClean="0"/>
              <a:t>Yabancı düşmanlığı (</a:t>
            </a:r>
            <a:r>
              <a:rPr lang="tr-TR" b="1" dirty="0" smtClean="0"/>
              <a:t>xenophobia: zenofobi) </a:t>
            </a:r>
            <a:r>
              <a:rPr lang="tr-TR" dirty="0" smtClean="0"/>
              <a:t>ve ayrımcılık</a:t>
            </a:r>
            <a:r>
              <a:rPr lang="tr-TR" dirty="0"/>
              <a:t> 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863</Words>
  <Application>Microsoft Office PowerPoint</Application>
  <PresentationFormat>Geniş ekran</PresentationFormat>
  <Paragraphs>82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Teması</vt:lpstr>
      <vt:lpstr>ULUSLARARASI EMEK GÖÇÜ </vt:lpstr>
      <vt:lpstr>PowerPoint Sunusu</vt:lpstr>
      <vt:lpstr>PowerPoint Sunusu</vt:lpstr>
      <vt:lpstr>Kadın ve göçe ilişkin veri eksikliği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ULUSLARARASI EMEK GÖÇÜ </dc:title>
  <dc:creator>elif tugba dogan</dc:creator>
  <cp:lastModifiedBy>elif tugba dogan</cp:lastModifiedBy>
  <cp:revision>1</cp:revision>
  <dcterms:created xsi:type="dcterms:W3CDTF">2020-05-07T23:03:21Z</dcterms:created>
  <dcterms:modified xsi:type="dcterms:W3CDTF">2020-05-07T23:03:50Z</dcterms:modified>
</cp:coreProperties>
</file>