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58EA-C4A4-4EFA-90E4-B06FA773027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87CB-C664-41E7-B872-618A3BCC3A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58EA-C4A4-4EFA-90E4-B06FA773027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87CB-C664-41E7-B872-618A3BCC3A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58EA-C4A4-4EFA-90E4-B06FA773027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87CB-C664-41E7-B872-618A3BCC3A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58EA-C4A4-4EFA-90E4-B06FA773027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87CB-C664-41E7-B872-618A3BCC3A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58EA-C4A4-4EFA-90E4-B06FA773027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87CB-C664-41E7-B872-618A3BCC3A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58EA-C4A4-4EFA-90E4-B06FA773027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87CB-C664-41E7-B872-618A3BCC3A4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58EA-C4A4-4EFA-90E4-B06FA773027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87CB-C664-41E7-B872-618A3BCC3A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58EA-C4A4-4EFA-90E4-B06FA773027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87CB-C664-41E7-B872-618A3BCC3A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58EA-C4A4-4EFA-90E4-B06FA773027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87CB-C664-41E7-B872-618A3BCC3A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58EA-C4A4-4EFA-90E4-B06FA773027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9C87CB-C664-41E7-B872-618A3BCC3A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58EA-C4A4-4EFA-90E4-B06FA773027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87CB-C664-41E7-B872-618A3BCC3A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10358EA-C4A4-4EFA-90E4-B06FA773027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89C87CB-C664-41E7-B872-618A3BCC3A4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395536" y="2060848"/>
            <a:ext cx="3672408" cy="1368152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02060"/>
                </a:solidFill>
                <a:latin typeface="Constantia" pitchFamily="18" charset="0"/>
              </a:rPr>
              <a:t>AKKOYUNLU MİMARİSİ</a:t>
            </a:r>
            <a:endParaRPr lang="tr-TR" dirty="0">
              <a:solidFill>
                <a:srgbClr val="002060"/>
              </a:solidFill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059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476672"/>
            <a:ext cx="8352928" cy="4203805"/>
          </a:xfrm>
        </p:spPr>
        <p:txBody>
          <a:bodyPr>
            <a:normAutofit/>
          </a:bodyPr>
          <a:lstStyle/>
          <a:p>
            <a:pPr marL="288036" lvl="1" indent="-457200" algn="just">
              <a:buFont typeface="Courier New" pitchFamily="49" charset="0"/>
              <a:buChar char="o"/>
            </a:pPr>
            <a:r>
              <a:rPr lang="tr-TR" sz="3200" dirty="0" smtClean="0">
                <a:latin typeface="Constantia" pitchFamily="18" charset="0"/>
              </a:rPr>
              <a:t>Kutluk </a:t>
            </a:r>
            <a:r>
              <a:rPr lang="tr-TR" sz="3200" dirty="0">
                <a:latin typeface="Constantia" pitchFamily="18" charset="0"/>
              </a:rPr>
              <a:t>Bey Camisi ve Zaviyesi: </a:t>
            </a:r>
            <a:r>
              <a:rPr lang="tr-TR" sz="3200" b="0" dirty="0">
                <a:latin typeface="Constantia" pitchFamily="18" charset="0"/>
              </a:rPr>
              <a:t>Bayburt’un </a:t>
            </a:r>
            <a:r>
              <a:rPr lang="tr-TR" sz="3200" b="0" dirty="0" smtClean="0">
                <a:latin typeface="Constantia" pitchFamily="18" charset="0"/>
              </a:rPr>
              <a:t>Pulur </a:t>
            </a:r>
            <a:r>
              <a:rPr lang="tr-TR" sz="3200" b="0" dirty="0">
                <a:latin typeface="Constantia" pitchFamily="18" charset="0"/>
              </a:rPr>
              <a:t>Bucağı, </a:t>
            </a:r>
            <a:r>
              <a:rPr lang="tr-TR" sz="3200" b="0" dirty="0" err="1" smtClean="0">
                <a:latin typeface="Constantia" pitchFamily="18" charset="0"/>
              </a:rPr>
              <a:t>Sinür</a:t>
            </a:r>
            <a:r>
              <a:rPr lang="tr-TR" sz="3200" b="0" dirty="0" smtClean="0">
                <a:latin typeface="Constantia" pitchFamily="18" charset="0"/>
              </a:rPr>
              <a:t> köyündedir. </a:t>
            </a:r>
            <a:r>
              <a:rPr lang="tr-TR" sz="3200" b="0" dirty="0">
                <a:latin typeface="Constantia" pitchFamily="18" charset="0"/>
              </a:rPr>
              <a:t>Akkoyunluların atası </a:t>
            </a:r>
            <a:r>
              <a:rPr lang="tr-TR" sz="3200" b="0" dirty="0" err="1">
                <a:latin typeface="Constantia" pitchFamily="18" charset="0"/>
              </a:rPr>
              <a:t>Fahrüddin</a:t>
            </a:r>
            <a:r>
              <a:rPr lang="tr-TR" sz="3200" b="0" dirty="0">
                <a:latin typeface="Constantia" pitchFamily="18" charset="0"/>
              </a:rPr>
              <a:t> Kutluk Bey tarafından (</a:t>
            </a:r>
            <a:r>
              <a:rPr lang="tr-TR" sz="3200" b="0" dirty="0" err="1">
                <a:latin typeface="Constantia" pitchFamily="18" charset="0"/>
              </a:rPr>
              <a:t>ölm</a:t>
            </a:r>
            <a:r>
              <a:rPr lang="tr-TR" sz="3200" b="0" dirty="0">
                <a:latin typeface="Constantia" pitchFamily="18" charset="0"/>
              </a:rPr>
              <a:t>. 1389) yaptırılmış; 1550 ve 1676’da yenilenmiş ve minare eklenmiştir. Zaviye bölümü yıkılmış bulunmaktadır.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870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764704"/>
            <a:ext cx="8208912" cy="3579849"/>
          </a:xfrm>
        </p:spPr>
        <p:txBody>
          <a:bodyPr>
            <a:normAutofit/>
          </a:bodyPr>
          <a:lstStyle/>
          <a:p>
            <a:pPr marL="288036" lvl="1" indent="-457200" algn="just">
              <a:buFont typeface="Courier New" pitchFamily="49" charset="0"/>
              <a:buChar char="o"/>
            </a:pPr>
            <a:r>
              <a:rPr lang="tr-TR" sz="3200" dirty="0" smtClean="0">
                <a:latin typeface="Constantia" pitchFamily="18" charset="0"/>
              </a:rPr>
              <a:t>Pir </a:t>
            </a:r>
            <a:r>
              <a:rPr lang="tr-TR" sz="3200" dirty="0">
                <a:latin typeface="Constantia" pitchFamily="18" charset="0"/>
              </a:rPr>
              <a:t>Ali Bey Camisi: </a:t>
            </a:r>
            <a:r>
              <a:rPr lang="tr-TR" sz="3200" b="0" dirty="0">
                <a:latin typeface="Constantia" pitchFamily="18" charset="0"/>
              </a:rPr>
              <a:t>Bingöl’ün Kiğı </a:t>
            </a:r>
            <a:r>
              <a:rPr lang="tr-TR" sz="3200" dirty="0" smtClean="0">
                <a:latin typeface="Constantia" pitchFamily="18" charset="0"/>
              </a:rPr>
              <a:t>il</a:t>
            </a:r>
            <a:r>
              <a:rPr lang="tr-TR" sz="3200" b="0" dirty="0" smtClean="0">
                <a:latin typeface="Constantia" pitchFamily="18" charset="0"/>
              </a:rPr>
              <a:t>çendedir. </a:t>
            </a:r>
            <a:r>
              <a:rPr lang="tr-TR" sz="3200" b="0" dirty="0">
                <a:latin typeface="Constantia" pitchFamily="18" charset="0"/>
              </a:rPr>
              <a:t>Minaresindeki kitabede, Kutluk Bey oğlu </a:t>
            </a:r>
            <a:r>
              <a:rPr lang="tr-TR" sz="3200" b="0" dirty="0" err="1">
                <a:latin typeface="Constantia" pitchFamily="18" charset="0"/>
              </a:rPr>
              <a:t>Pîr</a:t>
            </a:r>
            <a:r>
              <a:rPr lang="tr-TR" sz="3200" b="0" dirty="0">
                <a:latin typeface="Constantia" pitchFamily="18" charset="0"/>
              </a:rPr>
              <a:t> Ali Bey </a:t>
            </a:r>
            <a:r>
              <a:rPr lang="tr-TR" sz="3200" b="0" dirty="0" smtClean="0">
                <a:latin typeface="Constantia" pitchFamily="18" charset="0"/>
              </a:rPr>
              <a:t>tarafından yaptırılmıştır. Cami’nin 1401’de </a:t>
            </a:r>
            <a:r>
              <a:rPr lang="tr-TR" sz="3200" b="0" dirty="0">
                <a:latin typeface="Constantia" pitchFamily="18" charset="0"/>
              </a:rPr>
              <a:t>yaptırıldığı </a:t>
            </a:r>
            <a:r>
              <a:rPr lang="tr-TR" sz="3200" b="0" dirty="0" err="1" smtClean="0">
                <a:latin typeface="Constantia" pitchFamily="18" charset="0"/>
              </a:rPr>
              <a:t>yazılımıştır</a:t>
            </a:r>
            <a:r>
              <a:rPr lang="tr-TR" sz="3200" b="0" dirty="0" smtClean="0">
                <a:latin typeface="Constantia" pitchFamily="18" charset="0"/>
              </a:rPr>
              <a:t>. 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196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4131797"/>
          </a:xfrm>
        </p:spPr>
        <p:txBody>
          <a:bodyPr>
            <a:normAutofit/>
          </a:bodyPr>
          <a:lstStyle/>
          <a:p>
            <a:pPr marL="288036" lvl="1" indent="-457200" algn="just">
              <a:buFont typeface="Courier New" pitchFamily="49" charset="0"/>
              <a:buChar char="o"/>
            </a:pPr>
            <a:r>
              <a:rPr lang="tr-TR" sz="3200" dirty="0" smtClean="0">
                <a:latin typeface="Constantia" pitchFamily="18" charset="0"/>
              </a:rPr>
              <a:t>Cihangir </a:t>
            </a:r>
            <a:r>
              <a:rPr lang="tr-TR" sz="3200" dirty="0">
                <a:latin typeface="Constantia" pitchFamily="18" charset="0"/>
              </a:rPr>
              <a:t>Bey Camisi: </a:t>
            </a:r>
            <a:r>
              <a:rPr lang="tr-TR" sz="3200" b="0" dirty="0">
                <a:latin typeface="Constantia" pitchFamily="18" charset="0"/>
              </a:rPr>
              <a:t>Mardin’in Nusaybin ilçesindedir. </a:t>
            </a:r>
            <a:r>
              <a:rPr lang="tr-TR" sz="3200" b="0" dirty="0" smtClean="0">
                <a:latin typeface="Constantia" pitchFamily="18" charset="0"/>
              </a:rPr>
              <a:t>1468’den </a:t>
            </a:r>
            <a:r>
              <a:rPr lang="tr-TR" sz="3200" b="0" dirty="0">
                <a:latin typeface="Constantia" pitchFamily="18" charset="0"/>
              </a:rPr>
              <a:t>önce Akkoyunlu hükümdarı Cihangir tarafından yaptırılmıştır. Aynı hükümdara ait zaviye ve türbe ise Mardin merkezindedir. İmaret bölümü yıkılmıştır.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31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692696"/>
            <a:ext cx="8352928" cy="3987781"/>
          </a:xfrm>
        </p:spPr>
        <p:txBody>
          <a:bodyPr>
            <a:normAutofit/>
          </a:bodyPr>
          <a:lstStyle/>
          <a:p>
            <a:pPr marL="288036" lvl="1" indent="-457200" algn="just">
              <a:buFont typeface="Courier New" pitchFamily="49" charset="0"/>
              <a:buChar char="o"/>
            </a:pPr>
            <a:r>
              <a:rPr lang="tr-TR" sz="3200" b="0" dirty="0" smtClean="0">
                <a:latin typeface="Constantia" pitchFamily="18" charset="0"/>
              </a:rPr>
              <a:t>Sultan Hasan Camisi</a:t>
            </a:r>
            <a:r>
              <a:rPr lang="tr-TR" sz="3200" b="0" dirty="0">
                <a:latin typeface="Constantia" pitchFamily="18" charset="0"/>
              </a:rPr>
              <a:t>: Urla merkezinde olup 1463 yılında </a:t>
            </a:r>
            <a:r>
              <a:rPr lang="tr-TR" sz="3200" b="0" dirty="0" smtClean="0">
                <a:latin typeface="Constantia" pitchFamily="18" charset="0"/>
              </a:rPr>
              <a:t>Akkoyunlu </a:t>
            </a:r>
            <a:r>
              <a:rPr lang="tr-TR" sz="3200" b="0" dirty="0">
                <a:latin typeface="Constantia" pitchFamily="18" charset="0"/>
              </a:rPr>
              <a:t>Hükümdarı Uzun </a:t>
            </a:r>
            <a:r>
              <a:rPr lang="tr-TR" sz="3200" b="0" dirty="0" smtClean="0">
                <a:latin typeface="Constantia" pitchFamily="18" charset="0"/>
              </a:rPr>
              <a:t>Hasan </a:t>
            </a:r>
            <a:r>
              <a:rPr lang="tr-TR" sz="3200" b="0" dirty="0">
                <a:latin typeface="Constantia" pitchFamily="18" charset="0"/>
              </a:rPr>
              <a:t>tarafından yaptırılmıştır. Sonraki dönemlerde birçok kez onarım görmüştür. Özgün biçimiyle mektep ve medrese bölümlerini de içermekteydi.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735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2960" y="476672"/>
            <a:ext cx="7520940" cy="4203805"/>
          </a:xfrm>
        </p:spPr>
        <p:txBody>
          <a:bodyPr>
            <a:normAutofit fontScale="92500" lnSpcReduction="10000"/>
          </a:bodyPr>
          <a:lstStyle/>
          <a:p>
            <a:pPr marL="288036" lvl="1" indent="-457200" algn="ctr">
              <a:buFont typeface="Courier New" pitchFamily="49" charset="0"/>
              <a:buChar char="o"/>
            </a:pPr>
            <a:r>
              <a:rPr lang="tr-TR" sz="3200" b="0" dirty="0" err="1" smtClean="0">
                <a:latin typeface="Constantia" pitchFamily="18" charset="0"/>
              </a:rPr>
              <a:t>Sârâ</a:t>
            </a:r>
            <a:r>
              <a:rPr lang="tr-TR" sz="3200" b="0" dirty="0" smtClean="0">
                <a:latin typeface="Constantia" pitchFamily="18" charset="0"/>
              </a:rPr>
              <a:t> </a:t>
            </a:r>
            <a:r>
              <a:rPr lang="tr-TR" sz="3200" b="0" dirty="0">
                <a:latin typeface="Constantia" pitchFamily="18" charset="0"/>
              </a:rPr>
              <a:t>Hatun Camisi: Elazığ’ın </a:t>
            </a:r>
            <a:r>
              <a:rPr lang="tr-TR" sz="3200" b="0" dirty="0" smtClean="0">
                <a:latin typeface="Constantia" pitchFamily="18" charset="0"/>
              </a:rPr>
              <a:t>Harput </a:t>
            </a:r>
            <a:r>
              <a:rPr lang="tr-TR" sz="3200" b="0" dirty="0">
                <a:latin typeface="Constantia" pitchFamily="18" charset="0"/>
              </a:rPr>
              <a:t>kasabasındadır. </a:t>
            </a:r>
            <a:r>
              <a:rPr lang="tr-TR" sz="3200" b="0" dirty="0" smtClean="0">
                <a:latin typeface="Constantia" pitchFamily="18" charset="0"/>
              </a:rPr>
              <a:t>Harput’un </a:t>
            </a:r>
            <a:r>
              <a:rPr lang="tr-TR" sz="3200" b="0" dirty="0">
                <a:latin typeface="Constantia" pitchFamily="18" charset="0"/>
              </a:rPr>
              <a:t>1464 yılında Uzun </a:t>
            </a:r>
            <a:r>
              <a:rPr lang="tr-TR" sz="3200" b="0" dirty="0" smtClean="0">
                <a:latin typeface="Constantia" pitchFamily="18" charset="0"/>
              </a:rPr>
              <a:t>Hasan </a:t>
            </a:r>
            <a:r>
              <a:rPr lang="tr-TR" sz="3200" b="0" dirty="0">
                <a:latin typeface="Constantia" pitchFamily="18" charset="0"/>
              </a:rPr>
              <a:t>tarafından alınmasından </a:t>
            </a:r>
            <a:r>
              <a:rPr lang="tr-TR" sz="3200" b="0" dirty="0" smtClean="0">
                <a:latin typeface="Constantia" pitchFamily="18" charset="0"/>
              </a:rPr>
              <a:t>sonra, annesi </a:t>
            </a:r>
            <a:r>
              <a:rPr lang="tr-TR" sz="3200" b="0" dirty="0" err="1">
                <a:latin typeface="Constantia" pitchFamily="18" charset="0"/>
              </a:rPr>
              <a:t>Sârâ</a:t>
            </a:r>
            <a:r>
              <a:rPr lang="tr-TR" sz="3200" b="0" dirty="0">
                <a:latin typeface="Constantia" pitchFamily="18" charset="0"/>
              </a:rPr>
              <a:t> Hatun tarafından yaptırılmış, daha sonra önemli onarım görmüş ve özelliğini yitirmiştir. Bir külliye konumundaki bu eser, </a:t>
            </a:r>
            <a:r>
              <a:rPr lang="tr-TR" sz="3200" b="0" dirty="0" err="1">
                <a:latin typeface="Constantia" pitchFamily="18" charset="0"/>
              </a:rPr>
              <a:t>Sârâ</a:t>
            </a:r>
            <a:r>
              <a:rPr lang="tr-TR" sz="3200" b="0" dirty="0">
                <a:latin typeface="Constantia" pitchFamily="18" charset="0"/>
              </a:rPr>
              <a:t> Hatun Medresesini, </a:t>
            </a:r>
            <a:r>
              <a:rPr lang="tr-TR" sz="3200" b="0" dirty="0" err="1">
                <a:latin typeface="Constantia" pitchFamily="18" charset="0"/>
              </a:rPr>
              <a:t>Cemşit</a:t>
            </a:r>
            <a:r>
              <a:rPr lang="tr-TR" sz="3200" b="0" dirty="0">
                <a:latin typeface="Constantia" pitchFamily="18" charset="0"/>
              </a:rPr>
              <a:t> Hamamını, bir çeşmeyi de kapsamaktaydı.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645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2960" y="620688"/>
            <a:ext cx="7520940" cy="4059789"/>
          </a:xfrm>
        </p:spPr>
        <p:txBody>
          <a:bodyPr>
            <a:normAutofit/>
          </a:bodyPr>
          <a:lstStyle/>
          <a:p>
            <a:pPr marL="288036" lvl="1" indent="-457200" algn="ctr">
              <a:buFont typeface="Courier New" pitchFamily="49" charset="0"/>
              <a:buChar char="o"/>
            </a:pPr>
            <a:r>
              <a:rPr lang="tr-TR" sz="3200" b="0" dirty="0" err="1" smtClean="0">
                <a:latin typeface="Constantia" pitchFamily="18" charset="0"/>
              </a:rPr>
              <a:t>Gülâbi</a:t>
            </a:r>
            <a:r>
              <a:rPr lang="tr-TR" sz="3200" b="0" dirty="0" smtClean="0">
                <a:latin typeface="Constantia" pitchFamily="18" charset="0"/>
              </a:rPr>
              <a:t> </a:t>
            </a:r>
            <a:r>
              <a:rPr lang="tr-TR" sz="3200" b="0" dirty="0">
                <a:latin typeface="Constantia" pitchFamily="18" charset="0"/>
              </a:rPr>
              <a:t>Bey Camisi: Erzincan </a:t>
            </a:r>
            <a:r>
              <a:rPr lang="tr-TR" sz="3200" b="0" dirty="0" err="1">
                <a:latin typeface="Constantia" pitchFamily="18" charset="0"/>
              </a:rPr>
              <a:t>Ulucâmisi</a:t>
            </a:r>
            <a:r>
              <a:rPr lang="tr-TR" sz="3200" b="0" dirty="0">
                <a:latin typeface="Constantia" pitchFamily="18" charset="0"/>
              </a:rPr>
              <a:t> olarak da bilinir. </a:t>
            </a:r>
            <a:r>
              <a:rPr lang="tr-TR" sz="3200" b="0" dirty="0" smtClean="0">
                <a:latin typeface="Constantia" pitchFamily="18" charset="0"/>
              </a:rPr>
              <a:t>Uzun Hasan </a:t>
            </a:r>
            <a:r>
              <a:rPr lang="tr-TR" sz="3200" b="0" dirty="0">
                <a:latin typeface="Constantia" pitchFamily="18" charset="0"/>
              </a:rPr>
              <a:t>Bey’in komutanlarından Emir Bey </a:t>
            </a:r>
            <a:r>
              <a:rPr lang="tr-TR" sz="3200" b="0" dirty="0" err="1">
                <a:latin typeface="Constantia" pitchFamily="18" charset="0"/>
              </a:rPr>
              <a:t>Musullu’nun</a:t>
            </a:r>
            <a:r>
              <a:rPr lang="tr-TR" sz="3200" b="0" dirty="0">
                <a:latin typeface="Constantia" pitchFamily="18" charset="0"/>
              </a:rPr>
              <a:t> oğlu, Erzincan </a:t>
            </a:r>
            <a:r>
              <a:rPr lang="tr-TR" sz="3200" b="0" dirty="0" err="1">
                <a:latin typeface="Constantia" pitchFamily="18" charset="0"/>
              </a:rPr>
              <a:t>Vâlisi</a:t>
            </a:r>
            <a:r>
              <a:rPr lang="tr-TR" sz="3200" b="0" dirty="0">
                <a:latin typeface="Constantia" pitchFamily="18" charset="0"/>
              </a:rPr>
              <a:t> </a:t>
            </a:r>
            <a:r>
              <a:rPr lang="tr-TR" sz="3200" b="0" dirty="0" err="1" smtClean="0">
                <a:latin typeface="Constantia" pitchFamily="18" charset="0"/>
              </a:rPr>
              <a:t>Gülâbi</a:t>
            </a:r>
            <a:r>
              <a:rPr lang="tr-TR" sz="3200" b="0" dirty="0" smtClean="0">
                <a:latin typeface="Constantia" pitchFamily="18" charset="0"/>
              </a:rPr>
              <a:t> </a:t>
            </a:r>
            <a:r>
              <a:rPr lang="tr-TR" sz="3200" b="0" dirty="0">
                <a:latin typeface="Constantia" pitchFamily="18" charset="0"/>
              </a:rPr>
              <a:t>Bey tarafından, 1490’dan önce yaptırıldığı bilinmektedir. Depremlerle yıkılan ve yenilenen bu câmi, son kez 1939 depreminde yıkılmış bulunmaktadır.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944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2960" y="1100628"/>
            <a:ext cx="7709480" cy="3579849"/>
          </a:xfrm>
        </p:spPr>
        <p:txBody>
          <a:bodyPr>
            <a:normAutofit/>
          </a:bodyPr>
          <a:lstStyle/>
          <a:p>
            <a:pPr marL="288036" lvl="1" indent="-457200" algn="ctr">
              <a:buFont typeface="Courier New" pitchFamily="49" charset="0"/>
              <a:buChar char="o"/>
            </a:pPr>
            <a:r>
              <a:rPr lang="tr-TR" sz="3200" b="0" dirty="0" smtClean="0">
                <a:latin typeface="Constantia" pitchFamily="18" charset="0"/>
              </a:rPr>
              <a:t>İbrahim </a:t>
            </a:r>
            <a:r>
              <a:rPr lang="tr-TR" sz="3200" b="0" dirty="0">
                <a:latin typeface="Constantia" pitchFamily="18" charset="0"/>
              </a:rPr>
              <a:t>Bey Camisi: Mardin’dedir. </a:t>
            </a:r>
            <a:r>
              <a:rPr lang="tr-TR" sz="3200" b="0" dirty="0" smtClean="0">
                <a:latin typeface="Constantia" pitchFamily="18" charset="0"/>
              </a:rPr>
              <a:t>Akkoyunlu </a:t>
            </a:r>
            <a:r>
              <a:rPr lang="tr-TR" sz="3200" b="0" dirty="0">
                <a:latin typeface="Constantia" pitchFamily="18" charset="0"/>
              </a:rPr>
              <a:t>İbrahim bin </a:t>
            </a:r>
            <a:r>
              <a:rPr lang="tr-TR" sz="3200" b="0" dirty="0" err="1">
                <a:latin typeface="Constantia" pitchFamily="18" charset="0"/>
              </a:rPr>
              <a:t>Bican</a:t>
            </a:r>
            <a:r>
              <a:rPr lang="tr-TR" sz="3200" b="0" dirty="0">
                <a:latin typeface="Constantia" pitchFamily="18" charset="0"/>
              </a:rPr>
              <a:t> tarafından 15. yy. sonuna doğru yaptırılmıştır. Mardin’de zengin bir vakfı bulunan bu eser, </a:t>
            </a:r>
            <a:r>
              <a:rPr lang="tr-TR" sz="3200" b="0" dirty="0" err="1">
                <a:latin typeface="Constantia" pitchFamily="18" charset="0"/>
              </a:rPr>
              <a:t>Şahsultan</a:t>
            </a:r>
            <a:r>
              <a:rPr lang="tr-TR" sz="3200" b="0" dirty="0">
                <a:latin typeface="Constantia" pitchFamily="18" charset="0"/>
              </a:rPr>
              <a:t> Hatun Medresesiyle birlikte bir külliye oluşturmaktadır.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5517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14</TotalTime>
  <Words>258</Words>
  <Application>Microsoft Office PowerPoint</Application>
  <PresentationFormat>Ekran Gösterisi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Açılar</vt:lpstr>
      <vt:lpstr>AKKOYUNLU MİMARİSİ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AKKOYUNLU MİMARİSİ</dc:title>
  <dc:creator>Güzide</dc:creator>
  <cp:lastModifiedBy>Güzide</cp:lastModifiedBy>
  <cp:revision>3</cp:revision>
  <dcterms:created xsi:type="dcterms:W3CDTF">2020-05-07T22:34:48Z</dcterms:created>
  <dcterms:modified xsi:type="dcterms:W3CDTF">2020-05-07T22:49:32Z</dcterms:modified>
</cp:coreProperties>
</file>