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Gastrointestinal Sistem Uygulamaları</a:t>
            </a:r>
            <a:endParaRPr lang="tr-TR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131" name="8 Dikdörtgen"/>
          <p:cNvSpPr>
            <a:spLocks noChangeArrowheads="1"/>
          </p:cNvSpPr>
          <p:nvPr/>
        </p:nvSpPr>
        <p:spPr bwMode="auto">
          <a:xfrm>
            <a:off x="539750" y="1700213"/>
            <a:ext cx="41767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KARACİĞER-DALAK SİNTİGRAFİSİ</a:t>
            </a:r>
            <a:endParaRPr lang="tr-TR"/>
          </a:p>
        </p:txBody>
      </p:sp>
      <p:sp>
        <p:nvSpPr>
          <p:cNvPr id="48132" name="9 Dikdörtgen"/>
          <p:cNvSpPr>
            <a:spLocks noChangeArrowheads="1"/>
          </p:cNvSpPr>
          <p:nvPr/>
        </p:nvSpPr>
        <p:spPr bwMode="auto">
          <a:xfrm>
            <a:off x="539750" y="2133600"/>
            <a:ext cx="3762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SELEKTİF DALAK SİNTİGRAFİSİ</a:t>
            </a:r>
            <a:endParaRPr lang="tr-TR"/>
          </a:p>
        </p:txBody>
      </p:sp>
      <p:sp>
        <p:nvSpPr>
          <p:cNvPr id="48133" name="10 Dikdörtgen"/>
          <p:cNvSpPr>
            <a:spLocks noChangeArrowheads="1"/>
          </p:cNvSpPr>
          <p:nvPr/>
        </p:nvSpPr>
        <p:spPr bwMode="auto">
          <a:xfrm>
            <a:off x="539750" y="2565400"/>
            <a:ext cx="3633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SAFRA YOLLARI SİNTİGRAFİSİ</a:t>
            </a:r>
            <a:endParaRPr lang="tr-TR"/>
          </a:p>
        </p:txBody>
      </p:sp>
      <p:sp>
        <p:nvSpPr>
          <p:cNvPr id="48134" name="12 Dikdörtgen"/>
          <p:cNvSpPr>
            <a:spLocks noChangeArrowheads="1"/>
          </p:cNvSpPr>
          <p:nvPr/>
        </p:nvSpPr>
        <p:spPr bwMode="auto">
          <a:xfrm>
            <a:off x="4859338" y="1628775"/>
            <a:ext cx="3816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/>
              <a:t>GASTROİNTESTİNAL SİSTEM KANAMA SİNTİGRAFİSİ</a:t>
            </a:r>
            <a:endParaRPr lang="tr-TR"/>
          </a:p>
        </p:txBody>
      </p:sp>
      <p:pic>
        <p:nvPicPr>
          <p:cNvPr id="481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2924175"/>
            <a:ext cx="316706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image07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3284538"/>
            <a:ext cx="403225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2276475"/>
            <a:ext cx="5106987" cy="2671763"/>
          </a:xfrm>
          <a:noFill/>
        </p:spPr>
      </p:pic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Gastrointestinal Sistem Uygulamaları</a:t>
            </a:r>
            <a:endParaRPr lang="tr-TR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156" name="5 Dikdörtgen"/>
          <p:cNvSpPr>
            <a:spLocks noChangeArrowheads="1"/>
          </p:cNvSpPr>
          <p:nvPr/>
        </p:nvSpPr>
        <p:spPr bwMode="auto">
          <a:xfrm>
            <a:off x="971550" y="1628775"/>
            <a:ext cx="27447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MECKEL SİNTİGRAFİSİ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813" cy="1425575"/>
          </a:xfrm>
        </p:spPr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Ürogenital Sistemde Nükleer Tıp Uygulamaları </a:t>
            </a:r>
            <a:b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2700" b="1" cap="none" dirty="0" smtClean="0">
                <a:solidFill>
                  <a:schemeClr val="accent1"/>
                </a:solidFill>
              </a:rPr>
              <a:t>Renal görüntüleme</a:t>
            </a:r>
            <a:endParaRPr lang="tr-TR" sz="2700" cap="none" dirty="0">
              <a:solidFill>
                <a:schemeClr val="accent1"/>
              </a:solidFill>
            </a:endParaRPr>
          </a:p>
        </p:txBody>
      </p:sp>
      <p:sp>
        <p:nvSpPr>
          <p:cNvPr id="50179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tr-TR" altLang="zh-TW" smtClean="0"/>
          </a:p>
          <a:p>
            <a:pPr eaLnBrk="1" hangingPunct="1"/>
            <a:r>
              <a:rPr lang="en-US" altLang="zh-TW" smtClean="0">
                <a:ea typeface="新細明體" charset="-120"/>
              </a:rPr>
              <a:t>Glomerul</a:t>
            </a:r>
            <a:r>
              <a:rPr lang="tr-TR" altLang="zh-TW" smtClean="0"/>
              <a:t>e</a:t>
            </a:r>
            <a:r>
              <a:rPr lang="en-US" altLang="zh-TW" smtClean="0">
                <a:ea typeface="新細明體" charset="-120"/>
              </a:rPr>
              <a:t>r </a:t>
            </a:r>
            <a:r>
              <a:rPr lang="tr-TR" altLang="zh-TW" smtClean="0"/>
              <a:t>ajanlar</a:t>
            </a:r>
            <a:r>
              <a:rPr lang="en-US" altLang="zh-TW" smtClean="0">
                <a:ea typeface="新細明體" charset="-120"/>
              </a:rPr>
              <a:t> : </a:t>
            </a:r>
            <a:r>
              <a:rPr lang="en-US" altLang="zh-TW" baseline="30000" smtClean="0">
                <a:ea typeface="新細明體" charset="-120"/>
              </a:rPr>
              <a:t>99m</a:t>
            </a:r>
            <a:r>
              <a:rPr lang="en-US" altLang="zh-TW" smtClean="0">
                <a:ea typeface="新細明體" charset="-120"/>
              </a:rPr>
              <a:t>Tc-DTPA</a:t>
            </a:r>
          </a:p>
          <a:p>
            <a:pPr eaLnBrk="1" hangingPunct="1"/>
            <a:r>
              <a:rPr lang="en-US" altLang="zh-TW" smtClean="0">
                <a:ea typeface="新細明體" charset="-120"/>
              </a:rPr>
              <a:t>T</a:t>
            </a:r>
            <a:r>
              <a:rPr lang="tr-TR" altLang="zh-TW" smtClean="0"/>
              <a:t>ü</a:t>
            </a:r>
            <a:r>
              <a:rPr lang="en-US" altLang="zh-TW" smtClean="0">
                <a:ea typeface="新細明體" charset="-120"/>
              </a:rPr>
              <a:t>b</a:t>
            </a:r>
            <a:r>
              <a:rPr lang="tr-TR" altLang="zh-TW" smtClean="0"/>
              <a:t>e</a:t>
            </a:r>
            <a:r>
              <a:rPr lang="en-US" altLang="zh-TW" smtClean="0">
                <a:ea typeface="新細明體" charset="-120"/>
              </a:rPr>
              <a:t>l</a:t>
            </a:r>
            <a:r>
              <a:rPr lang="tr-TR" altLang="zh-TW" smtClean="0"/>
              <a:t>e</a:t>
            </a:r>
            <a:r>
              <a:rPr lang="en-US" altLang="zh-TW" smtClean="0">
                <a:ea typeface="新細明體" charset="-120"/>
              </a:rPr>
              <a:t>r</a:t>
            </a:r>
            <a:r>
              <a:rPr lang="tr-TR" altLang="zh-TW" smtClean="0"/>
              <a:t> ajanlar</a:t>
            </a:r>
            <a:r>
              <a:rPr lang="en-US" altLang="zh-TW" smtClean="0">
                <a:ea typeface="新細明體" charset="-120"/>
              </a:rPr>
              <a:t> : </a:t>
            </a:r>
            <a:r>
              <a:rPr lang="en-US" altLang="zh-TW" baseline="30000" smtClean="0">
                <a:ea typeface="新細明體" charset="-120"/>
              </a:rPr>
              <a:t>99m</a:t>
            </a:r>
            <a:r>
              <a:rPr lang="en-US" altLang="zh-TW" smtClean="0">
                <a:ea typeface="新細明體" charset="-120"/>
              </a:rPr>
              <a:t>Tc-MAG3</a:t>
            </a:r>
          </a:p>
          <a:p>
            <a:pPr eaLnBrk="1" hangingPunct="1"/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orti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al </a:t>
            </a:r>
            <a:r>
              <a:rPr lang="tr-TR" altLang="zh-TW" smtClean="0"/>
              <a:t>ajanlar</a:t>
            </a:r>
            <a:r>
              <a:rPr lang="en-US" altLang="zh-TW" smtClean="0">
                <a:ea typeface="新細明體" charset="-120"/>
              </a:rPr>
              <a:t> : </a:t>
            </a:r>
            <a:r>
              <a:rPr lang="en-US" altLang="zh-TW" baseline="30000" smtClean="0">
                <a:ea typeface="新細明體" charset="-120"/>
              </a:rPr>
              <a:t>99m</a:t>
            </a:r>
            <a:r>
              <a:rPr lang="en-US" altLang="zh-TW" smtClean="0">
                <a:ea typeface="新細明體" charset="-120"/>
              </a:rPr>
              <a:t>Tc-DMSA</a:t>
            </a:r>
          </a:p>
          <a:p>
            <a:pPr eaLnBrk="1" hangingPunct="1"/>
            <a:r>
              <a:rPr lang="en-US" altLang="zh-TW" smtClean="0">
                <a:ea typeface="新細明體" charset="-120"/>
              </a:rPr>
              <a:t>Di</a:t>
            </a:r>
            <a:r>
              <a:rPr lang="tr-TR" altLang="zh-TW" smtClean="0"/>
              <a:t>ü</a:t>
            </a:r>
            <a:r>
              <a:rPr lang="en-US" altLang="zh-TW" smtClean="0">
                <a:ea typeface="新細明體" charset="-120"/>
              </a:rPr>
              <a:t>reti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 renogra</a:t>
            </a:r>
            <a:r>
              <a:rPr lang="tr-TR" altLang="zh-TW" smtClean="0"/>
              <a:t>fi</a:t>
            </a:r>
            <a:endParaRPr lang="en-US" altLang="zh-TW" smtClean="0">
              <a:ea typeface="新細明體" charset="-120"/>
            </a:endParaRPr>
          </a:p>
          <a:p>
            <a:pPr eaLnBrk="1" hangingPunct="1"/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aptopril renogra</a:t>
            </a:r>
            <a:r>
              <a:rPr lang="tr-TR" altLang="zh-TW" smtClean="0"/>
              <a:t>fi</a:t>
            </a:r>
            <a:endParaRPr lang="en-US" altLang="zh-TW" smtClean="0">
              <a:ea typeface="新細明體" charset="-120"/>
            </a:endParaRP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827962" cy="6492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</a:rPr>
              <a:t>Renal </a:t>
            </a:r>
            <a:r>
              <a:rPr lang="tr-TR" altLang="zh-TW" sz="3600" cap="none" dirty="0" smtClean="0">
                <a:solidFill>
                  <a:schemeClr val="accent1">
                    <a:lumMod val="75000"/>
                  </a:schemeClr>
                </a:solidFill>
              </a:rPr>
              <a:t>görüntüleme</a:t>
            </a: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altLang="zh-TW" sz="3600" cap="none" baseline="30000" dirty="0" smtClean="0">
                <a:solidFill>
                  <a:schemeClr val="accent1">
                    <a:lumMod val="75000"/>
                  </a:schemeClr>
                </a:solidFill>
              </a:rPr>
              <a:t>99m</a:t>
            </a:r>
            <a:r>
              <a:rPr lang="en-US" altLang="zh-TW" sz="3600" cap="none" dirty="0" smtClean="0">
                <a:solidFill>
                  <a:schemeClr val="accent1">
                    <a:lumMod val="75000"/>
                  </a:schemeClr>
                </a:solidFill>
              </a:rPr>
              <a:t>Tc-DTPA)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tr-TR" altLang="zh-TW" smtClean="0"/>
          </a:p>
          <a:p>
            <a:pPr eaLnBrk="1" hangingPunct="1"/>
            <a:r>
              <a:rPr lang="tr-TR" altLang="zh-TW" smtClean="0"/>
              <a:t>Temeli</a:t>
            </a:r>
            <a:r>
              <a:rPr lang="en-US" altLang="zh-TW" smtClean="0">
                <a:ea typeface="新細明體" charset="-120"/>
              </a:rPr>
              <a:t>: GFR, 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antitati</a:t>
            </a:r>
            <a:r>
              <a:rPr lang="tr-TR" altLang="zh-TW" smtClean="0"/>
              <a:t>f</a:t>
            </a:r>
            <a:r>
              <a:rPr lang="en-US" altLang="zh-TW" smtClean="0">
                <a:ea typeface="新細明體" charset="-120"/>
              </a:rPr>
              <a:t> renal </a:t>
            </a:r>
            <a:r>
              <a:rPr lang="tr-TR" altLang="zh-TW" smtClean="0"/>
              <a:t>fonksiyon</a:t>
            </a:r>
            <a:endParaRPr lang="en-US" altLang="zh-TW" smtClean="0">
              <a:ea typeface="新細明體" charset="-120"/>
            </a:endParaRPr>
          </a:p>
          <a:p>
            <a:pPr eaLnBrk="1" hangingPunct="1"/>
            <a:r>
              <a:rPr lang="en-US" altLang="zh-TW" smtClean="0">
                <a:ea typeface="新細明體" charset="-120"/>
              </a:rPr>
              <a:t>Lasix : non-obstru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ti</a:t>
            </a:r>
            <a:r>
              <a:rPr lang="tr-TR" altLang="zh-TW" smtClean="0"/>
              <a:t>f dilatasyon </a:t>
            </a:r>
            <a:r>
              <a:rPr lang="en-US" altLang="zh-TW" smtClean="0">
                <a:ea typeface="新細明體" charset="-120"/>
              </a:rPr>
              <a:t> &amp; me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ani</a:t>
            </a:r>
            <a:r>
              <a:rPr lang="tr-TR" altLang="zh-TW" smtClean="0"/>
              <a:t>k</a:t>
            </a:r>
            <a:r>
              <a:rPr lang="en-US" altLang="zh-TW" smtClean="0">
                <a:ea typeface="新細明體" charset="-120"/>
              </a:rPr>
              <a:t> obstr</a:t>
            </a:r>
            <a:r>
              <a:rPr lang="tr-TR" altLang="zh-TW" smtClean="0"/>
              <a:t>üksiyon</a:t>
            </a:r>
            <a:r>
              <a:rPr lang="en-US" altLang="zh-TW" smtClean="0">
                <a:ea typeface="新細明體" charset="-120"/>
              </a:rPr>
              <a:t>, </a:t>
            </a:r>
          </a:p>
          <a:p>
            <a:pPr eaLnBrk="1" hangingPunct="1"/>
            <a:r>
              <a:rPr lang="en-US" altLang="zh-TW" smtClean="0">
                <a:ea typeface="新細明體" charset="-120"/>
              </a:rPr>
              <a:t>Capoten : renovas</a:t>
            </a:r>
            <a:r>
              <a:rPr lang="tr-TR" altLang="zh-TW" smtClean="0"/>
              <a:t>kü</a:t>
            </a:r>
            <a:r>
              <a:rPr lang="en-US" altLang="zh-TW" smtClean="0">
                <a:ea typeface="新細明體" charset="-120"/>
              </a:rPr>
              <a:t>l</a:t>
            </a:r>
            <a:r>
              <a:rPr lang="tr-TR" altLang="zh-TW" smtClean="0"/>
              <a:t>e</a:t>
            </a:r>
            <a:r>
              <a:rPr lang="en-US" altLang="zh-TW" smtClean="0">
                <a:ea typeface="新細明體" charset="-120"/>
              </a:rPr>
              <a:t>r h</a:t>
            </a:r>
            <a:r>
              <a:rPr lang="tr-TR" altLang="zh-TW" smtClean="0"/>
              <a:t>i</a:t>
            </a:r>
            <a:r>
              <a:rPr lang="en-US" altLang="zh-TW" smtClean="0">
                <a:ea typeface="新細明體" charset="-120"/>
              </a:rPr>
              <a:t>pert</a:t>
            </a:r>
            <a:r>
              <a:rPr lang="tr-TR" altLang="zh-TW" smtClean="0"/>
              <a:t>a</a:t>
            </a:r>
            <a:r>
              <a:rPr lang="en-US" altLang="zh-TW" smtClean="0">
                <a:ea typeface="新細明體" charset="-120"/>
              </a:rPr>
              <a:t>nsi</a:t>
            </a:r>
            <a:r>
              <a:rPr lang="tr-TR" altLang="zh-TW" smtClean="0"/>
              <a:t>y</a:t>
            </a:r>
            <a:r>
              <a:rPr lang="en-US" altLang="zh-TW" smtClean="0">
                <a:ea typeface="新細明體" charset="-120"/>
              </a:rPr>
              <a:t>on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 descr="D:\CLERK專用\teching image\DTPA02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57200"/>
            <a:ext cx="3095625" cy="585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4" descr="D:\CLERK專用\teching image\DTPA02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28600"/>
            <a:ext cx="342900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8" name="Picture 5" descr="D:\CLERK專用\teching image\DTPA02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3683000"/>
            <a:ext cx="30956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1026" descr="D:\CLERK專用\teching image\reno04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81538" cy="386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1" name="Picture 1027" descr="D:\CLERK專用\teching image\reno04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2743200"/>
            <a:ext cx="50292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101</Words>
  <Application>Microsoft Office PowerPoint</Application>
  <PresentationFormat>Ekran Gösterisi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Gastrointestinal Sistem Uygulamaları</vt:lpstr>
      <vt:lpstr>Gastrointestinal Sistem Uygulamaları</vt:lpstr>
      <vt:lpstr>Ürogenital Sistemde Nükleer Tıp Uygulamaları  Renal görüntüleme</vt:lpstr>
      <vt:lpstr>Renal görüntüleme (99mTc-DTPA)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8</cp:revision>
  <dcterms:created xsi:type="dcterms:W3CDTF">2019-10-23T08:08:06Z</dcterms:created>
  <dcterms:modified xsi:type="dcterms:W3CDTF">2019-10-23T08:18:22Z</dcterms:modified>
</cp:coreProperties>
</file>