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3" r:id="rId1"/>
  </p:sldMasterIdLst>
  <p:sldIdLst>
    <p:sldId id="280" r:id="rId2"/>
    <p:sldId id="281" r:id="rId3"/>
    <p:sldId id="282" r:id="rId4"/>
    <p:sldId id="283" r:id="rId5"/>
    <p:sldId id="284" r:id="rId6"/>
    <p:sldId id="285" r:id="rId7"/>
    <p:sldId id="286" r:id="rId8"/>
    <p:sldId id="287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33596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05439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436129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7238313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661605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797170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756270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931541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77106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6081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83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1693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51376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90081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736968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7033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  <a:lumOff val="1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485955E-4CF7-4E24-B4F6-8CEAFDDDD4E9}" type="datetimeFigureOut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30.04.2018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DD3E324-E2ED-441C-8317-FCD263B05E06}" type="slidenum">
              <a:rPr kumimoji="0" lang="tr-TR" sz="10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0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13409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3" r:id="rId10"/>
    <p:sldLayoutId id="2147483724" r:id="rId11"/>
    <p:sldLayoutId id="2147483725" r:id="rId12"/>
    <p:sldLayoutId id="2147483726" r:id="rId13"/>
    <p:sldLayoutId id="2147483727" r:id="rId14"/>
    <p:sldLayoutId id="2147483728" r:id="rId15"/>
    <p:sldLayoutId id="214748372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 txBox="1">
            <a:spLocks/>
          </p:cNvSpPr>
          <p:nvPr/>
        </p:nvSpPr>
        <p:spPr>
          <a:xfrm>
            <a:off x="1371254" y="2453656"/>
            <a:ext cx="9842615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İç su ve Denizlerde Avcılık Yöntemleri</a:t>
            </a:r>
            <a:endParaRPr kumimoji="0" lang="tr-TR" sz="4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10732347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12. 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9401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etin kutusu 5"/>
          <p:cNvSpPr txBox="1"/>
          <p:nvPr/>
        </p:nvSpPr>
        <p:spPr>
          <a:xfrm>
            <a:off x="1227891" y="2869757"/>
            <a:ext cx="464292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Sersemletme veya bayıltma yolu ile avcılık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Sıkıştıran ve yaralayan aletler ile avcılık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Tuzaklar ve Kapanlar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Ağlar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tr-TR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Olta ile avcılık</a:t>
            </a:r>
            <a:endParaRPr kumimoji="0" lang="tr-TR" sz="32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  <p:pic>
        <p:nvPicPr>
          <p:cNvPr id="4098" name="Picture 2" descr="trol balık ile ilgili görsel sonucu"/>
          <p:cNvPicPr>
            <a:picLocks noChangeAspect="1" noChangeArrowheads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59806" y="2747016"/>
            <a:ext cx="4463936" cy="30959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Unvan 1"/>
          <p:cNvSpPr txBox="1">
            <a:spLocks/>
          </p:cNvSpPr>
          <p:nvPr/>
        </p:nvSpPr>
        <p:spPr>
          <a:xfrm>
            <a:off x="1138499" y="1231685"/>
            <a:ext cx="9842615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İç su ve Denizlerde Avcılık Yöntemleri</a:t>
            </a:r>
            <a:endParaRPr kumimoji="0" lang="tr-TR" sz="4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9" name="Metin kutusu 8"/>
          <p:cNvSpPr txBox="1"/>
          <p:nvPr/>
        </p:nvSpPr>
        <p:spPr>
          <a:xfrm>
            <a:off x="10732347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12. 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1416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 txBox="1">
            <a:spLocks/>
          </p:cNvSpPr>
          <p:nvPr/>
        </p:nvSpPr>
        <p:spPr>
          <a:xfrm>
            <a:off x="1138499" y="1231685"/>
            <a:ext cx="9842615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İç su ve Denizlerde Avcılık Yöntemleri</a:t>
            </a:r>
            <a:endParaRPr kumimoji="0" lang="tr-TR" sz="4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479320" y="2472885"/>
            <a:ext cx="9842615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1. Sersemletme veya Bayıltma ile Avcılık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Yöntemin esası, balığın bayılarak veya sersemleyerek kaçamayacak duruma gelmesidir. Kimyasal madde ve elektrikle avcılık ülkemizde yasaktır.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3" name="Metin kutusu 2"/>
          <p:cNvSpPr txBox="1"/>
          <p:nvPr/>
        </p:nvSpPr>
        <p:spPr>
          <a:xfrm>
            <a:off x="1596043" y="4089862"/>
            <a:ext cx="632598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Mekanik Bayıltıcılar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Taş, sopa, balta gibi mekanik, ayrıca dinamit kullanımı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Kimyasal bayıltıcılar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err="1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İhtiyotoksik</a:t>
            </a:r>
            <a:r>
              <a:rPr kumimoji="0" lang="tr-TR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 bitkilerden elde edilen maddelerin kullanımı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0732347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12. 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15253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 txBox="1">
            <a:spLocks/>
          </p:cNvSpPr>
          <p:nvPr/>
        </p:nvSpPr>
        <p:spPr>
          <a:xfrm>
            <a:off x="1138499" y="1231685"/>
            <a:ext cx="9842615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İç su ve Denizlerde Avcılık Yöntemleri</a:t>
            </a:r>
            <a:endParaRPr kumimoji="0" lang="tr-TR" sz="4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479321" y="2472885"/>
            <a:ext cx="60852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2. Sıkıştıran ve Yaralayan Aletlerle Yapılan Avcılık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238598" y="3062778"/>
            <a:ext cx="63259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Zıpkınla avcılık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Büyük balıkların avcılığında ve sportif balıkçılıkta yaygın kullanılır. Balıkları görüldüğü noktada bastırmak veya fırlatmak yolu ile kaçmalarına engel olunur.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Tüfekle avcılık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İri balıkları yaralamak ve öldürmek amacı ile mermi ile vurulmasıdır. 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891" y="1957961"/>
            <a:ext cx="3271059" cy="195810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92657" y="4240424"/>
            <a:ext cx="3366654" cy="19368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Metin kutusu 9"/>
          <p:cNvSpPr txBox="1"/>
          <p:nvPr/>
        </p:nvSpPr>
        <p:spPr>
          <a:xfrm>
            <a:off x="10732347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12. 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8585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 txBox="1">
            <a:spLocks/>
          </p:cNvSpPr>
          <p:nvPr/>
        </p:nvSpPr>
        <p:spPr>
          <a:xfrm>
            <a:off x="1138499" y="1231685"/>
            <a:ext cx="9842615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İç su ve Denizlerde Avcılık Yöntemleri</a:t>
            </a:r>
            <a:endParaRPr kumimoji="0" lang="tr-TR" sz="4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479321" y="2472885"/>
            <a:ext cx="311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2. Tuzaklar ve Kapanlar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137326" y="3876839"/>
            <a:ext cx="632598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Dalyanlar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Deniz, göl ve ırmak ağızlarında su ürünlerimi avlamak amacı ile sabit veya yüzer halde kurulan tesislerdir. Büyük gruplar halinde göç eden balıklar, yolları üzerine kurulmuş Avlu ve Kuzuluk denen tuzaklara çekilir. 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Tüfekle avcılık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İri balıkları yaralamak ve öldürmek amacı ile mermi ile vurulmasıdır. 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2" name="Metin kutusu 1"/>
          <p:cNvSpPr txBox="1"/>
          <p:nvPr/>
        </p:nvSpPr>
        <p:spPr>
          <a:xfrm>
            <a:off x="1137327" y="2995376"/>
            <a:ext cx="64234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Kapanlar avın serbestçe içeri girdikleri, fakat çıkmalarına engel olunan düzenlemelerdir.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47226" y="4302270"/>
            <a:ext cx="3028742" cy="1655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6213" y="2569321"/>
            <a:ext cx="3264901" cy="162874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0" name="Metin kutusu 9"/>
          <p:cNvSpPr txBox="1"/>
          <p:nvPr/>
        </p:nvSpPr>
        <p:spPr>
          <a:xfrm>
            <a:off x="10732347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12. 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39886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 txBox="1">
            <a:spLocks/>
          </p:cNvSpPr>
          <p:nvPr/>
        </p:nvSpPr>
        <p:spPr>
          <a:xfrm>
            <a:off x="1284586" y="1303869"/>
            <a:ext cx="9842615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İç su ve Denizlerde Avcılık Yöntemleri</a:t>
            </a:r>
            <a:endParaRPr kumimoji="0" lang="tr-TR" sz="4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415853" y="2580886"/>
            <a:ext cx="311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2. Tuzaklar ve Kapanlar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415853" y="3150616"/>
            <a:ext cx="94738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Çömlekler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Çömlekler boyunlu ve deliklidirler, halat üzerine kösteklerle bağlanır, ahtapot yakalamaya yarar.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Sepetler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Bir boğaz, gövde ve arkasındaki kepekten oluşmaktadır. 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Küfeler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Deniz kıyısında ıstakoz ve böcek avında kullanılır.</a:t>
            </a:r>
          </a:p>
          <a:p>
            <a:pPr marL="285750" marR="0" lvl="0" indent="-28575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Sığınma kapanları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Sığ suda karides avında kullanılır.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11" name="Metin kutusu 10"/>
          <p:cNvSpPr txBox="1"/>
          <p:nvPr/>
        </p:nvSpPr>
        <p:spPr>
          <a:xfrm>
            <a:off x="10732347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12. 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9582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 txBox="1">
            <a:spLocks/>
          </p:cNvSpPr>
          <p:nvPr/>
        </p:nvSpPr>
        <p:spPr>
          <a:xfrm>
            <a:off x="1284586" y="1303869"/>
            <a:ext cx="9842615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İç su ve Denizlerde Avcılık Yöntemleri</a:t>
            </a:r>
            <a:endParaRPr kumimoji="0" lang="tr-TR" sz="4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365976" y="2676791"/>
            <a:ext cx="94738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Pinterler</a:t>
            </a:r>
            <a:endParaRPr kumimoji="0" lang="tr-T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Metal veya ağaç çemberlere takılmış konik yapıda ki ağların iç içe eklenmesi ve çember aralarının ağ ile kapatılması sonucu hazırlanan araçlardır. 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Tek ağızlı </a:t>
            </a:r>
            <a:r>
              <a:rPr kumimoji="0" lang="tr-TR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pinter</a:t>
            </a: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Tek germeli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6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Çift germeli</a:t>
            </a:r>
          </a:p>
          <a:p>
            <a:pPr marL="342900" marR="0" lvl="0" indent="-34290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kumimoji="0" lang="tr-TR" sz="20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Çift ağızlı </a:t>
            </a:r>
            <a:r>
              <a:rPr kumimoji="0" lang="tr-TR" sz="2000" b="0" i="0" u="none" strike="noStrike" kern="1200" cap="none" spc="0" normalizeH="0" baseline="0" noProof="0" dirty="0" err="1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pinter</a:t>
            </a: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0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85743" y="4267786"/>
            <a:ext cx="4748844" cy="14091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9" name="Metin kutusu 8"/>
          <p:cNvSpPr txBox="1"/>
          <p:nvPr/>
        </p:nvSpPr>
        <p:spPr>
          <a:xfrm>
            <a:off x="10732347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12. 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066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1"/>
          <p:cNvSpPr txBox="1">
            <a:spLocks/>
          </p:cNvSpPr>
          <p:nvPr/>
        </p:nvSpPr>
        <p:spPr>
          <a:xfrm>
            <a:off x="1284586" y="1303869"/>
            <a:ext cx="9842615" cy="1082195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defPPr>
              <a:defRPr lang="tr-TR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46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İç su ve Denizlerde Avcılık Yöntemleri</a:t>
            </a:r>
            <a:endParaRPr kumimoji="0" lang="tr-TR" sz="46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8" name="Metin kutusu 7"/>
          <p:cNvSpPr txBox="1"/>
          <p:nvPr/>
        </p:nvSpPr>
        <p:spPr>
          <a:xfrm>
            <a:off x="1479321" y="2472885"/>
            <a:ext cx="31180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3. Hava Kapanları</a:t>
            </a:r>
          </a:p>
        </p:txBody>
      </p:sp>
      <p:sp>
        <p:nvSpPr>
          <p:cNvPr id="9" name="Metin kutusu 8"/>
          <p:cNvSpPr txBox="1"/>
          <p:nvPr/>
        </p:nvSpPr>
        <p:spPr>
          <a:xfrm>
            <a:off x="1343853" y="3922005"/>
            <a:ext cx="632598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Kutu tuzaklar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Kayık tuzaklar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Sal tuzaklar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Üstü örtülü tuzaklar</a:t>
            </a:r>
          </a:p>
        </p:txBody>
      </p:sp>
      <p:sp>
        <p:nvSpPr>
          <p:cNvPr id="2" name="Metin kutusu 1"/>
          <p:cNvSpPr txBox="1"/>
          <p:nvPr/>
        </p:nvSpPr>
        <p:spPr>
          <a:xfrm>
            <a:off x="1462388" y="3105112"/>
            <a:ext cx="96648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18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Garamond" panose="02020404030301010803"/>
                <a:ea typeface="+mn-ea"/>
                <a:cs typeface="+mn-cs"/>
              </a:rPr>
              <a:t>Bazı balıklar sıkıştırılınca bir engele takılınca veya herhangi bir tehlikede sudan dışarı fırlarlar su yüzeyine kurulan kapanlara hava kapanı denir.</a:t>
            </a:r>
            <a:endParaRPr kumimoji="0" lang="tr-TR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Garamond" panose="02020404030301010803"/>
              <a:ea typeface="+mn-ea"/>
              <a:cs typeface="+mn-cs"/>
            </a:endParaRPr>
          </a:p>
        </p:txBody>
      </p:sp>
      <p:sp>
        <p:nvSpPr>
          <p:cNvPr id="10" name="Metin kutusu 9"/>
          <p:cNvSpPr txBox="1"/>
          <p:nvPr/>
        </p:nvSpPr>
        <p:spPr>
          <a:xfrm>
            <a:off x="10732347" y="6457890"/>
            <a:ext cx="789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0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Bodoni MT Poster Compressed" panose="02070706080601050204" pitchFamily="18" charset="-94"/>
                <a:ea typeface="+mn-ea"/>
                <a:cs typeface="+mn-cs"/>
              </a:rPr>
              <a:t>12. Hafta</a:t>
            </a:r>
            <a:endParaRPr kumimoji="0" lang="tr-TR" sz="20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odoni MT Poster Compressed" panose="02070706080601050204" pitchFamily="18" charset="-9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53510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Yüzeyler">
  <a:themeElements>
    <a:clrScheme name="Yüzeyler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Yüzeyler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Yüzeyler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8C59B386-999D-4CB6-B907-9F3997C027C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492</TotalTime>
  <Words>362</Words>
  <Application>Microsoft Office PowerPoint</Application>
  <PresentationFormat>Geniş ekran</PresentationFormat>
  <Paragraphs>63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6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5" baseType="lpstr">
      <vt:lpstr>Arial</vt:lpstr>
      <vt:lpstr>Bodoni MT Poster Compressed</vt:lpstr>
      <vt:lpstr>Garamond</vt:lpstr>
      <vt:lpstr>Trebuchet MS</vt:lpstr>
      <vt:lpstr>Wingdings</vt:lpstr>
      <vt:lpstr>Wingdings 3</vt:lpstr>
      <vt:lpstr>Yüzeyler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Akasya Topçu</dc:creator>
  <cp:lastModifiedBy>Akasya Topçu</cp:lastModifiedBy>
  <cp:revision>72</cp:revision>
  <dcterms:created xsi:type="dcterms:W3CDTF">2017-06-01T08:33:22Z</dcterms:created>
  <dcterms:modified xsi:type="dcterms:W3CDTF">2018-04-30T13:48:45Z</dcterms:modified>
</cp:coreProperties>
</file>