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920880" cy="3168352"/>
          </a:xfrm>
        </p:spPr>
        <p:txBody>
          <a:bodyPr/>
          <a:lstStyle/>
          <a:p>
            <a:r>
              <a:rPr lang="tr-TR" b="1" dirty="0" smtClean="0"/>
              <a:t>“KIYMETLİ EVRAK HUKUKU”</a:t>
            </a:r>
            <a:br>
              <a:rPr lang="tr-TR" b="1" dirty="0" smtClean="0"/>
            </a:br>
            <a:r>
              <a:rPr lang="tr-TR" sz="3500" b="1" dirty="0" smtClean="0"/>
              <a:t/>
            </a:r>
            <a:br>
              <a:rPr lang="tr-TR" sz="3500" b="1" dirty="0" smtClean="0"/>
            </a:br>
            <a:endParaRPr lang="tr-TR" sz="3500" b="1" dirty="0"/>
          </a:p>
        </p:txBody>
      </p:sp>
    </p:spTree>
    <p:extLst>
      <p:ext uri="{BB962C8B-B14F-4D97-AF65-F5344CB8AC3E}">
        <p14:creationId xmlns:p14="http://schemas.microsoft.com/office/powerpoint/2010/main" val="236450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PLAN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576" y="1196752"/>
            <a:ext cx="7848872" cy="5184576"/>
          </a:xfrm>
        </p:spPr>
        <p:txBody>
          <a:bodyPr>
            <a:noAutofit/>
          </a:bodyPr>
          <a:lstStyle/>
          <a:p>
            <a:pPr lvl="0" algn="just"/>
            <a:r>
              <a:rPr lang="tr-TR" sz="2100" b="1" dirty="0" smtClean="0"/>
              <a:t>Kıymetli Evrak Hukukunun Genel Hükümleri</a:t>
            </a:r>
            <a:endParaRPr lang="tr-TR" sz="2100" dirty="0" smtClean="0"/>
          </a:p>
          <a:p>
            <a:pPr algn="just"/>
            <a:endParaRPr lang="tr-TR" sz="2100" dirty="0" smtClean="0"/>
          </a:p>
          <a:p>
            <a:pPr lvl="0" algn="just"/>
            <a:r>
              <a:rPr lang="tr-TR" sz="2100" b="1" dirty="0" smtClean="0"/>
              <a:t>Kambiyo Senetleri</a:t>
            </a:r>
            <a:endParaRPr lang="tr-TR" sz="2100" dirty="0" smtClean="0"/>
          </a:p>
          <a:p>
            <a:pPr lvl="1" algn="just"/>
            <a:r>
              <a:rPr lang="tr-TR" sz="2100" b="1" dirty="0" smtClean="0"/>
              <a:t>Bono</a:t>
            </a:r>
            <a:endParaRPr lang="tr-TR" sz="2100" dirty="0" smtClean="0"/>
          </a:p>
          <a:p>
            <a:pPr lvl="1" algn="just"/>
            <a:r>
              <a:rPr lang="tr-TR" sz="2100" b="1" dirty="0" smtClean="0"/>
              <a:t>Poliçe</a:t>
            </a:r>
            <a:endParaRPr lang="tr-TR" sz="2100" dirty="0" smtClean="0"/>
          </a:p>
          <a:p>
            <a:pPr lvl="1" algn="just"/>
            <a:r>
              <a:rPr lang="tr-TR" sz="2100" b="1" dirty="0" smtClean="0"/>
              <a:t>Çek</a:t>
            </a:r>
            <a:endParaRPr lang="tr-TR" sz="2100" dirty="0" smtClean="0"/>
          </a:p>
          <a:p>
            <a:pPr algn="just">
              <a:buNone/>
            </a:pPr>
            <a:r>
              <a:rPr lang="tr-TR" sz="2100" dirty="0" smtClean="0"/>
              <a:t> </a:t>
            </a:r>
          </a:p>
          <a:p>
            <a:pPr lvl="0" algn="just"/>
            <a:r>
              <a:rPr lang="tr-TR" sz="2100" b="1" dirty="0" smtClean="0"/>
              <a:t>Menkul Kıymetler</a:t>
            </a:r>
            <a:endParaRPr lang="tr-TR" sz="2100" dirty="0" smtClean="0"/>
          </a:p>
          <a:p>
            <a:pPr algn="just">
              <a:buNone/>
            </a:pPr>
            <a:r>
              <a:rPr lang="tr-TR" sz="2100" dirty="0" smtClean="0"/>
              <a:t> </a:t>
            </a:r>
          </a:p>
          <a:p>
            <a:pPr lvl="0" algn="just"/>
            <a:r>
              <a:rPr lang="tr-TR" sz="2100" b="1" dirty="0" smtClean="0"/>
              <a:t>Emtia Senetleri</a:t>
            </a:r>
            <a:endParaRPr lang="tr-TR" sz="2100" dirty="0" smtClean="0"/>
          </a:p>
          <a:p>
            <a:pPr algn="just">
              <a:buNone/>
            </a:pPr>
            <a:r>
              <a:rPr lang="tr-TR" sz="2100" dirty="0" smtClean="0"/>
              <a:t> </a:t>
            </a:r>
          </a:p>
          <a:p>
            <a:pPr lvl="0" algn="just"/>
            <a:r>
              <a:rPr lang="tr-TR" sz="2100" b="1" dirty="0" smtClean="0"/>
              <a:t>Türk Medeni Kanunu’nda Düzenlenen Kıymetli Evrak</a:t>
            </a:r>
            <a:endParaRPr lang="tr-TR" sz="2100" dirty="0" smtClean="0"/>
          </a:p>
          <a:p>
            <a:pPr algn="just"/>
            <a:endParaRPr lang="tr-TR" sz="2100" dirty="0" smtClean="0"/>
          </a:p>
        </p:txBody>
      </p:sp>
    </p:spTree>
    <p:extLst>
      <p:ext uri="{BB962C8B-B14F-4D97-AF65-F5344CB8AC3E}">
        <p14:creationId xmlns:p14="http://schemas.microsoft.com/office/powerpoint/2010/main" val="55206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844824"/>
            <a:ext cx="8424936" cy="3528392"/>
          </a:xfrm>
        </p:spPr>
        <p:txBody>
          <a:bodyPr>
            <a:noAutofit/>
          </a:bodyPr>
          <a:lstStyle/>
          <a:p>
            <a:pPr lvl="0" algn="ctr">
              <a:buNone/>
            </a:pPr>
            <a:r>
              <a:rPr lang="tr-TR" sz="6000" b="1" dirty="0" smtClean="0"/>
              <a:t>	Kıymetli Evrak Hukukunun Genel Hükümleri</a:t>
            </a:r>
            <a:endParaRPr lang="tr-TR" sz="6000" dirty="0" smtClean="0"/>
          </a:p>
        </p:txBody>
      </p:sp>
    </p:spTree>
    <p:extLst>
      <p:ext uri="{BB962C8B-B14F-4D97-AF65-F5344CB8AC3E}">
        <p14:creationId xmlns:p14="http://schemas.microsoft.com/office/powerpoint/2010/main" val="4158893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Kıymetli Evraka İlişkin Düzenlemeler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tr-TR" sz="2200" dirty="0" smtClean="0"/>
              <a:t>		“Kıymetli evrak” ile ilgili hükümler genel olarak Türk Ticaret Kanunu’nun üçüncü kitabını oluşturan 645-849. maddeleri arasında yer almaktadır. </a:t>
            </a:r>
          </a:p>
          <a:p>
            <a:pPr algn="just">
              <a:buNone/>
            </a:pPr>
            <a:r>
              <a:rPr lang="tr-TR" sz="2200" dirty="0" smtClean="0"/>
              <a:t>		Bu düzenlemelerin sistematiğine baktığımızda, kanun koyucunun altı kısımda konuyu ele aldığını görüyoruz:</a:t>
            </a:r>
          </a:p>
          <a:p>
            <a:pPr lvl="1"/>
            <a:r>
              <a:rPr lang="tr-TR" sz="2200" dirty="0" smtClean="0"/>
              <a:t>“Genel Hükümler”</a:t>
            </a:r>
          </a:p>
          <a:p>
            <a:pPr lvl="1"/>
            <a:r>
              <a:rPr lang="tr-TR" sz="2200" dirty="0" smtClean="0"/>
              <a:t>“Nama Yazılı Senetler”</a:t>
            </a:r>
          </a:p>
          <a:p>
            <a:pPr lvl="1"/>
            <a:r>
              <a:rPr lang="tr-TR" sz="2200" dirty="0" smtClean="0"/>
              <a:t>“Hamile Yazılı Senetler”</a:t>
            </a:r>
          </a:p>
          <a:p>
            <a:pPr lvl="1"/>
            <a:r>
              <a:rPr lang="tr-TR" sz="2200" dirty="0" smtClean="0"/>
              <a:t>“Kambiyo Senetleri”</a:t>
            </a:r>
          </a:p>
          <a:p>
            <a:pPr lvl="1"/>
            <a:r>
              <a:rPr lang="tr-TR" sz="2200" dirty="0" smtClean="0"/>
              <a:t>“Kambiyo Senetlerine Benzeyen Senetler ve Diğer Emre Yazılı Senetler”</a:t>
            </a:r>
          </a:p>
          <a:p>
            <a:pPr lvl="1"/>
            <a:r>
              <a:rPr lang="tr-TR" sz="2200" dirty="0" smtClean="0"/>
              <a:t>“Makbuz Senedi ve </a:t>
            </a:r>
            <a:r>
              <a:rPr lang="tr-TR" sz="2200" dirty="0" err="1" smtClean="0"/>
              <a:t>Varant</a:t>
            </a:r>
            <a:r>
              <a:rPr lang="tr-TR" sz="2200" dirty="0" smtClean="0"/>
              <a:t>”</a:t>
            </a:r>
          </a:p>
          <a:p>
            <a:pPr lvl="1">
              <a:buNone/>
            </a:pP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753094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Kıymetli Evraka İlişkin Düzenlemeler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>
            <a:noAutofit/>
          </a:bodyPr>
          <a:lstStyle/>
          <a:p>
            <a:r>
              <a:rPr lang="tr-TR" sz="2300" dirty="0" smtClean="0"/>
              <a:t>Türk Ticaret Kanunu’nun dışında başka kanunlarda da kıymetli evraka ilişkin hükümler bulunmaktadır. </a:t>
            </a:r>
          </a:p>
          <a:p>
            <a:pPr lvl="1"/>
            <a:r>
              <a:rPr lang="tr-TR" sz="1900" dirty="0" smtClean="0"/>
              <a:t>Sermaye Piyasası Kanunu’nda ve Sermaye Piyasası Kurulu’nun ilgili tebliğlerinde düzenlenen “menkul kıymetler”, </a:t>
            </a:r>
          </a:p>
          <a:p>
            <a:pPr lvl="1"/>
            <a:r>
              <a:rPr lang="tr-TR" sz="1900" dirty="0" smtClean="0"/>
              <a:t>Türk Medeni Kanunu’nda düzenlenen “ipotekli borç senetleri” ve “irat senetleri” ile “rehinli tahviller”, </a:t>
            </a:r>
          </a:p>
          <a:p>
            <a:pPr lvl="1"/>
            <a:r>
              <a:rPr lang="tr-TR" sz="1900" dirty="0" smtClean="0"/>
              <a:t>Tarım Ürünleri Lisanslı Depoculuk Kanunu’nda düzenlenen “ürün senedi” gibi kıymetli evrak niteliğini haiz hukuki varlıklar değişik özel düzenlemelerde yer bulmuştur. </a:t>
            </a:r>
          </a:p>
          <a:p>
            <a:pPr lvl="1"/>
            <a:r>
              <a:rPr lang="tr-TR" sz="1900" dirty="0" smtClean="0"/>
              <a:t>İcra ve İflas Kanunu m. 167-176. ile m. 176/a ve 176/b</a:t>
            </a:r>
          </a:p>
          <a:p>
            <a:pPr lvl="1"/>
            <a:r>
              <a:rPr lang="tr-TR" sz="1900" dirty="0" smtClean="0"/>
              <a:t>Tüketicinin Korunması Hakkında Kanun m. 4/5; </a:t>
            </a:r>
          </a:p>
          <a:p>
            <a:pPr lvl="1"/>
            <a:r>
              <a:rPr lang="tr-TR" sz="1900" dirty="0" smtClean="0"/>
              <a:t>Harçlar Kanunu m. 13/1(a) bendi</a:t>
            </a:r>
          </a:p>
          <a:p>
            <a:pPr lvl="1"/>
            <a:r>
              <a:rPr lang="tr-TR" sz="1900" dirty="0" smtClean="0"/>
              <a:t>Türk Ceza Kanunu m. 210. gibi değişik düzenlemelerde </a:t>
            </a:r>
          </a:p>
          <a:p>
            <a:pPr lvl="1">
              <a:buNone/>
            </a:pPr>
            <a:r>
              <a:rPr lang="tr-TR" sz="1900" dirty="0" smtClean="0"/>
              <a:t>de kıymetli evraka hukuki sonuç bağlandığı görülmektedir.</a:t>
            </a:r>
            <a:endParaRPr lang="tr-TR" sz="1900" dirty="0"/>
          </a:p>
        </p:txBody>
      </p:sp>
    </p:spTree>
    <p:extLst>
      <p:ext uri="{BB962C8B-B14F-4D97-AF65-F5344CB8AC3E}">
        <p14:creationId xmlns:p14="http://schemas.microsoft.com/office/powerpoint/2010/main" val="2341031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Tanım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Kıymetli Evrakın Yasal Tanımı : </a:t>
            </a:r>
            <a:r>
              <a:rPr lang="tr-TR" dirty="0" smtClean="0"/>
              <a:t>TTK m. 645: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	“</a:t>
            </a:r>
            <a:r>
              <a:rPr lang="tr-TR" i="1" dirty="0" smtClean="0"/>
              <a:t>Kıymetli evrak öyle senetlerdir ki, bunların içerdikleri hak, senetten ayrı olarak ileri sürülemediği gibi başkalarına da devredilemez”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7638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Kıymetli Evrakın Unsurları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Kıymetli evrak bir senettir.</a:t>
            </a:r>
            <a:endParaRPr lang="tr-TR" dirty="0" smtClean="0"/>
          </a:p>
          <a:p>
            <a:endParaRPr lang="tr-TR" dirty="0" smtClean="0"/>
          </a:p>
          <a:p>
            <a:r>
              <a:rPr lang="tr-TR" i="1" dirty="0" smtClean="0"/>
              <a:t>Kıymetli evrak iktisadi değer taşıyan bir hakkı içermektedir.</a:t>
            </a:r>
          </a:p>
          <a:p>
            <a:endParaRPr lang="tr-TR" dirty="0" smtClean="0"/>
          </a:p>
          <a:p>
            <a:r>
              <a:rPr lang="tr-TR" i="1" dirty="0" smtClean="0"/>
              <a:t>Kıymetli evrakın içerdiği hak ile senet birbirine sıkı sıkıya bağlanmıştır.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232944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Ekran Gösterisi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“KIYMETLİ EVRAK HUKUKU”  </vt:lpstr>
      <vt:lpstr>PLAN</vt:lpstr>
      <vt:lpstr>PowerPoint Sunusu</vt:lpstr>
      <vt:lpstr>Kıymetli Evraka İlişkin Düzenlemeler</vt:lpstr>
      <vt:lpstr>Kıymetli Evraka İlişkin Düzenlemeler</vt:lpstr>
      <vt:lpstr>Tanım</vt:lpstr>
      <vt:lpstr>Kıymetli Evrakın Unsurları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“KIYMETLİ EVRAK HUKUKU”  </dc:title>
  <dc:creator>KORKUT OZKORKUT</dc:creator>
  <cp:lastModifiedBy>KORKUT OZKORKUT</cp:lastModifiedBy>
  <cp:revision>1</cp:revision>
  <dcterms:created xsi:type="dcterms:W3CDTF">2019-12-23T12:03:43Z</dcterms:created>
  <dcterms:modified xsi:type="dcterms:W3CDTF">2019-12-23T12:06:43Z</dcterms:modified>
</cp:coreProperties>
</file>