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7" r:id="rId4"/>
    <p:sldId id="259" r:id="rId5"/>
    <p:sldId id="261" r:id="rId6"/>
    <p:sldId id="260" r:id="rId7"/>
    <p:sldId id="262" r:id="rId8"/>
    <p:sldId id="263" r:id="rId9"/>
    <p:sldId id="264" r:id="rId10"/>
    <p:sldId id="27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71" autoAdjust="0"/>
    <p:restoredTop sz="75962" autoAdjust="0"/>
  </p:normalViewPr>
  <p:slideViewPr>
    <p:cSldViewPr snapToGrid="0">
      <p:cViewPr varScale="1">
        <p:scale>
          <a:sx n="70" d="100"/>
          <a:sy n="70" d="100"/>
        </p:scale>
        <p:origin x="10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811231-5662-4A37-9B56-FFA8F0D32959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491105-538E-4353-8732-EE1C15557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765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/>
              <a:t>BPs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unique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firm</a:t>
            </a:r>
            <a:r>
              <a:rPr lang="tr-TR" dirty="0"/>
              <a:t>.</a:t>
            </a:r>
            <a:r>
              <a:rPr lang="tr-TR" baseline="0" dirty="0"/>
              <a:t> </a:t>
            </a:r>
            <a:r>
              <a:rPr lang="tr-TR" baseline="0" dirty="0" err="1"/>
              <a:t>It</a:t>
            </a:r>
            <a:r>
              <a:rPr lang="tr-TR" baseline="0" dirty="0"/>
              <a:t> is </a:t>
            </a:r>
            <a:r>
              <a:rPr lang="tr-TR" baseline="0" dirty="0" err="1"/>
              <a:t>their</a:t>
            </a:r>
            <a:r>
              <a:rPr lang="tr-TR" baseline="0" dirty="0"/>
              <a:t> </a:t>
            </a:r>
            <a:r>
              <a:rPr lang="tr-TR" baseline="0" dirty="0" err="1"/>
              <a:t>own</a:t>
            </a:r>
            <a:r>
              <a:rPr lang="tr-TR" baseline="0" dirty="0"/>
              <a:t> </a:t>
            </a:r>
            <a:r>
              <a:rPr lang="tr-TR" baseline="0" dirty="0" err="1"/>
              <a:t>way</a:t>
            </a:r>
            <a:r>
              <a:rPr lang="tr-TR" baseline="0" dirty="0"/>
              <a:t> </a:t>
            </a:r>
            <a:r>
              <a:rPr lang="tr-TR" baseline="0" dirty="0" err="1"/>
              <a:t>to</a:t>
            </a:r>
            <a:r>
              <a:rPr lang="tr-TR" baseline="0" dirty="0"/>
              <a:t> </a:t>
            </a:r>
            <a:r>
              <a:rPr lang="tr-TR" baseline="0" dirty="0" err="1"/>
              <a:t>complete</a:t>
            </a:r>
            <a:r>
              <a:rPr lang="tr-TR" baseline="0" dirty="0"/>
              <a:t> a </a:t>
            </a:r>
            <a:r>
              <a:rPr lang="tr-TR" baseline="0" dirty="0" err="1"/>
              <a:t>job</a:t>
            </a:r>
            <a:r>
              <a:rPr lang="tr-TR" baseline="0" dirty="0"/>
              <a:t>.</a:t>
            </a:r>
          </a:p>
          <a:p>
            <a:r>
              <a:rPr lang="tr-TR" baseline="0" dirty="0"/>
              <a:t>BPS </a:t>
            </a:r>
            <a:r>
              <a:rPr lang="tr-TR" baseline="0" dirty="0" err="1"/>
              <a:t>are</a:t>
            </a:r>
            <a:r>
              <a:rPr lang="tr-TR" baseline="0" dirty="0"/>
              <a:t> </a:t>
            </a:r>
            <a:r>
              <a:rPr lang="tr-TR" baseline="0" dirty="0" err="1"/>
              <a:t>supported</a:t>
            </a:r>
            <a:r>
              <a:rPr lang="tr-TR" baseline="0" dirty="0"/>
              <a:t> </a:t>
            </a:r>
            <a:r>
              <a:rPr lang="tr-TR" baseline="0" dirty="0" err="1"/>
              <a:t>by</a:t>
            </a:r>
            <a:r>
              <a:rPr lang="tr-TR" baseline="0" dirty="0"/>
              <a:t> </a:t>
            </a:r>
            <a:r>
              <a:rPr lang="tr-TR" baseline="0" dirty="0" err="1"/>
              <a:t>flows</a:t>
            </a:r>
            <a:r>
              <a:rPr lang="tr-TR" baseline="0" dirty="0"/>
              <a:t> of </a:t>
            </a:r>
            <a:r>
              <a:rPr lang="tr-TR" baseline="0" dirty="0" err="1"/>
              <a:t>material</a:t>
            </a:r>
            <a:r>
              <a:rPr lang="tr-TR" baseline="0" dirty="0"/>
              <a:t>, </a:t>
            </a:r>
            <a:r>
              <a:rPr lang="tr-TR" baseline="0" dirty="0" err="1"/>
              <a:t>information</a:t>
            </a:r>
            <a:r>
              <a:rPr lang="tr-TR" baseline="0" dirty="0"/>
              <a:t> </a:t>
            </a:r>
            <a:r>
              <a:rPr lang="tr-TR" baseline="0" dirty="0" err="1"/>
              <a:t>and</a:t>
            </a:r>
            <a:r>
              <a:rPr lang="tr-TR" baseline="0" dirty="0"/>
              <a:t> </a:t>
            </a:r>
            <a:r>
              <a:rPr lang="tr-TR" baseline="0" dirty="0" err="1"/>
              <a:t>knowledge</a:t>
            </a:r>
            <a:r>
              <a:rPr lang="tr-TR" baseline="0" dirty="0"/>
              <a:t>.</a:t>
            </a:r>
          </a:p>
          <a:p>
            <a:r>
              <a:rPr lang="tr-TR" baseline="0" dirty="0" err="1"/>
              <a:t>All</a:t>
            </a:r>
            <a:r>
              <a:rPr lang="tr-TR" baseline="0" dirty="0"/>
              <a:t> </a:t>
            </a:r>
            <a:r>
              <a:rPr lang="tr-TR" baseline="0" dirty="0" err="1"/>
              <a:t>the</a:t>
            </a:r>
            <a:r>
              <a:rPr lang="tr-TR" baseline="0" dirty="0"/>
              <a:t> </a:t>
            </a:r>
            <a:r>
              <a:rPr lang="tr-TR" baseline="0" dirty="0" err="1"/>
              <a:t>BPs</a:t>
            </a:r>
            <a:r>
              <a:rPr lang="tr-TR" baseline="0" dirty="0"/>
              <a:t> inside </a:t>
            </a:r>
            <a:r>
              <a:rPr lang="tr-TR" baseline="0" dirty="0" err="1"/>
              <a:t>the</a:t>
            </a:r>
            <a:r>
              <a:rPr lang="tr-TR" baseline="0" dirty="0"/>
              <a:t> </a:t>
            </a:r>
            <a:r>
              <a:rPr lang="tr-TR" baseline="0" dirty="0" err="1"/>
              <a:t>organization</a:t>
            </a:r>
            <a:r>
              <a:rPr lang="tr-TR" baseline="0" dirty="0"/>
              <a:t> </a:t>
            </a:r>
            <a:r>
              <a:rPr lang="tr-TR" baseline="0" dirty="0" err="1"/>
              <a:t>work</a:t>
            </a:r>
            <a:r>
              <a:rPr lang="tr-TR" baseline="0" dirty="0"/>
              <a:t> </a:t>
            </a:r>
            <a:r>
              <a:rPr lang="tr-TR" baseline="0" dirty="0" err="1"/>
              <a:t>together</a:t>
            </a:r>
            <a:r>
              <a:rPr lang="tr-TR" baseline="0" dirty="0"/>
              <a:t> </a:t>
            </a:r>
            <a:r>
              <a:rPr lang="tr-TR" baseline="0" dirty="0" err="1"/>
              <a:t>to</a:t>
            </a:r>
            <a:r>
              <a:rPr lang="tr-TR" baseline="0" dirty="0"/>
              <a:t> </a:t>
            </a:r>
            <a:r>
              <a:rPr lang="tr-TR" baseline="0" dirty="0" err="1"/>
              <a:t>achieve</a:t>
            </a:r>
            <a:r>
              <a:rPr lang="tr-TR" baseline="0" dirty="0"/>
              <a:t> </a:t>
            </a:r>
            <a:r>
              <a:rPr lang="tr-TR" baseline="0" dirty="0" err="1"/>
              <a:t>its</a:t>
            </a:r>
            <a:r>
              <a:rPr lang="tr-TR" baseline="0" dirty="0"/>
              <a:t> </a:t>
            </a:r>
            <a:r>
              <a:rPr lang="tr-TR" baseline="0" dirty="0" err="1"/>
              <a:t>goal</a:t>
            </a:r>
            <a:r>
              <a:rPr lang="tr-TR" baseline="0" dirty="0"/>
              <a:t>.</a:t>
            </a:r>
          </a:p>
          <a:p>
            <a:r>
              <a:rPr lang="tr-TR" baseline="0" dirty="0" err="1"/>
              <a:t>It</a:t>
            </a:r>
            <a:r>
              <a:rPr lang="tr-TR" baseline="0" dirty="0"/>
              <a:t> is </a:t>
            </a:r>
            <a:r>
              <a:rPr lang="tr-TR" baseline="0" dirty="0" err="1"/>
              <a:t>possible</a:t>
            </a:r>
            <a:r>
              <a:rPr lang="tr-TR" baseline="0" dirty="0"/>
              <a:t> </a:t>
            </a:r>
            <a:r>
              <a:rPr lang="tr-TR" baseline="0" dirty="0" err="1"/>
              <a:t>to</a:t>
            </a:r>
            <a:r>
              <a:rPr lang="tr-TR" baseline="0" dirty="0"/>
              <a:t> </a:t>
            </a:r>
            <a:r>
              <a:rPr lang="tr-TR" baseline="0" dirty="0" err="1"/>
              <a:t>see</a:t>
            </a:r>
            <a:r>
              <a:rPr lang="tr-TR" baseline="0" dirty="0"/>
              <a:t> </a:t>
            </a:r>
            <a:r>
              <a:rPr lang="tr-TR" baseline="0" dirty="0" err="1"/>
              <a:t>the</a:t>
            </a:r>
            <a:r>
              <a:rPr lang="tr-TR" baseline="0" dirty="0"/>
              <a:t> </a:t>
            </a:r>
            <a:r>
              <a:rPr lang="tr-TR" baseline="0" dirty="0" err="1"/>
              <a:t>firm</a:t>
            </a:r>
            <a:r>
              <a:rPr lang="tr-TR" baseline="0" dirty="0"/>
              <a:t> as a </a:t>
            </a:r>
            <a:r>
              <a:rPr lang="tr-TR" baseline="0" dirty="0" err="1"/>
              <a:t>collection</a:t>
            </a:r>
            <a:r>
              <a:rPr lang="tr-TR" baseline="0" dirty="0"/>
              <a:t> of </a:t>
            </a:r>
            <a:r>
              <a:rPr lang="tr-TR" baseline="0" dirty="0" err="1"/>
              <a:t>BPs</a:t>
            </a:r>
            <a:r>
              <a:rPr lang="tr-TR" baseline="0" dirty="0"/>
              <a:t>, </a:t>
            </a:r>
            <a:r>
              <a:rPr lang="tr-TR" baseline="0" dirty="0" err="1"/>
              <a:t>so</a:t>
            </a:r>
            <a:r>
              <a:rPr lang="tr-TR" baseline="0" dirty="0"/>
              <a:t> </a:t>
            </a:r>
            <a:r>
              <a:rPr lang="tr-TR" baseline="0" dirty="0" err="1"/>
              <a:t>the</a:t>
            </a:r>
            <a:r>
              <a:rPr lang="tr-TR" baseline="0" dirty="0"/>
              <a:t> </a:t>
            </a:r>
            <a:r>
              <a:rPr lang="tr-TR" baseline="0" dirty="0" err="1"/>
              <a:t>performance</a:t>
            </a:r>
            <a:r>
              <a:rPr lang="tr-TR" baseline="0" dirty="0"/>
              <a:t> of </a:t>
            </a:r>
            <a:r>
              <a:rPr lang="tr-TR" baseline="0" dirty="0" err="1"/>
              <a:t>the</a:t>
            </a:r>
            <a:r>
              <a:rPr lang="tr-TR" baseline="0" dirty="0"/>
              <a:t> </a:t>
            </a:r>
            <a:r>
              <a:rPr lang="tr-TR" baseline="0" dirty="0" err="1"/>
              <a:t>firm</a:t>
            </a:r>
            <a:r>
              <a:rPr lang="tr-TR" baseline="0" dirty="0"/>
              <a:t> </a:t>
            </a:r>
            <a:r>
              <a:rPr lang="tr-TR" baseline="0" dirty="0" err="1"/>
              <a:t>depends</a:t>
            </a:r>
            <a:r>
              <a:rPr lang="tr-TR" baseline="0" dirty="0"/>
              <a:t> on how </a:t>
            </a:r>
            <a:r>
              <a:rPr lang="tr-TR" baseline="0" dirty="0" err="1"/>
              <a:t>well</a:t>
            </a:r>
            <a:r>
              <a:rPr lang="tr-TR" baseline="0" dirty="0"/>
              <a:t> </a:t>
            </a:r>
            <a:r>
              <a:rPr lang="tr-TR" baseline="0" dirty="0" err="1"/>
              <a:t>these</a:t>
            </a:r>
            <a:r>
              <a:rPr lang="tr-TR" baseline="0" dirty="0"/>
              <a:t> </a:t>
            </a:r>
            <a:r>
              <a:rPr lang="tr-TR" baseline="0" dirty="0" err="1"/>
              <a:t>BPs</a:t>
            </a:r>
            <a:r>
              <a:rPr lang="tr-TR" baseline="0" dirty="0"/>
              <a:t> </a:t>
            </a:r>
            <a:r>
              <a:rPr lang="tr-TR" baseline="0" dirty="0" err="1"/>
              <a:t>are</a:t>
            </a:r>
            <a:r>
              <a:rPr lang="tr-TR" baseline="0" dirty="0"/>
              <a:t> </a:t>
            </a:r>
            <a:r>
              <a:rPr lang="tr-TR" baseline="0" dirty="0" err="1"/>
              <a:t>coordinated</a:t>
            </a:r>
            <a:r>
              <a:rPr lang="tr-TR" baseline="0" dirty="0"/>
              <a:t> </a:t>
            </a:r>
            <a:r>
              <a:rPr lang="tr-TR" baseline="0" dirty="0" err="1"/>
              <a:t>and</a:t>
            </a:r>
            <a:r>
              <a:rPr lang="tr-TR" baseline="0" dirty="0"/>
              <a:t> </a:t>
            </a:r>
            <a:r>
              <a:rPr lang="tr-TR" baseline="0" dirty="0" err="1"/>
              <a:t>managed</a:t>
            </a:r>
            <a:r>
              <a:rPr lang="tr-TR" baseline="0" dirty="0"/>
              <a:t>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91105-538E-4353-8732-EE1C15557FC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642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firm needs different kinds of information for different business process</a:t>
            </a:r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about suppliers, customers, employees, payments and products and services, 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 no single system can provide all the information needed. 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</a:t>
            </a:r>
            <a:r>
              <a:rPr lang="tr-T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typical</a:t>
            </a:r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firm</a:t>
            </a:r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has</a:t>
            </a:r>
            <a:r>
              <a:rPr lang="tr-T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systems</a:t>
            </a:r>
            <a:r>
              <a:rPr lang="tr-T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</a:t>
            </a:r>
            <a:r>
              <a:rPr lang="tr-T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</a:t>
            </a:r>
            <a:r>
              <a:rPr lang="tr-T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major</a:t>
            </a:r>
            <a:r>
              <a:rPr lang="tr-T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business</a:t>
            </a:r>
            <a:r>
              <a:rPr lang="tr-T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functions</a:t>
            </a:r>
            <a:r>
              <a:rPr lang="tr-T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different managerial levels require different types of information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91105-538E-4353-8732-EE1C15557FC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8331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information</a:t>
            </a:r>
            <a:r>
              <a:rPr lang="tr-TR" baseline="0" dirty="0"/>
              <a:t> </a:t>
            </a:r>
            <a:r>
              <a:rPr lang="tr-TR" baseline="0" dirty="0" err="1"/>
              <a:t>characteristics</a:t>
            </a:r>
            <a:r>
              <a:rPr lang="tr-TR" baseline="0" dirty="0"/>
              <a:t> </a:t>
            </a:r>
            <a:r>
              <a:rPr lang="tr-TR" baseline="0" dirty="0" err="1"/>
              <a:t>for</a:t>
            </a:r>
            <a:r>
              <a:rPr lang="tr-TR" baseline="0" dirty="0"/>
              <a:t> </a:t>
            </a:r>
            <a:r>
              <a:rPr lang="tr-TR" baseline="0" dirty="0" err="1"/>
              <a:t>managerial</a:t>
            </a:r>
            <a:r>
              <a:rPr lang="tr-TR" baseline="0" dirty="0"/>
              <a:t> </a:t>
            </a:r>
            <a:r>
              <a:rPr lang="tr-TR" baseline="0" dirty="0" err="1"/>
              <a:t>decisions</a:t>
            </a:r>
            <a:r>
              <a:rPr lang="tr-TR" baseline="0" dirty="0"/>
              <a:t> </a:t>
            </a:r>
            <a:r>
              <a:rPr lang="tr-TR" baseline="0" dirty="0" err="1"/>
              <a:t>are</a:t>
            </a:r>
            <a:r>
              <a:rPr lang="tr-TR" baseline="0" dirty="0"/>
              <a:t> as </a:t>
            </a:r>
            <a:r>
              <a:rPr lang="tr-TR" baseline="0" dirty="0" err="1"/>
              <a:t>such</a:t>
            </a:r>
            <a:r>
              <a:rPr lang="tr-TR" baseline="0" dirty="0"/>
              <a:t>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Since the information need differs, at every level of management in a firm, different support systems are also needed. 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91105-538E-4353-8732-EE1C15557FC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499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A8D6D-85B0-484A-81EC-87B7731689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098B-E939-4881-833E-8028F0B90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776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A8D6D-85B0-484A-81EC-87B7731689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098B-E939-4881-833E-8028F0B90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732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A8D6D-85B0-484A-81EC-87B7731689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098B-E939-4881-833E-8028F0B90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686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A8D6D-85B0-484A-81EC-87B7731689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098B-E939-4881-833E-8028F0B90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082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A8D6D-85B0-484A-81EC-87B7731689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098B-E939-4881-833E-8028F0B90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154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A8D6D-85B0-484A-81EC-87B7731689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098B-E939-4881-833E-8028F0B90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246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A8D6D-85B0-484A-81EC-87B7731689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098B-E939-4881-833E-8028F0B90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603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A8D6D-85B0-484A-81EC-87B7731689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098B-E939-4881-833E-8028F0B90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754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A8D6D-85B0-484A-81EC-87B7731689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098B-E939-4881-833E-8028F0B90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861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A8D6D-85B0-484A-81EC-87B7731689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098B-E939-4881-833E-8028F0B90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46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A8D6D-85B0-484A-81EC-87B7731689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098B-E939-4881-833E-8028F0B90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696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A8D6D-85B0-484A-81EC-87B7731689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1098B-E939-4881-833E-8028F0B90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800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Business Information </a:t>
            </a:r>
            <a:r>
              <a:rPr lang="tr-TR" dirty="0" err="1"/>
              <a:t>Systems</a:t>
            </a:r>
            <a:r>
              <a:rPr lang="tr-TR" dirty="0"/>
              <a:t> 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Business Process and Information Systems</a:t>
            </a:r>
            <a:endParaRPr lang="en-US" dirty="0"/>
          </a:p>
          <a:p>
            <a:r>
              <a:rPr lang="tr-TR" dirty="0"/>
              <a:t>Dr. Sevgi Eda Tuzcu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552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References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Laudon</a:t>
            </a:r>
            <a:r>
              <a:rPr lang="tr-TR" dirty="0"/>
              <a:t> K. </a:t>
            </a:r>
            <a:r>
              <a:rPr lang="tr-TR" dirty="0" err="1"/>
              <a:t>and</a:t>
            </a:r>
            <a:r>
              <a:rPr lang="tr-TR" dirty="0"/>
              <a:t> J. </a:t>
            </a:r>
            <a:r>
              <a:rPr lang="tr-TR" dirty="0" err="1"/>
              <a:t>Laudon</a:t>
            </a:r>
            <a:r>
              <a:rPr lang="tr-TR" dirty="0"/>
              <a:t> (2014), </a:t>
            </a:r>
            <a:r>
              <a:rPr lang="tr-TR" i="1" dirty="0"/>
              <a:t>Management Information </a:t>
            </a:r>
            <a:r>
              <a:rPr lang="tr-TR" i="1" dirty="0" err="1"/>
              <a:t>Systems</a:t>
            </a:r>
            <a:r>
              <a:rPr lang="tr-TR" i="1" dirty="0"/>
              <a:t> </a:t>
            </a:r>
            <a:r>
              <a:rPr lang="tr-TR" i="1" dirty="0" err="1"/>
              <a:t>Managing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Digital</a:t>
            </a:r>
            <a:r>
              <a:rPr lang="tr-TR" i="1" dirty="0"/>
              <a:t> </a:t>
            </a:r>
            <a:r>
              <a:rPr lang="tr-TR" i="1" dirty="0" err="1"/>
              <a:t>Firm</a:t>
            </a:r>
            <a:r>
              <a:rPr lang="tr-TR" dirty="0"/>
              <a:t>, </a:t>
            </a:r>
            <a:r>
              <a:rPr lang="tr-TR" dirty="0" err="1"/>
              <a:t>Pearson</a:t>
            </a:r>
            <a:r>
              <a:rPr lang="tr-TR" dirty="0"/>
              <a:t>, 13th ed.</a:t>
            </a:r>
          </a:p>
          <a:p>
            <a:r>
              <a:rPr lang="tr-TR" dirty="0" err="1"/>
              <a:t>Baltzan</a:t>
            </a:r>
            <a:r>
              <a:rPr lang="tr-TR" dirty="0"/>
              <a:t> P. (2018), </a:t>
            </a:r>
            <a:r>
              <a:rPr lang="tr-TR" i="1" dirty="0"/>
              <a:t>Business </a:t>
            </a:r>
            <a:r>
              <a:rPr lang="tr-TR" i="1" dirty="0" err="1"/>
              <a:t>Driven</a:t>
            </a:r>
            <a:r>
              <a:rPr lang="tr-TR" i="1" dirty="0"/>
              <a:t> Information </a:t>
            </a:r>
            <a:r>
              <a:rPr lang="tr-TR" i="1" dirty="0" err="1"/>
              <a:t>Systems</a:t>
            </a:r>
            <a:r>
              <a:rPr lang="tr-TR" dirty="0"/>
              <a:t>, </a:t>
            </a:r>
            <a:r>
              <a:rPr lang="tr-TR" dirty="0" err="1"/>
              <a:t>McGraw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, 6th Ed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5001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Outline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Business </a:t>
            </a:r>
            <a:r>
              <a:rPr lang="tr-TR" dirty="0" err="1"/>
              <a:t>Processes</a:t>
            </a:r>
            <a:endParaRPr lang="tr-TR" dirty="0"/>
          </a:p>
          <a:p>
            <a:r>
              <a:rPr lang="tr-TR" dirty="0" err="1"/>
              <a:t>Types</a:t>
            </a:r>
            <a:r>
              <a:rPr lang="tr-TR" dirty="0"/>
              <a:t> of Information </a:t>
            </a:r>
            <a:r>
              <a:rPr lang="tr-TR" dirty="0" err="1"/>
              <a:t>Systems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inside </a:t>
            </a:r>
            <a:r>
              <a:rPr lang="tr-TR" dirty="0" err="1"/>
              <a:t>Organizations</a:t>
            </a:r>
            <a:endParaRPr lang="tr-TR" dirty="0"/>
          </a:p>
          <a:p>
            <a:pPr marL="914400" lvl="1" indent="-457200">
              <a:buFont typeface="+mj-lt"/>
              <a:buAutoNum type="arabicPeriod"/>
            </a:pPr>
            <a:r>
              <a:rPr lang="tr-TR" dirty="0" err="1"/>
              <a:t>Transaction</a:t>
            </a:r>
            <a:r>
              <a:rPr lang="tr-TR" dirty="0"/>
              <a:t> </a:t>
            </a:r>
            <a:r>
              <a:rPr lang="tr-TR" dirty="0" err="1"/>
              <a:t>Processing</a:t>
            </a:r>
            <a:r>
              <a:rPr lang="tr-TR" dirty="0"/>
              <a:t> </a:t>
            </a:r>
            <a:r>
              <a:rPr lang="tr-TR" dirty="0" err="1"/>
              <a:t>Systems</a:t>
            </a:r>
            <a:endParaRPr lang="tr-TR" dirty="0"/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Business </a:t>
            </a:r>
            <a:r>
              <a:rPr lang="tr-TR" dirty="0" err="1"/>
              <a:t>Intelligence</a:t>
            </a:r>
            <a:r>
              <a:rPr lang="tr-TR" dirty="0"/>
              <a:t> </a:t>
            </a:r>
            <a:r>
              <a:rPr lang="tr-TR" dirty="0" err="1"/>
              <a:t>Systems</a:t>
            </a:r>
            <a:endParaRPr lang="tr-TR" dirty="0"/>
          </a:p>
          <a:p>
            <a:pPr marL="1371600" lvl="2" indent="-457200">
              <a:buFont typeface="+mj-lt"/>
              <a:buAutoNum type="alphaLcPeriod"/>
            </a:pPr>
            <a:r>
              <a:rPr lang="tr-TR" dirty="0"/>
              <a:t>Management Information </a:t>
            </a:r>
            <a:r>
              <a:rPr lang="tr-TR" dirty="0" err="1"/>
              <a:t>Systems</a:t>
            </a:r>
            <a:endParaRPr lang="tr-TR" dirty="0"/>
          </a:p>
          <a:p>
            <a:pPr marL="1371600" lvl="2" indent="-457200">
              <a:buFont typeface="+mj-lt"/>
              <a:buAutoNum type="alphaLcPeriod"/>
            </a:pPr>
            <a:r>
              <a:rPr lang="tr-TR" dirty="0" err="1"/>
              <a:t>Decision</a:t>
            </a:r>
            <a:r>
              <a:rPr lang="tr-TR" dirty="0"/>
              <a:t> </a:t>
            </a:r>
            <a:r>
              <a:rPr lang="tr-TR" dirty="0" err="1"/>
              <a:t>Support</a:t>
            </a:r>
            <a:r>
              <a:rPr lang="tr-TR" dirty="0"/>
              <a:t> </a:t>
            </a:r>
            <a:r>
              <a:rPr lang="tr-TR" dirty="0" err="1"/>
              <a:t>Systems</a:t>
            </a:r>
            <a:endParaRPr lang="tr-TR" dirty="0"/>
          </a:p>
          <a:p>
            <a:pPr marL="1371600" lvl="2" indent="-457200">
              <a:buFont typeface="+mj-lt"/>
              <a:buAutoNum type="alphaLcPeriod"/>
            </a:pPr>
            <a:r>
              <a:rPr lang="tr-TR" dirty="0" err="1"/>
              <a:t>Executive</a:t>
            </a:r>
            <a:r>
              <a:rPr lang="tr-TR" dirty="0"/>
              <a:t> </a:t>
            </a:r>
            <a:r>
              <a:rPr lang="tr-TR" dirty="0" err="1"/>
              <a:t>Support</a:t>
            </a:r>
            <a:r>
              <a:rPr lang="tr-TR" dirty="0"/>
              <a:t> </a:t>
            </a:r>
            <a:r>
              <a:rPr lang="tr-TR" dirty="0" err="1"/>
              <a:t>Systems</a:t>
            </a:r>
            <a:endParaRPr lang="tr-TR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915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Business Process and Information Systems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What are business processes?</a:t>
            </a:r>
            <a:endParaRPr lang="tr-TR" sz="4000" dirty="0"/>
          </a:p>
          <a:p>
            <a:endParaRPr lang="tr-TR" sz="4000" dirty="0"/>
          </a:p>
          <a:p>
            <a:endParaRPr lang="tr-TR" sz="4000" dirty="0"/>
          </a:p>
          <a:p>
            <a:r>
              <a:rPr lang="en-US" sz="4000" dirty="0"/>
              <a:t>How are they related to information systems?</a:t>
            </a:r>
          </a:p>
        </p:txBody>
      </p:sp>
    </p:spTree>
    <p:extLst>
      <p:ext uri="{BB962C8B-B14F-4D97-AF65-F5344CB8AC3E}">
        <p14:creationId xmlns:p14="http://schemas.microsoft.com/office/powerpoint/2010/main" val="14425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Business Process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BP is </a:t>
            </a:r>
            <a:r>
              <a:rPr lang="en-US" sz="3200" dirty="0"/>
              <a:t>the manner in which work is organized, coordinated, and focused to produce a valuable product or service. </a:t>
            </a:r>
            <a:endParaRPr lang="tr-TR" sz="3200" dirty="0"/>
          </a:p>
          <a:p>
            <a:endParaRPr lang="tr-TR" sz="3200" dirty="0"/>
          </a:p>
          <a:p>
            <a:endParaRPr lang="tr-TR" sz="3200" dirty="0"/>
          </a:p>
          <a:p>
            <a:r>
              <a:rPr lang="tr-TR" sz="3200" dirty="0"/>
              <a:t>I</a:t>
            </a:r>
            <a:r>
              <a:rPr lang="en-US" sz="3200" dirty="0"/>
              <a:t>t is the collection of activities that are required to produce products or services.</a:t>
            </a:r>
            <a:endParaRPr lang="tr-TR" sz="3200" dirty="0"/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679090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Business Process</a:t>
            </a:r>
            <a:endParaRPr lang="en-US" dirty="0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720" y="1337481"/>
            <a:ext cx="9326880" cy="52461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8144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Business Process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Unique</a:t>
            </a:r>
            <a:r>
              <a:rPr lang="tr-TR" sz="3200" dirty="0"/>
              <a:t> </a:t>
            </a:r>
            <a:r>
              <a:rPr lang="tr-TR" sz="3200" dirty="0" err="1"/>
              <a:t>to</a:t>
            </a:r>
            <a:r>
              <a:rPr lang="tr-TR" sz="3200" dirty="0"/>
              <a:t>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firm</a:t>
            </a:r>
            <a:r>
              <a:rPr lang="tr-TR" sz="3200" dirty="0"/>
              <a:t>.</a:t>
            </a:r>
          </a:p>
          <a:p>
            <a:endParaRPr lang="tr-TR" sz="3200" dirty="0"/>
          </a:p>
          <a:p>
            <a:r>
              <a:rPr lang="tr-TR" sz="3200" dirty="0" err="1"/>
              <a:t>Supported</a:t>
            </a:r>
            <a:r>
              <a:rPr lang="tr-TR" sz="3200" dirty="0"/>
              <a:t> </a:t>
            </a:r>
            <a:r>
              <a:rPr lang="tr-TR" sz="3200" dirty="0" err="1"/>
              <a:t>by</a:t>
            </a:r>
            <a:r>
              <a:rPr lang="tr-TR" sz="3200" dirty="0"/>
              <a:t> </a:t>
            </a:r>
            <a:r>
              <a:rPr lang="en-US" sz="3200" b="1" dirty="0"/>
              <a:t>flows of material</a:t>
            </a:r>
            <a:r>
              <a:rPr lang="en-US" sz="3200" dirty="0"/>
              <a:t>, </a:t>
            </a:r>
            <a:r>
              <a:rPr lang="en-US" sz="3200" b="1" dirty="0"/>
              <a:t>information</a:t>
            </a:r>
            <a:r>
              <a:rPr lang="en-US" sz="3200" dirty="0"/>
              <a:t>, and </a:t>
            </a:r>
            <a:r>
              <a:rPr lang="en-US" sz="3200" b="1" dirty="0"/>
              <a:t>knowledge</a:t>
            </a:r>
          </a:p>
          <a:p>
            <a:endParaRPr lang="tr-TR" sz="3200" dirty="0"/>
          </a:p>
          <a:p>
            <a:r>
              <a:rPr lang="en-US" sz="3200" dirty="0"/>
              <a:t>Every business can be seen as </a:t>
            </a:r>
            <a:r>
              <a:rPr lang="en-US" sz="3200" b="1" dirty="0"/>
              <a:t>a collection of business processes</a:t>
            </a:r>
            <a:r>
              <a:rPr lang="tr-TR" sz="3200" dirty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9686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Business </a:t>
            </a:r>
            <a:r>
              <a:rPr lang="tr-TR" b="1" dirty="0" err="1"/>
              <a:t>Process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IT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600" dirty="0"/>
          </a:p>
          <a:p>
            <a:r>
              <a:rPr lang="tr-TR" sz="3600" dirty="0" err="1"/>
              <a:t>Two</a:t>
            </a:r>
            <a:r>
              <a:rPr lang="tr-TR" sz="3600" dirty="0"/>
              <a:t> </a:t>
            </a:r>
            <a:r>
              <a:rPr lang="tr-TR" sz="3600" dirty="0" err="1"/>
              <a:t>improvements</a:t>
            </a:r>
            <a:r>
              <a:rPr lang="tr-TR" sz="3600" dirty="0"/>
              <a:t>:</a:t>
            </a:r>
          </a:p>
          <a:p>
            <a:pPr marL="0" indent="0">
              <a:buNone/>
            </a:pPr>
            <a:endParaRPr lang="tr-TR" sz="3600" dirty="0"/>
          </a:p>
          <a:p>
            <a:pPr lvl="1"/>
            <a:r>
              <a:rPr lang="tr-TR" sz="3200" dirty="0"/>
              <a:t>A</a:t>
            </a:r>
            <a:r>
              <a:rPr lang="en-US" sz="3200" dirty="0" err="1"/>
              <a:t>utomatization</a:t>
            </a:r>
            <a:r>
              <a:rPr lang="en-US" sz="3200" dirty="0"/>
              <a:t> in the business processes</a:t>
            </a:r>
            <a:endParaRPr lang="tr-TR" sz="3200" dirty="0"/>
          </a:p>
          <a:p>
            <a:pPr marL="457200" lvl="1" indent="0">
              <a:buNone/>
            </a:pPr>
            <a:endParaRPr lang="tr-TR" sz="3200" dirty="0"/>
          </a:p>
          <a:p>
            <a:pPr lvl="1"/>
            <a:r>
              <a:rPr lang="tr-TR" sz="3200" dirty="0" err="1"/>
              <a:t>Totally</a:t>
            </a:r>
            <a:r>
              <a:rPr lang="tr-TR" sz="3200" dirty="0"/>
              <a:t> </a:t>
            </a:r>
            <a:r>
              <a:rPr lang="tr-TR" sz="3200" dirty="0" err="1"/>
              <a:t>new</a:t>
            </a:r>
            <a:r>
              <a:rPr lang="tr-TR" sz="3200" dirty="0"/>
              <a:t> </a:t>
            </a:r>
            <a:r>
              <a:rPr lang="tr-TR" sz="3200" dirty="0" err="1"/>
              <a:t>business</a:t>
            </a:r>
            <a:r>
              <a:rPr lang="tr-TR" sz="3200" dirty="0"/>
              <a:t> </a:t>
            </a:r>
            <a:r>
              <a:rPr lang="tr-TR" sz="3200" dirty="0" err="1"/>
              <a:t>processes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11879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Systems for Different Management Groups</a:t>
            </a:r>
            <a:endParaRPr lang="en-US" dirty="0"/>
          </a:p>
        </p:txBody>
      </p:sp>
      <p:pic>
        <p:nvPicPr>
          <p:cNvPr id="4" name="İçerik Yer Tutucusu 3"/>
          <p:cNvPicPr>
            <a:picLocks noGrp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56400" y="1988185"/>
            <a:ext cx="5181600" cy="435133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İçerik Yer Tutucusu 2"/>
          <p:cNvSpPr>
            <a:spLocks noGrp="1"/>
          </p:cNvSpPr>
          <p:nvPr>
            <p:ph sz="half" idx="2"/>
          </p:nvPr>
        </p:nvSpPr>
        <p:spPr>
          <a:xfrm>
            <a:off x="1071880" y="1988185"/>
            <a:ext cx="5181600" cy="4351338"/>
          </a:xfrm>
        </p:spPr>
        <p:txBody>
          <a:bodyPr>
            <a:normAutofit/>
          </a:bodyPr>
          <a:lstStyle/>
          <a:p>
            <a:r>
              <a:rPr lang="tr-TR" sz="3200" dirty="0"/>
              <a:t>2 </a:t>
            </a:r>
            <a:r>
              <a:rPr lang="tr-TR" sz="3200" dirty="0" err="1"/>
              <a:t>types</a:t>
            </a:r>
            <a:r>
              <a:rPr lang="tr-TR" sz="3200" dirty="0"/>
              <a:t> of </a:t>
            </a:r>
            <a:r>
              <a:rPr lang="tr-TR" sz="3200" dirty="0" err="1"/>
              <a:t>information</a:t>
            </a:r>
            <a:r>
              <a:rPr lang="tr-TR" sz="3200" dirty="0"/>
              <a:t> </a:t>
            </a:r>
            <a:r>
              <a:rPr lang="tr-TR" sz="3200" dirty="0" err="1"/>
              <a:t>system</a:t>
            </a:r>
            <a:r>
              <a:rPr lang="tr-TR" sz="3200" dirty="0"/>
              <a:t>: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sz="2800" dirty="0" err="1"/>
              <a:t>Transaction</a:t>
            </a:r>
            <a:r>
              <a:rPr lang="tr-TR" sz="2800" dirty="0"/>
              <a:t> </a:t>
            </a:r>
            <a:r>
              <a:rPr lang="tr-TR" sz="2800" dirty="0" err="1"/>
              <a:t>processing</a:t>
            </a:r>
            <a:r>
              <a:rPr lang="tr-TR" sz="2800" dirty="0"/>
              <a:t> </a:t>
            </a:r>
            <a:r>
              <a:rPr lang="tr-TR" sz="2800" dirty="0" err="1"/>
              <a:t>system</a:t>
            </a:r>
            <a:endParaRPr lang="tr-TR" sz="2800" dirty="0"/>
          </a:p>
          <a:p>
            <a:pPr marL="971550" lvl="1" indent="-514350">
              <a:buFont typeface="+mj-lt"/>
              <a:buAutoNum type="arabicPeriod"/>
            </a:pPr>
            <a:r>
              <a:rPr lang="tr-TR" sz="2800" dirty="0"/>
              <a:t>Business </a:t>
            </a:r>
            <a:r>
              <a:rPr lang="tr-TR" sz="2800" dirty="0" err="1"/>
              <a:t>intelligence</a:t>
            </a:r>
            <a:r>
              <a:rPr lang="tr-TR" sz="2800" dirty="0"/>
              <a:t> </a:t>
            </a:r>
            <a:r>
              <a:rPr lang="tr-TR" sz="2800" dirty="0" err="1"/>
              <a:t>systems</a:t>
            </a:r>
            <a:endParaRPr lang="tr-TR" sz="2800" dirty="0"/>
          </a:p>
          <a:p>
            <a:pPr marL="1371600" lvl="2" indent="-457200">
              <a:buFont typeface="+mj-lt"/>
              <a:buAutoNum type="alphaLcPeriod"/>
            </a:pPr>
            <a:r>
              <a:rPr lang="tr-TR" sz="2400" dirty="0"/>
              <a:t>Management </a:t>
            </a:r>
            <a:r>
              <a:rPr lang="tr-TR" sz="2400" dirty="0" err="1"/>
              <a:t>information</a:t>
            </a:r>
            <a:r>
              <a:rPr lang="tr-TR" sz="2400" dirty="0"/>
              <a:t> </a:t>
            </a:r>
            <a:r>
              <a:rPr lang="tr-TR" sz="2400" dirty="0" err="1"/>
              <a:t>systems</a:t>
            </a:r>
            <a:endParaRPr lang="tr-TR" sz="2400" dirty="0"/>
          </a:p>
          <a:p>
            <a:pPr marL="1371600" lvl="2" indent="-457200">
              <a:buFont typeface="+mj-lt"/>
              <a:buAutoNum type="alphaLcPeriod"/>
            </a:pPr>
            <a:r>
              <a:rPr lang="tr-TR" sz="2400" dirty="0" err="1"/>
              <a:t>Decision</a:t>
            </a:r>
            <a:r>
              <a:rPr lang="tr-TR" sz="2400" dirty="0"/>
              <a:t> </a:t>
            </a:r>
            <a:r>
              <a:rPr lang="tr-TR" sz="2400" dirty="0" err="1"/>
              <a:t>support</a:t>
            </a:r>
            <a:r>
              <a:rPr lang="tr-TR" sz="2400" dirty="0"/>
              <a:t> </a:t>
            </a:r>
            <a:r>
              <a:rPr lang="tr-TR" sz="2400" dirty="0" err="1"/>
              <a:t>systems</a:t>
            </a:r>
            <a:endParaRPr lang="tr-TR" sz="2400" dirty="0"/>
          </a:p>
          <a:p>
            <a:pPr marL="1371600" lvl="2" indent="-457200">
              <a:buFont typeface="+mj-lt"/>
              <a:buAutoNum type="alphaLcPeriod"/>
            </a:pPr>
            <a:r>
              <a:rPr lang="tr-TR" sz="2400" dirty="0" err="1"/>
              <a:t>Executive</a:t>
            </a:r>
            <a:r>
              <a:rPr lang="tr-TR" sz="2400" dirty="0"/>
              <a:t> </a:t>
            </a:r>
            <a:r>
              <a:rPr lang="tr-TR" sz="2400" dirty="0" err="1"/>
              <a:t>Support</a:t>
            </a:r>
            <a:r>
              <a:rPr lang="tr-TR" sz="2400" dirty="0"/>
              <a:t> </a:t>
            </a:r>
            <a:r>
              <a:rPr lang="tr-TR" sz="2400" dirty="0" err="1"/>
              <a:t>Systems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71149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Types of Information Systems</a:t>
            </a:r>
            <a:endParaRPr lang="en-US" dirty="0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600" y="1690688"/>
            <a:ext cx="9306560" cy="46085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011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379</Words>
  <Application>Microsoft Office PowerPoint</Application>
  <PresentationFormat>Geniş ekran</PresentationFormat>
  <Paragraphs>59</Paragraphs>
  <Slides>10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Business Information Systems I</vt:lpstr>
      <vt:lpstr>Outline</vt:lpstr>
      <vt:lpstr>Business Process and Information Systems</vt:lpstr>
      <vt:lpstr>Business Process</vt:lpstr>
      <vt:lpstr>Business Process</vt:lpstr>
      <vt:lpstr>Business Process</vt:lpstr>
      <vt:lpstr>Business Process and IT</vt:lpstr>
      <vt:lpstr>Systems for Different Management Groups</vt:lpstr>
      <vt:lpstr>Types of Information Systems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Information Systems I</dc:title>
  <dc:creator>SEVGI EDA TUZCU</dc:creator>
  <cp:lastModifiedBy>SEVGI EDA TUZCU</cp:lastModifiedBy>
  <cp:revision>39</cp:revision>
  <dcterms:created xsi:type="dcterms:W3CDTF">2019-09-23T13:05:00Z</dcterms:created>
  <dcterms:modified xsi:type="dcterms:W3CDTF">2020-01-13T08:46:44Z</dcterms:modified>
</cp:coreProperties>
</file>