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64" r:id="rId3"/>
    <p:sldId id="272" r:id="rId4"/>
    <p:sldId id="273" r:id="rId5"/>
    <p:sldId id="274" r:id="rId6"/>
    <p:sldId id="275" r:id="rId7"/>
    <p:sldId id="277" r:id="rId8"/>
    <p:sldId id="279" r:id="rId9"/>
    <p:sldId id="365" r:id="rId10"/>
    <p:sldId id="280" r:id="rId11"/>
    <p:sldId id="260"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autoAdjust="0"/>
  </p:normalViewPr>
  <p:slideViewPr>
    <p:cSldViewPr snapToGrid="0">
      <p:cViewPr varScale="1">
        <p:scale>
          <a:sx n="74" d="100"/>
          <a:sy n="74" d="100"/>
        </p:scale>
        <p:origin x="-570" y="-90"/>
      </p:cViewPr>
      <p:guideLst>
        <p:guide orient="horz" pos="2160"/>
        <p:guide pos="3840"/>
      </p:guideLst>
    </p:cSldViewPr>
  </p:slideViewPr>
  <p:outlineViewPr>
    <p:cViewPr>
      <p:scale>
        <a:sx n="33" d="100"/>
        <a:sy n="33" d="100"/>
      </p:scale>
      <p:origin x="48" y="50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265385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685958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281203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23147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04F5C8C-5E6C-4A30-B35E-99604D931C3D}"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161058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04F5C8C-5E6C-4A30-B35E-99604D931C3D}"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3345949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04F5C8C-5E6C-4A30-B35E-99604D931C3D}" type="datetimeFigureOut">
              <a:rPr lang="tr-TR" smtClean="0"/>
              <a:t>3.2.2018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302185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04F5C8C-5E6C-4A30-B35E-99604D931C3D}" type="datetimeFigureOut">
              <a:rPr lang="tr-TR" smtClean="0"/>
              <a:t>3.2.2018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142966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04F5C8C-5E6C-4A30-B35E-99604D931C3D}" type="datetimeFigureOut">
              <a:rPr lang="tr-TR" smtClean="0"/>
              <a:t>3.2.2018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2952651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04F5C8C-5E6C-4A30-B35E-99604D931C3D}"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57898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04F5C8C-5E6C-4A30-B35E-99604D931C3D}"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B85256-E052-40BB-B362-FBFA62374484}" type="slidenum">
              <a:rPr lang="tr-TR" smtClean="0"/>
              <a:t>‹#›</a:t>
            </a:fld>
            <a:endParaRPr lang="tr-TR"/>
          </a:p>
        </p:txBody>
      </p:sp>
    </p:spTree>
    <p:extLst>
      <p:ext uri="{BB962C8B-B14F-4D97-AF65-F5344CB8AC3E}">
        <p14:creationId xmlns:p14="http://schemas.microsoft.com/office/powerpoint/2010/main" val="3810514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F5C8C-5E6C-4A30-B35E-99604D931C3D}" type="datetimeFigureOut">
              <a:rPr lang="tr-TR" smtClean="0"/>
              <a:t>3.2.2018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85256-E052-40BB-B362-FBFA62374484}" type="slidenum">
              <a:rPr lang="tr-TR" smtClean="0"/>
              <a:t>‹#›</a:t>
            </a:fld>
            <a:endParaRPr lang="tr-TR"/>
          </a:p>
        </p:txBody>
      </p:sp>
    </p:spTree>
    <p:extLst>
      <p:ext uri="{BB962C8B-B14F-4D97-AF65-F5344CB8AC3E}">
        <p14:creationId xmlns:p14="http://schemas.microsoft.com/office/powerpoint/2010/main" val="4245444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en-US" dirty="0"/>
              <a:t>Direct solar energy conversion</a:t>
            </a:r>
            <a:br>
              <a:rPr lang="en-US" dirty="0"/>
            </a:br>
            <a:r>
              <a:rPr lang="en-US" dirty="0"/>
              <a:t>with photovoltaic devices</a:t>
            </a:r>
            <a:endParaRPr lang="tr-TR" dirty="0"/>
          </a:p>
        </p:txBody>
      </p:sp>
      <p:sp>
        <p:nvSpPr>
          <p:cNvPr id="3" name="Alt Başlık 2"/>
          <p:cNvSpPr>
            <a:spLocks noGrp="1"/>
          </p:cNvSpPr>
          <p:nvPr>
            <p:ph type="subTitle" idx="1"/>
          </p:nvPr>
        </p:nvSpPr>
        <p:spPr/>
        <p:txBody>
          <a:bodyPr/>
          <a:lstStyle/>
          <a:p>
            <a:endParaRPr lang="tr-TR" dirty="0" smtClean="0"/>
          </a:p>
          <a:p>
            <a:r>
              <a:rPr lang="tr-TR" dirty="0" smtClean="0"/>
              <a:t>ENE 304 </a:t>
            </a:r>
            <a:r>
              <a:rPr lang="tr-TR" dirty="0" err="1" smtClean="0"/>
              <a:t>Materials</a:t>
            </a:r>
            <a:r>
              <a:rPr lang="tr-TR" dirty="0" smtClean="0"/>
              <a:t> in </a:t>
            </a:r>
            <a:r>
              <a:rPr lang="tr-TR" dirty="0" err="1" smtClean="0"/>
              <a:t>Energy</a:t>
            </a:r>
            <a:r>
              <a:rPr lang="tr-TR" dirty="0" smtClean="0"/>
              <a:t> Technologies</a:t>
            </a:r>
            <a:endParaRPr lang="tr-TR" dirty="0"/>
          </a:p>
        </p:txBody>
      </p:sp>
    </p:spTree>
    <p:extLst>
      <p:ext uri="{BB962C8B-B14F-4D97-AF65-F5344CB8AC3E}">
        <p14:creationId xmlns:p14="http://schemas.microsoft.com/office/powerpoint/2010/main" val="2732211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dirty="0" err="1"/>
              <a:t>Photovoltaics</a:t>
            </a:r>
            <a:r>
              <a:rPr lang="en-US" dirty="0"/>
              <a:t> basics</a:t>
            </a:r>
            <a:br>
              <a:rPr lang="en-US" dirty="0"/>
            </a:br>
            <a:r>
              <a:rPr lang="en-US" dirty="0" smtClean="0"/>
              <a:t>The </a:t>
            </a:r>
            <a:r>
              <a:rPr lang="en-US" dirty="0"/>
              <a:t>usable part of the </a:t>
            </a:r>
            <a:r>
              <a:rPr lang="en-US" dirty="0" smtClean="0"/>
              <a:t>solar</a:t>
            </a:r>
            <a:r>
              <a:rPr lang="tr-TR" dirty="0" smtClean="0"/>
              <a:t> </a:t>
            </a:r>
            <a:r>
              <a:rPr lang="en-US" dirty="0" smtClean="0"/>
              <a:t>spectrum</a:t>
            </a:r>
            <a:endParaRPr lang="tr-TR" dirty="0"/>
          </a:p>
        </p:txBody>
      </p:sp>
      <p:sp>
        <p:nvSpPr>
          <p:cNvPr id="4" name="Metin kutusu 3"/>
          <p:cNvSpPr txBox="1"/>
          <p:nvPr/>
        </p:nvSpPr>
        <p:spPr>
          <a:xfrm>
            <a:off x="1403797" y="6132088"/>
            <a:ext cx="11485808" cy="369332"/>
          </a:xfrm>
          <a:prstGeom prst="rect">
            <a:avLst/>
          </a:prstGeom>
          <a:noFill/>
        </p:spPr>
        <p:txBody>
          <a:bodyPr wrap="square" rtlCol="0">
            <a:spAutoFit/>
          </a:bodyPr>
          <a:lstStyle/>
          <a:p>
            <a:r>
              <a:rPr lang="tr-TR" dirty="0" err="1" smtClean="0"/>
              <a:t>Figure</a:t>
            </a:r>
            <a:r>
              <a:rPr lang="tr-TR" dirty="0" smtClean="0"/>
              <a:t> </a:t>
            </a:r>
            <a:r>
              <a:rPr lang="tr-TR" dirty="0" smtClean="0"/>
              <a:t>2. </a:t>
            </a:r>
            <a:r>
              <a:rPr lang="en-US" dirty="0" smtClean="0"/>
              <a:t>Conversion </a:t>
            </a:r>
            <a:r>
              <a:rPr lang="en-US" dirty="0"/>
              <a:t>of solar energy with </a:t>
            </a:r>
            <a:r>
              <a:rPr lang="en-US" dirty="0" smtClean="0"/>
              <a:t>multiple</a:t>
            </a:r>
            <a:r>
              <a:rPr lang="tr-TR" dirty="0" smtClean="0"/>
              <a:t> </a:t>
            </a:r>
            <a:r>
              <a:rPr lang="en-US" dirty="0" smtClean="0"/>
              <a:t>absorbers </a:t>
            </a:r>
            <a:r>
              <a:rPr lang="en-US" dirty="0"/>
              <a:t>instead of one. </a:t>
            </a:r>
            <a:r>
              <a:rPr lang="en-US" dirty="0" smtClean="0"/>
              <a:t> </a:t>
            </a:r>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416" y="1885883"/>
            <a:ext cx="8686800" cy="421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232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smtClean="0"/>
              <a:t>References</a:t>
            </a:r>
            <a:endParaRPr lang="tr-TR" dirty="0"/>
          </a:p>
        </p:txBody>
      </p:sp>
      <p:sp>
        <p:nvSpPr>
          <p:cNvPr id="3" name="İçerik Yer Tutucusu 2"/>
          <p:cNvSpPr>
            <a:spLocks noGrp="1"/>
          </p:cNvSpPr>
          <p:nvPr>
            <p:ph idx="1"/>
          </p:nvPr>
        </p:nvSpPr>
        <p:spPr/>
        <p:txBody>
          <a:bodyPr>
            <a:normAutofit/>
          </a:bodyPr>
          <a:lstStyle/>
          <a:p>
            <a:r>
              <a:rPr lang="en-US" sz="2400" dirty="0"/>
              <a:t>David S. </a:t>
            </a:r>
            <a:r>
              <a:rPr lang="en-US" sz="2400" dirty="0" err="1"/>
              <a:t>Ginley</a:t>
            </a:r>
            <a:r>
              <a:rPr lang="en-US" sz="2400" smtClean="0"/>
              <a:t>, </a:t>
            </a:r>
            <a:r>
              <a:rPr lang="en-US" sz="2400" dirty="0"/>
              <a:t>Reuben </a:t>
            </a:r>
            <a:r>
              <a:rPr lang="en-US" sz="2400"/>
              <a:t>Collins</a:t>
            </a:r>
            <a:r>
              <a:rPr lang="en-US" sz="2400" smtClean="0"/>
              <a:t>, </a:t>
            </a:r>
            <a:r>
              <a:rPr lang="en-US" sz="2400" dirty="0"/>
              <a:t>and David </a:t>
            </a:r>
            <a:r>
              <a:rPr lang="en-US" sz="2400" dirty="0" err="1" smtClean="0"/>
              <a:t>Cahen</a:t>
            </a:r>
            <a:r>
              <a:rPr lang="tr-TR" sz="2400" dirty="0" smtClean="0"/>
              <a:t>, </a:t>
            </a:r>
            <a:r>
              <a:rPr lang="en-US" sz="2400" dirty="0" smtClean="0"/>
              <a:t>Direct </a:t>
            </a:r>
            <a:r>
              <a:rPr lang="en-US" sz="2400" dirty="0"/>
              <a:t>solar energy conversion with photovoltaic </a:t>
            </a:r>
            <a:r>
              <a:rPr lang="en-US" sz="2400" dirty="0" smtClean="0"/>
              <a:t>devices</a:t>
            </a:r>
            <a:r>
              <a:rPr lang="tr-TR" sz="2400" dirty="0" smtClean="0"/>
              <a:t>, </a:t>
            </a:r>
            <a:r>
              <a:rPr lang="tr-TR" sz="2400" dirty="0"/>
              <a:t>in Fundamentals of </a:t>
            </a:r>
            <a:r>
              <a:rPr lang="tr-TR" sz="2400" dirty="0" err="1"/>
              <a:t>Materials</a:t>
            </a:r>
            <a:r>
              <a:rPr lang="tr-TR" sz="2400" dirty="0"/>
              <a:t> </a:t>
            </a:r>
            <a:r>
              <a:rPr lang="tr-TR" sz="2400" dirty="0" err="1"/>
              <a:t>for</a:t>
            </a:r>
            <a:r>
              <a:rPr lang="tr-TR" sz="2400" dirty="0"/>
              <a:t> </a:t>
            </a:r>
            <a:r>
              <a:rPr lang="tr-TR" sz="2400" dirty="0" err="1"/>
              <a:t>Energy</a:t>
            </a:r>
            <a:r>
              <a:rPr lang="tr-TR" sz="2400" dirty="0"/>
              <a:t> </a:t>
            </a:r>
            <a:r>
              <a:rPr lang="tr-TR" sz="2400" dirty="0" err="1"/>
              <a:t>and</a:t>
            </a:r>
            <a:r>
              <a:rPr lang="tr-TR" sz="2400" dirty="0"/>
              <a:t> </a:t>
            </a:r>
            <a:r>
              <a:rPr lang="tr-TR" sz="2400" dirty="0" err="1"/>
              <a:t>Environmental</a:t>
            </a:r>
            <a:r>
              <a:rPr lang="tr-TR" sz="2400" dirty="0"/>
              <a:t> </a:t>
            </a:r>
            <a:r>
              <a:rPr lang="tr-TR" sz="2400" dirty="0" err="1"/>
              <a:t>Sustainability</a:t>
            </a:r>
            <a:r>
              <a:rPr lang="tr-TR" sz="2400" dirty="0"/>
              <a:t>, (</a:t>
            </a:r>
            <a:r>
              <a:rPr lang="tr-TR" sz="2400" dirty="0" err="1"/>
              <a:t>Eds</a:t>
            </a:r>
            <a:r>
              <a:rPr lang="tr-TR" sz="2400" dirty="0"/>
              <a:t>. David S. </a:t>
            </a:r>
            <a:r>
              <a:rPr lang="tr-TR" sz="2400" dirty="0" err="1"/>
              <a:t>Ginley</a:t>
            </a:r>
            <a:r>
              <a:rPr lang="tr-TR" sz="2400" dirty="0"/>
              <a:t>, David </a:t>
            </a:r>
            <a:r>
              <a:rPr lang="tr-TR" sz="2400" dirty="0" err="1"/>
              <a:t>Cahen</a:t>
            </a:r>
            <a:r>
              <a:rPr lang="tr-TR" sz="2400" dirty="0"/>
              <a:t>), Cambridge </a:t>
            </a:r>
            <a:r>
              <a:rPr lang="tr-TR" sz="2400" dirty="0" err="1"/>
              <a:t>University</a:t>
            </a:r>
            <a:r>
              <a:rPr lang="tr-TR" sz="2400" dirty="0"/>
              <a:t> </a:t>
            </a:r>
            <a:r>
              <a:rPr lang="tr-TR" sz="2400" dirty="0" err="1"/>
              <a:t>Press</a:t>
            </a:r>
            <a:r>
              <a:rPr lang="tr-TR" sz="2400" dirty="0"/>
              <a:t>, 2012. </a:t>
            </a:r>
            <a:endParaRPr lang="tr-TR" sz="2400" dirty="0" smtClean="0"/>
          </a:p>
          <a:p>
            <a:r>
              <a:rPr lang="tr-TR" sz="2400" dirty="0" smtClean="0"/>
              <a:t>https</a:t>
            </a:r>
            <a:r>
              <a:rPr lang="tr-TR" sz="2400" dirty="0"/>
              <a:t>://</a:t>
            </a:r>
            <a:r>
              <a:rPr lang="tr-TR" sz="2400" dirty="0" smtClean="0"/>
              <a:t>energy.gov/eere/solar/articles/solar-photovoltaic-cell-basics</a:t>
            </a:r>
          </a:p>
          <a:p>
            <a:r>
              <a:rPr lang="tr-TR" sz="2400" dirty="0"/>
              <a:t>https://</a:t>
            </a:r>
            <a:r>
              <a:rPr lang="tr-TR" sz="2400" dirty="0" smtClean="0"/>
              <a:t>www.electronics-tutorials.ws/diode/diode_2.html</a:t>
            </a:r>
          </a:p>
          <a:p>
            <a:r>
              <a:rPr lang="tr-TR" sz="2400" dirty="0"/>
              <a:t>https://</a:t>
            </a:r>
            <a:r>
              <a:rPr lang="tr-TR" sz="2400" dirty="0" smtClean="0"/>
              <a:t>www.electronics-tutorials.ws/diode/diode_3.html</a:t>
            </a:r>
          </a:p>
          <a:p>
            <a:r>
              <a:rPr lang="tr-TR" sz="2400" dirty="0"/>
              <a:t>faculty.ksu.edu.sa/72366/.../</a:t>
            </a:r>
            <a:r>
              <a:rPr lang="tr-TR" sz="2400" dirty="0" smtClean="0"/>
              <a:t>lecture%20note%20on%20Photovoltaic%20Cell.doc</a:t>
            </a:r>
          </a:p>
          <a:p>
            <a:r>
              <a:rPr lang="tr-TR" sz="2400" dirty="0"/>
              <a:t>https://</a:t>
            </a:r>
            <a:r>
              <a:rPr lang="tr-TR" sz="2400" dirty="0" smtClean="0"/>
              <a:t>www.slideshare.net/MalekTalbi/organic-photovoltaic-cells-opv</a:t>
            </a:r>
          </a:p>
        </p:txBody>
      </p:sp>
    </p:spTree>
    <p:extLst>
      <p:ext uri="{BB962C8B-B14F-4D97-AF65-F5344CB8AC3E}">
        <p14:creationId xmlns:p14="http://schemas.microsoft.com/office/powerpoint/2010/main" val="205229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Content</a:t>
            </a:r>
            <a:endParaRPr lang="tr-TR" dirty="0"/>
          </a:p>
        </p:txBody>
      </p:sp>
      <p:sp>
        <p:nvSpPr>
          <p:cNvPr id="3" name="İçerik Yer Tutucusu 2"/>
          <p:cNvSpPr>
            <a:spLocks noGrp="1"/>
          </p:cNvSpPr>
          <p:nvPr>
            <p:ph idx="1"/>
          </p:nvPr>
        </p:nvSpPr>
        <p:spPr/>
        <p:txBody>
          <a:bodyPr/>
          <a:lstStyle/>
          <a:p>
            <a:endParaRPr lang="tr-TR" dirty="0" smtClean="0"/>
          </a:p>
          <a:p>
            <a:r>
              <a:rPr lang="en-US" dirty="0"/>
              <a:t>Historical </a:t>
            </a:r>
            <a:r>
              <a:rPr lang="en-US" dirty="0" smtClean="0"/>
              <a:t>perspective</a:t>
            </a:r>
            <a:r>
              <a:rPr lang="tr-TR" dirty="0" smtClean="0"/>
              <a:t>: </a:t>
            </a:r>
            <a:r>
              <a:rPr lang="en-US" dirty="0" smtClean="0"/>
              <a:t>The </a:t>
            </a:r>
            <a:r>
              <a:rPr lang="en-US" dirty="0"/>
              <a:t>origin of PV </a:t>
            </a:r>
            <a:r>
              <a:rPr lang="en-US" dirty="0" smtClean="0"/>
              <a:t>science</a:t>
            </a:r>
            <a:r>
              <a:rPr lang="tr-TR" dirty="0" smtClean="0"/>
              <a:t> </a:t>
            </a:r>
            <a:r>
              <a:rPr lang="tr-TR" dirty="0" smtClean="0"/>
              <a:t>Solar </a:t>
            </a:r>
            <a:r>
              <a:rPr lang="tr-TR" dirty="0" err="1" smtClean="0"/>
              <a:t>Photovoltaic</a:t>
            </a:r>
            <a:endParaRPr lang="tr-TR" dirty="0" smtClean="0"/>
          </a:p>
          <a:p>
            <a:endParaRPr lang="tr-TR" dirty="0" smtClean="0"/>
          </a:p>
          <a:p>
            <a:r>
              <a:rPr lang="en-US" dirty="0" smtClean="0"/>
              <a:t>Historical perspective</a:t>
            </a:r>
            <a:r>
              <a:rPr lang="tr-TR" dirty="0" smtClean="0"/>
              <a:t>: </a:t>
            </a:r>
            <a:r>
              <a:rPr lang="en-US" dirty="0" smtClean="0"/>
              <a:t>Applications </a:t>
            </a:r>
            <a:r>
              <a:rPr lang="en-US" dirty="0"/>
              <a:t>of PV </a:t>
            </a:r>
            <a:r>
              <a:rPr lang="en-US" dirty="0" smtClean="0"/>
              <a:t>systems</a:t>
            </a:r>
            <a:r>
              <a:rPr lang="tr-TR" dirty="0" smtClean="0"/>
              <a:t> </a:t>
            </a:r>
            <a:r>
              <a:rPr lang="tr-TR" dirty="0" smtClean="0"/>
              <a:t>Solar </a:t>
            </a:r>
            <a:r>
              <a:rPr lang="tr-TR" dirty="0" err="1" smtClean="0"/>
              <a:t>Photovoltaic</a:t>
            </a:r>
            <a:endParaRPr lang="tr-TR" dirty="0" smtClean="0"/>
          </a:p>
          <a:p>
            <a:endParaRPr lang="tr-TR" dirty="0" smtClean="0"/>
          </a:p>
          <a:p>
            <a:r>
              <a:rPr lang="en-US" dirty="0" err="1" smtClean="0"/>
              <a:t>Photovoltaics</a:t>
            </a:r>
            <a:r>
              <a:rPr lang="en-US" dirty="0" smtClean="0"/>
              <a:t> basics</a:t>
            </a:r>
            <a:r>
              <a:rPr lang="tr-TR" dirty="0" smtClean="0"/>
              <a:t>: </a:t>
            </a:r>
            <a:r>
              <a:rPr lang="en-US" dirty="0" smtClean="0"/>
              <a:t>The </a:t>
            </a:r>
            <a:r>
              <a:rPr lang="en-US" dirty="0"/>
              <a:t>usable part of the solar spectrum</a:t>
            </a:r>
            <a:endParaRPr lang="tr-TR" dirty="0" smtClean="0"/>
          </a:p>
          <a:p>
            <a:endParaRPr lang="tr-TR" dirty="0"/>
          </a:p>
          <a:p>
            <a:pPr marL="0" indent="0">
              <a:buNone/>
            </a:pPr>
            <a:endParaRPr lang="tr-TR" dirty="0"/>
          </a:p>
        </p:txBody>
      </p:sp>
    </p:spTree>
    <p:extLst>
      <p:ext uri="{BB962C8B-B14F-4D97-AF65-F5344CB8AC3E}">
        <p14:creationId xmlns:p14="http://schemas.microsoft.com/office/powerpoint/2010/main" val="3924648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a:t>Historical</a:t>
            </a:r>
            <a:r>
              <a:rPr lang="tr-TR" dirty="0"/>
              <a:t> </a:t>
            </a:r>
            <a:r>
              <a:rPr lang="tr-TR" dirty="0" err="1" smtClean="0"/>
              <a:t>perspective</a:t>
            </a:r>
            <a:r>
              <a:rPr lang="tr-TR" dirty="0" smtClean="0"/>
              <a:t/>
            </a:r>
            <a:br>
              <a:rPr lang="tr-TR" dirty="0" smtClean="0"/>
            </a:br>
            <a:r>
              <a:rPr lang="en-US" dirty="0"/>
              <a:t>The origin of PV science</a:t>
            </a:r>
            <a:endParaRPr lang="tr-TR" dirty="0"/>
          </a:p>
        </p:txBody>
      </p:sp>
      <p:sp>
        <p:nvSpPr>
          <p:cNvPr id="3" name="İçerik Yer Tutucusu 2"/>
          <p:cNvSpPr>
            <a:spLocks noGrp="1"/>
          </p:cNvSpPr>
          <p:nvPr>
            <p:ph idx="1"/>
          </p:nvPr>
        </p:nvSpPr>
        <p:spPr/>
        <p:txBody>
          <a:bodyPr>
            <a:noAutofit/>
          </a:bodyPr>
          <a:lstStyle/>
          <a:p>
            <a:r>
              <a:rPr lang="en-US" sz="2400" dirty="0" err="1"/>
              <a:t>Photovoltaics</a:t>
            </a:r>
            <a:r>
              <a:rPr lang="en-US" sz="2400" dirty="0"/>
              <a:t> as a large-scale industry worldwide </a:t>
            </a:r>
            <a:r>
              <a:rPr lang="en-US" sz="2400" dirty="0" smtClean="0"/>
              <a:t>is</a:t>
            </a:r>
            <a:r>
              <a:rPr lang="tr-TR" sz="2400" dirty="0" smtClean="0"/>
              <a:t> </a:t>
            </a:r>
            <a:r>
              <a:rPr lang="en-US" sz="2400" dirty="0" smtClean="0"/>
              <a:t>actually </a:t>
            </a:r>
            <a:r>
              <a:rPr lang="en-US" sz="2400" dirty="0"/>
              <a:t>relatively new, but its history is quite old.</a:t>
            </a:r>
          </a:p>
          <a:p>
            <a:r>
              <a:rPr lang="en-US" sz="2400" dirty="0"/>
              <a:t>Edmund Becquerel, a French experimental natural </a:t>
            </a:r>
            <a:r>
              <a:rPr lang="en-US" sz="2400" dirty="0" smtClean="0"/>
              <a:t>philosopher,</a:t>
            </a:r>
            <a:r>
              <a:rPr lang="tr-TR" sz="2400" dirty="0" smtClean="0"/>
              <a:t> </a:t>
            </a:r>
            <a:r>
              <a:rPr lang="en-US" sz="2400" dirty="0" smtClean="0"/>
              <a:t>discovered </a:t>
            </a:r>
            <a:r>
              <a:rPr lang="en-US" sz="2400" dirty="0"/>
              <a:t>the photovoltaic effect in 1839 </a:t>
            </a:r>
            <a:r>
              <a:rPr lang="en-US" sz="2400" dirty="0" smtClean="0"/>
              <a:t>while</a:t>
            </a:r>
            <a:r>
              <a:rPr lang="tr-TR" sz="2400" dirty="0" smtClean="0"/>
              <a:t> </a:t>
            </a:r>
            <a:r>
              <a:rPr lang="en-US" sz="2400" dirty="0" smtClean="0"/>
              <a:t>experimenting </a:t>
            </a:r>
            <a:r>
              <a:rPr lang="en-US" sz="2400" dirty="0"/>
              <a:t>with two metal electrodes in an </a:t>
            </a:r>
            <a:r>
              <a:rPr lang="en-US" sz="2400" dirty="0" smtClean="0"/>
              <a:t>aqueous</a:t>
            </a:r>
            <a:r>
              <a:rPr lang="tr-TR" sz="2400" dirty="0" smtClean="0"/>
              <a:t> </a:t>
            </a:r>
            <a:r>
              <a:rPr lang="en-US" sz="2400" dirty="0" smtClean="0"/>
              <a:t>solution </a:t>
            </a:r>
            <a:r>
              <a:rPr lang="en-US" sz="2400" dirty="0"/>
              <a:t>[7]. </a:t>
            </a:r>
            <a:endParaRPr lang="tr-TR" sz="2400" dirty="0" smtClean="0"/>
          </a:p>
          <a:p>
            <a:r>
              <a:rPr lang="en-US" sz="2400" dirty="0" smtClean="0"/>
              <a:t>That </a:t>
            </a:r>
            <a:r>
              <a:rPr lang="en-US" sz="2400" dirty="0"/>
              <a:t>type of device structure would, </a:t>
            </a:r>
            <a:r>
              <a:rPr lang="en-US" sz="2400" dirty="0" smtClean="0"/>
              <a:t>today,</a:t>
            </a:r>
            <a:r>
              <a:rPr lang="tr-TR" sz="2400" dirty="0" smtClean="0"/>
              <a:t> </a:t>
            </a:r>
            <a:r>
              <a:rPr lang="en-US" sz="2400" dirty="0" smtClean="0"/>
              <a:t>be </a:t>
            </a:r>
            <a:r>
              <a:rPr lang="en-US" sz="2400" dirty="0"/>
              <a:t>called a </a:t>
            </a:r>
            <a:r>
              <a:rPr lang="en-US" sz="2400" dirty="0" err="1"/>
              <a:t>photoelectrochemical</a:t>
            </a:r>
            <a:r>
              <a:rPr lang="en-US" sz="2400" dirty="0"/>
              <a:t> PV cell. </a:t>
            </a:r>
            <a:endParaRPr lang="tr-TR" sz="2400" dirty="0" smtClean="0"/>
          </a:p>
          <a:p>
            <a:r>
              <a:rPr lang="en-US" sz="2400" dirty="0" smtClean="0"/>
              <a:t>Subsequently,</a:t>
            </a:r>
            <a:r>
              <a:rPr lang="tr-TR" sz="2400" dirty="0" smtClean="0"/>
              <a:t> </a:t>
            </a:r>
            <a:r>
              <a:rPr lang="en-US" sz="2400" dirty="0" smtClean="0"/>
              <a:t>in </a:t>
            </a:r>
            <a:r>
              <a:rPr lang="en-US" sz="2400" dirty="0"/>
              <a:t>1873 </a:t>
            </a:r>
            <a:r>
              <a:rPr lang="en-US" sz="2400" dirty="0" smtClean="0"/>
              <a:t>Willoughby </a:t>
            </a:r>
            <a:r>
              <a:rPr lang="en-US" sz="2400" dirty="0"/>
              <a:t>Smith discovered </a:t>
            </a:r>
            <a:r>
              <a:rPr lang="en-US" sz="2400" dirty="0" smtClean="0"/>
              <a:t>photoconductivity</a:t>
            </a:r>
            <a:r>
              <a:rPr lang="tr-TR" sz="2400" dirty="0" smtClean="0"/>
              <a:t> </a:t>
            </a:r>
            <a:r>
              <a:rPr lang="en-US" sz="2400" dirty="0" smtClean="0"/>
              <a:t>in Se, </a:t>
            </a:r>
            <a:r>
              <a:rPr lang="en-US" sz="2400" dirty="0"/>
              <a:t>and in 1876 Adams and Day demonstrated </a:t>
            </a:r>
            <a:r>
              <a:rPr lang="en-US" sz="2400" dirty="0" smtClean="0"/>
              <a:t>a</a:t>
            </a:r>
            <a:r>
              <a:rPr lang="tr-TR" sz="2400" dirty="0" smtClean="0"/>
              <a:t> </a:t>
            </a:r>
            <a:r>
              <a:rPr lang="en-US" sz="2400" dirty="0" smtClean="0"/>
              <a:t>photovoltaic </a:t>
            </a:r>
            <a:r>
              <a:rPr lang="en-US" sz="2400" dirty="0"/>
              <a:t>effect in this </a:t>
            </a:r>
            <a:r>
              <a:rPr lang="en-US" sz="2400" dirty="0" smtClean="0"/>
              <a:t>material. </a:t>
            </a:r>
            <a:endParaRPr lang="tr-TR" sz="2400" dirty="0" smtClean="0"/>
          </a:p>
          <a:p>
            <a:r>
              <a:rPr lang="en-US" sz="2400" dirty="0" smtClean="0"/>
              <a:t>There </a:t>
            </a:r>
            <a:r>
              <a:rPr lang="en-US" sz="2400" dirty="0"/>
              <a:t>were </a:t>
            </a:r>
            <a:r>
              <a:rPr lang="en-US" sz="2400" dirty="0" smtClean="0"/>
              <a:t>some</a:t>
            </a:r>
            <a:r>
              <a:rPr lang="tr-TR" sz="2400" dirty="0" smtClean="0"/>
              <a:t> </a:t>
            </a:r>
            <a:r>
              <a:rPr lang="en-US" sz="2400" dirty="0" smtClean="0"/>
              <a:t>important </a:t>
            </a:r>
            <a:r>
              <a:rPr lang="en-US" sz="2400" dirty="0"/>
              <a:t>demonstrations of photoelectric </a:t>
            </a:r>
            <a:r>
              <a:rPr lang="en-US" sz="2400" dirty="0" smtClean="0"/>
              <a:t>processes</a:t>
            </a:r>
            <a:r>
              <a:rPr lang="tr-TR" sz="2400" dirty="0" smtClean="0"/>
              <a:t> </a:t>
            </a:r>
            <a:r>
              <a:rPr lang="en-US" sz="2400" dirty="0" smtClean="0"/>
              <a:t>and</a:t>
            </a:r>
            <a:r>
              <a:rPr lang="tr-TR" sz="2400" dirty="0" smtClean="0"/>
              <a:t> </a:t>
            </a:r>
            <a:r>
              <a:rPr lang="en-US" sz="2400" dirty="0" smtClean="0"/>
              <a:t>advances </a:t>
            </a:r>
            <a:r>
              <a:rPr lang="en-US" sz="2400" dirty="0"/>
              <a:t>in understanding during the first </a:t>
            </a:r>
            <a:r>
              <a:rPr lang="en-US" sz="2400" dirty="0" smtClean="0"/>
              <a:t>decades</a:t>
            </a:r>
            <a:r>
              <a:rPr lang="tr-TR" sz="2400" dirty="0" smtClean="0"/>
              <a:t> </a:t>
            </a:r>
            <a:r>
              <a:rPr lang="en-US" sz="2400" dirty="0" smtClean="0"/>
              <a:t>of </a:t>
            </a:r>
            <a:r>
              <a:rPr lang="en-US" sz="2400" dirty="0"/>
              <a:t>the twentieth century, including Einstein’s </a:t>
            </a:r>
            <a:r>
              <a:rPr lang="en-US" sz="2400" dirty="0" smtClean="0"/>
              <a:t>explanation</a:t>
            </a:r>
            <a:r>
              <a:rPr lang="tr-TR" sz="2400" dirty="0" smtClean="0"/>
              <a:t> </a:t>
            </a:r>
            <a:r>
              <a:rPr lang="en-US" sz="2400" dirty="0" smtClean="0"/>
              <a:t>of </a:t>
            </a:r>
            <a:r>
              <a:rPr lang="en-US" sz="2400" dirty="0"/>
              <a:t>the photoelectric </a:t>
            </a:r>
            <a:r>
              <a:rPr lang="en-US" sz="2400" dirty="0" smtClean="0"/>
              <a:t>effect </a:t>
            </a:r>
            <a:r>
              <a:rPr lang="en-US" sz="2400" dirty="0"/>
              <a:t>and </a:t>
            </a:r>
            <a:r>
              <a:rPr lang="en-US" sz="2400" dirty="0" smtClean="0"/>
              <a:t>development</a:t>
            </a:r>
            <a:r>
              <a:rPr lang="tr-TR" sz="2400" dirty="0" smtClean="0"/>
              <a:t> </a:t>
            </a:r>
            <a:r>
              <a:rPr lang="en-US" sz="2400" dirty="0" smtClean="0"/>
              <a:t>of </a:t>
            </a:r>
            <a:r>
              <a:rPr lang="en-US" sz="2400" dirty="0"/>
              <a:t>photoelectric cells based on copper/cuprous </a:t>
            </a:r>
            <a:r>
              <a:rPr lang="en-US" sz="2400" dirty="0" smtClean="0"/>
              <a:t>oxide</a:t>
            </a:r>
            <a:r>
              <a:rPr lang="tr-TR" sz="2400" dirty="0" smtClean="0"/>
              <a:t> </a:t>
            </a:r>
            <a:r>
              <a:rPr lang="en-US" sz="2400" dirty="0" smtClean="0"/>
              <a:t>(Cu/Cu2O</a:t>
            </a:r>
            <a:r>
              <a:rPr lang="en-US" sz="2400" dirty="0"/>
              <a:t>) </a:t>
            </a:r>
            <a:r>
              <a:rPr lang="en-US" sz="2400" dirty="0" smtClean="0"/>
              <a:t>junctions. </a:t>
            </a:r>
            <a:endParaRPr lang="tr-TR" sz="2400" dirty="0" smtClean="0"/>
          </a:p>
        </p:txBody>
      </p:sp>
    </p:spTree>
    <p:extLst>
      <p:ext uri="{BB962C8B-B14F-4D97-AF65-F5344CB8AC3E}">
        <p14:creationId xmlns:p14="http://schemas.microsoft.com/office/powerpoint/2010/main" val="2560671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a:t>Historical</a:t>
            </a:r>
            <a:r>
              <a:rPr lang="tr-TR" dirty="0"/>
              <a:t> </a:t>
            </a:r>
            <a:r>
              <a:rPr lang="tr-TR" dirty="0" err="1" smtClean="0"/>
              <a:t>perspective</a:t>
            </a:r>
            <a:r>
              <a:rPr lang="tr-TR" dirty="0" smtClean="0"/>
              <a:t/>
            </a:r>
            <a:br>
              <a:rPr lang="tr-TR" dirty="0" smtClean="0"/>
            </a:br>
            <a:r>
              <a:rPr lang="en-US" dirty="0"/>
              <a:t>The origin of PV science</a:t>
            </a:r>
            <a:endParaRPr lang="tr-TR" dirty="0"/>
          </a:p>
        </p:txBody>
      </p:sp>
      <p:sp>
        <p:nvSpPr>
          <p:cNvPr id="3" name="İçerik Yer Tutucusu 2"/>
          <p:cNvSpPr>
            <a:spLocks noGrp="1"/>
          </p:cNvSpPr>
          <p:nvPr>
            <p:ph idx="1"/>
          </p:nvPr>
        </p:nvSpPr>
        <p:spPr>
          <a:xfrm>
            <a:off x="786685" y="1954414"/>
            <a:ext cx="10515600" cy="4351338"/>
          </a:xfrm>
        </p:spPr>
        <p:txBody>
          <a:bodyPr>
            <a:noAutofit/>
          </a:bodyPr>
          <a:lstStyle/>
          <a:p>
            <a:r>
              <a:rPr lang="en-US" sz="2400" dirty="0"/>
              <a:t>In 1918, Polish scientist </a:t>
            </a:r>
            <a:r>
              <a:rPr lang="en-US" sz="2400" dirty="0" err="1"/>
              <a:t>Czochralski</a:t>
            </a:r>
            <a:r>
              <a:rPr lang="en-US" sz="2400" dirty="0"/>
              <a:t> showed the way to the growth of a single crystal Si, which allows subsequent electronics and solar-cell industries to emerge.</a:t>
            </a:r>
          </a:p>
          <a:p>
            <a:r>
              <a:rPr lang="en-US" sz="2400" dirty="0"/>
              <a:t>In 1941, the photoelectric effect was first shown at the naturally </a:t>
            </a:r>
            <a:r>
              <a:rPr lang="en-US" sz="2400" dirty="0" smtClean="0"/>
              <a:t>occurring</a:t>
            </a:r>
            <a:r>
              <a:rPr lang="tr-TR" sz="2400" dirty="0" smtClean="0"/>
              <a:t> </a:t>
            </a:r>
            <a:r>
              <a:rPr lang="en-US" sz="2400" dirty="0"/>
              <a:t>"defect" </a:t>
            </a:r>
            <a:r>
              <a:rPr lang="tr-TR" sz="2400" dirty="0" err="1" smtClean="0"/>
              <a:t>junctions</a:t>
            </a:r>
            <a:r>
              <a:rPr lang="en-US" sz="2400" dirty="0" smtClean="0"/>
              <a:t> in </a:t>
            </a:r>
            <a:r>
              <a:rPr lang="tr-TR" sz="2400" dirty="0" smtClean="0"/>
              <a:t>s</a:t>
            </a:r>
            <a:r>
              <a:rPr lang="en-US" sz="2400" dirty="0" smtClean="0"/>
              <a:t>i</a:t>
            </a:r>
            <a:r>
              <a:rPr lang="tr-TR" sz="2400" dirty="0" err="1" smtClean="0"/>
              <a:t>licon</a:t>
            </a:r>
            <a:r>
              <a:rPr lang="en-US" sz="2400" dirty="0" smtClean="0"/>
              <a:t>.</a:t>
            </a:r>
            <a:endParaRPr lang="en-US" sz="2400" dirty="0"/>
          </a:p>
          <a:p>
            <a:r>
              <a:rPr lang="en-US" sz="2400" dirty="0" smtClean="0"/>
              <a:t>Chapin</a:t>
            </a:r>
            <a:r>
              <a:rPr lang="en-US" sz="2400" dirty="0"/>
              <a:t>, Fuller and Pearson worked on a photovoltaic effect in </a:t>
            </a:r>
            <a:r>
              <a:rPr lang="en-US" sz="2400" dirty="0" err="1"/>
              <a:t>CdS</a:t>
            </a:r>
            <a:r>
              <a:rPr lang="en-US" sz="2400" dirty="0"/>
              <a:t> and exhibited the first modern Si cell with an efficiency of 4.5%.</a:t>
            </a:r>
          </a:p>
          <a:p>
            <a:r>
              <a:rPr lang="en-US" sz="2400" dirty="0" smtClean="0"/>
              <a:t>Jenny</a:t>
            </a:r>
            <a:r>
              <a:rPr lang="en-US" sz="2400" dirty="0"/>
              <a:t>, </a:t>
            </a:r>
            <a:r>
              <a:rPr lang="en-US" sz="2400" dirty="0" err="1"/>
              <a:t>Loferski</a:t>
            </a:r>
            <a:r>
              <a:rPr lang="en-US" sz="2400" dirty="0"/>
              <a:t> and Rappaport </a:t>
            </a:r>
            <a:r>
              <a:rPr lang="tr-TR" sz="2400" dirty="0" err="1" smtClean="0"/>
              <a:t>illustrated</a:t>
            </a:r>
            <a:r>
              <a:rPr lang="en-US" sz="2400" dirty="0" smtClean="0"/>
              <a:t> </a:t>
            </a:r>
            <a:r>
              <a:rPr lang="en-US" sz="2400" dirty="0"/>
              <a:t>4% active </a:t>
            </a:r>
            <a:r>
              <a:rPr lang="en-US" sz="2400" dirty="0" err="1"/>
              <a:t>GaAs</a:t>
            </a:r>
            <a:r>
              <a:rPr lang="en-US" sz="2400" dirty="0"/>
              <a:t> </a:t>
            </a:r>
            <a:r>
              <a:rPr lang="en-US" sz="2400" dirty="0" smtClean="0"/>
              <a:t>cells</a:t>
            </a:r>
            <a:r>
              <a:rPr lang="tr-TR" sz="2400" dirty="0" smtClean="0"/>
              <a:t> in 1956</a:t>
            </a:r>
            <a:r>
              <a:rPr lang="en-US" sz="2400" dirty="0" smtClean="0"/>
              <a:t>.</a:t>
            </a:r>
            <a:endParaRPr lang="en-US" sz="2400" dirty="0"/>
          </a:p>
          <a:p>
            <a:r>
              <a:rPr lang="en-US" sz="2400" dirty="0"/>
              <a:t>The emerging space industry needed power </a:t>
            </a:r>
            <a:r>
              <a:rPr lang="tr-TR" sz="2400" dirty="0" err="1" smtClean="0"/>
              <a:t>for</a:t>
            </a:r>
            <a:r>
              <a:rPr lang="en-US" sz="2400" dirty="0" smtClean="0"/>
              <a:t> spacecraft, </a:t>
            </a:r>
            <a:r>
              <a:rPr lang="en-US" sz="2400" dirty="0"/>
              <a:t>and in 1955 there were cells sold by Western Electric and Hoffman Electronics.</a:t>
            </a:r>
          </a:p>
          <a:p>
            <a:r>
              <a:rPr lang="en-US" sz="2400" dirty="0"/>
              <a:t>The latter explained a commercial product with 2% efficiency and the energy cost was $ 1,500 per W</a:t>
            </a:r>
            <a:r>
              <a:rPr lang="en-US" sz="2400" dirty="0" smtClean="0"/>
              <a:t>.</a:t>
            </a:r>
            <a:endParaRPr lang="tr-TR" sz="2400" dirty="0" smtClean="0"/>
          </a:p>
        </p:txBody>
      </p:sp>
    </p:spTree>
    <p:extLst>
      <p:ext uri="{BB962C8B-B14F-4D97-AF65-F5344CB8AC3E}">
        <p14:creationId xmlns:p14="http://schemas.microsoft.com/office/powerpoint/2010/main" val="3112610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a:t>Historical</a:t>
            </a:r>
            <a:r>
              <a:rPr lang="tr-TR" dirty="0"/>
              <a:t> </a:t>
            </a:r>
            <a:r>
              <a:rPr lang="tr-TR" dirty="0" err="1" smtClean="0"/>
              <a:t>perspective</a:t>
            </a:r>
            <a:r>
              <a:rPr lang="tr-TR" dirty="0" smtClean="0"/>
              <a:t/>
            </a:r>
            <a:br>
              <a:rPr lang="tr-TR" dirty="0" smtClean="0"/>
            </a:br>
            <a:r>
              <a:rPr lang="en-US" dirty="0"/>
              <a:t>The origin of PV science</a:t>
            </a:r>
            <a:endParaRPr lang="tr-TR" dirty="0"/>
          </a:p>
        </p:txBody>
      </p:sp>
      <p:sp>
        <p:nvSpPr>
          <p:cNvPr id="3" name="İçerik Yer Tutucusu 2"/>
          <p:cNvSpPr>
            <a:spLocks noGrp="1"/>
          </p:cNvSpPr>
          <p:nvPr>
            <p:ph idx="1"/>
          </p:nvPr>
        </p:nvSpPr>
        <p:spPr>
          <a:xfrm>
            <a:off x="838200" y="1774109"/>
            <a:ext cx="10515600" cy="4351338"/>
          </a:xfrm>
        </p:spPr>
        <p:txBody>
          <a:bodyPr>
            <a:noAutofit/>
          </a:bodyPr>
          <a:lstStyle/>
          <a:p>
            <a:r>
              <a:rPr lang="tr-TR" sz="2400" dirty="0" err="1" smtClean="0"/>
              <a:t>In</a:t>
            </a:r>
            <a:r>
              <a:rPr lang="en-US" sz="2400" dirty="0" smtClean="0"/>
              <a:t> </a:t>
            </a:r>
            <a:r>
              <a:rPr lang="en-US" sz="2400" dirty="0"/>
              <a:t>1959, Hoffman Electronics started </a:t>
            </a:r>
            <a:r>
              <a:rPr lang="tr-TR" sz="2400" dirty="0" err="1" smtClean="0"/>
              <a:t>silicon</a:t>
            </a:r>
            <a:r>
              <a:rPr lang="tr-TR" sz="2400" dirty="0" smtClean="0"/>
              <a:t> </a:t>
            </a:r>
            <a:r>
              <a:rPr lang="tr-TR" sz="2400" dirty="0" err="1" smtClean="0"/>
              <a:t>based</a:t>
            </a:r>
            <a:r>
              <a:rPr lang="tr-TR" sz="2400" dirty="0" smtClean="0"/>
              <a:t> </a:t>
            </a:r>
            <a:r>
              <a:rPr lang="tr-TR" sz="2400" dirty="0" err="1" smtClean="0"/>
              <a:t>photovoltaic</a:t>
            </a:r>
            <a:r>
              <a:rPr lang="tr-TR" sz="2400" dirty="0" smtClean="0"/>
              <a:t> </a:t>
            </a:r>
            <a:r>
              <a:rPr lang="en-US" sz="2400" dirty="0" smtClean="0"/>
              <a:t>cell</a:t>
            </a:r>
            <a:r>
              <a:rPr lang="tr-TR" sz="2400" dirty="0" smtClean="0"/>
              <a:t>s </a:t>
            </a:r>
            <a:r>
              <a:rPr lang="tr-TR" sz="2400" dirty="0" err="1" smtClean="0"/>
              <a:t>with</a:t>
            </a:r>
            <a:r>
              <a:rPr lang="en-US" sz="2400" dirty="0" smtClean="0"/>
              <a:t> </a:t>
            </a:r>
            <a:r>
              <a:rPr lang="tr-TR" sz="2400" dirty="0" smtClean="0"/>
              <a:t>an </a:t>
            </a:r>
            <a:r>
              <a:rPr lang="tr-TR" sz="2400" dirty="0" err="1" smtClean="0"/>
              <a:t>efficiency</a:t>
            </a:r>
            <a:r>
              <a:rPr lang="en-US" sz="2400" dirty="0" smtClean="0"/>
              <a:t> </a:t>
            </a:r>
            <a:r>
              <a:rPr lang="en-US" sz="2400" dirty="0"/>
              <a:t>of up to 10% and Vanguard I </a:t>
            </a:r>
            <a:r>
              <a:rPr lang="en-US" sz="2400" dirty="0" smtClean="0"/>
              <a:t>sat</a:t>
            </a:r>
            <a:r>
              <a:rPr lang="tr-TR" sz="2400" dirty="0" err="1" smtClean="0"/>
              <a:t>ellite</a:t>
            </a:r>
            <a:r>
              <a:rPr lang="en-US" sz="2400" dirty="0" smtClean="0"/>
              <a:t> </a:t>
            </a:r>
            <a:r>
              <a:rPr lang="tr-TR" sz="2400" dirty="0" err="1" smtClean="0"/>
              <a:t>was</a:t>
            </a:r>
            <a:r>
              <a:rPr lang="tr-TR" sz="2400" dirty="0" smtClean="0"/>
              <a:t> </a:t>
            </a:r>
            <a:r>
              <a:rPr lang="tr-TR" sz="2400" dirty="0" err="1" smtClean="0"/>
              <a:t>operated</a:t>
            </a:r>
            <a:r>
              <a:rPr lang="tr-TR" sz="2400" dirty="0" smtClean="0"/>
              <a:t> </a:t>
            </a:r>
            <a:r>
              <a:rPr lang="en-US" sz="2400" dirty="0" smtClean="0"/>
              <a:t>with </a:t>
            </a:r>
            <a:r>
              <a:rPr lang="en-US" sz="2400" dirty="0"/>
              <a:t>these </a:t>
            </a:r>
            <a:r>
              <a:rPr lang="en-US" sz="2400" dirty="0" smtClean="0"/>
              <a:t>cells</a:t>
            </a:r>
            <a:r>
              <a:rPr lang="tr-TR" sz="2400" dirty="0" smtClean="0"/>
              <a:t> </a:t>
            </a:r>
            <a:r>
              <a:rPr lang="en-US" sz="2400" dirty="0" smtClean="0"/>
              <a:t>for </a:t>
            </a:r>
            <a:r>
              <a:rPr lang="en-US" sz="2400" dirty="0"/>
              <a:t>8 years.</a:t>
            </a:r>
          </a:p>
          <a:p>
            <a:r>
              <a:rPr lang="en-US" sz="2400" dirty="0"/>
              <a:t>Array sizes grew for both terrestrial and space applications, but the sizes were not </a:t>
            </a:r>
            <a:r>
              <a:rPr lang="tr-TR" sz="2400" dirty="0" err="1" smtClean="0"/>
              <a:t>more</a:t>
            </a:r>
            <a:r>
              <a:rPr lang="tr-TR" sz="2400" dirty="0" smtClean="0"/>
              <a:t> </a:t>
            </a:r>
            <a:r>
              <a:rPr lang="tr-TR" sz="2400" dirty="0" err="1" smtClean="0"/>
              <a:t>than</a:t>
            </a:r>
            <a:r>
              <a:rPr lang="en-US" sz="2400" dirty="0" smtClean="0"/>
              <a:t> </a:t>
            </a:r>
            <a:r>
              <a:rPr lang="en-US" sz="2400" dirty="0"/>
              <a:t>1 kW </a:t>
            </a:r>
            <a:r>
              <a:rPr lang="tr-TR" sz="2400" dirty="0" err="1" smtClean="0"/>
              <a:t>until</a:t>
            </a:r>
            <a:r>
              <a:rPr lang="en-US" sz="2400" dirty="0" smtClean="0"/>
              <a:t> </a:t>
            </a:r>
            <a:r>
              <a:rPr lang="en-US" sz="2400" dirty="0"/>
              <a:t>1966.</a:t>
            </a:r>
          </a:p>
          <a:p>
            <a:r>
              <a:rPr lang="en-US" sz="2400" dirty="0"/>
              <a:t>The first use of </a:t>
            </a:r>
            <a:r>
              <a:rPr lang="en-US" sz="2400" dirty="0" err="1"/>
              <a:t>CdS</a:t>
            </a:r>
            <a:r>
              <a:rPr lang="en-US" sz="2400" dirty="0"/>
              <a:t> cells was in 1968.</a:t>
            </a:r>
          </a:p>
          <a:p>
            <a:r>
              <a:rPr lang="en-US" sz="2400" dirty="0"/>
              <a:t>At the beginning of the 1980s, the array sizes were up to about 100 kW.</a:t>
            </a:r>
          </a:p>
          <a:p>
            <a:r>
              <a:rPr lang="en-US" sz="2400" dirty="0"/>
              <a:t>Worldwide </a:t>
            </a:r>
            <a:r>
              <a:rPr lang="tr-TR" sz="2400" dirty="0" err="1" smtClean="0"/>
              <a:t>photovoltaic</a:t>
            </a:r>
            <a:r>
              <a:rPr lang="tr-TR" sz="2400" dirty="0" smtClean="0"/>
              <a:t> </a:t>
            </a:r>
            <a:r>
              <a:rPr lang="tr-TR" sz="2400" dirty="0" err="1" smtClean="0"/>
              <a:t>cell</a:t>
            </a:r>
            <a:r>
              <a:rPr lang="tr-TR" sz="2400" dirty="0" smtClean="0"/>
              <a:t> </a:t>
            </a:r>
            <a:r>
              <a:rPr lang="tr-TR" sz="2400" dirty="0" err="1" smtClean="0"/>
              <a:t>pro</a:t>
            </a:r>
            <a:r>
              <a:rPr lang="en-US" sz="2400" dirty="0" err="1" smtClean="0"/>
              <a:t>duction</a:t>
            </a:r>
            <a:r>
              <a:rPr lang="en-US" sz="2400" dirty="0" smtClean="0"/>
              <a:t> </a:t>
            </a:r>
            <a:r>
              <a:rPr lang="en-US" sz="2400" dirty="0"/>
              <a:t>in 1982 exceeded 9.3 MW.</a:t>
            </a:r>
          </a:p>
          <a:p>
            <a:r>
              <a:rPr lang="en-US" sz="2400" dirty="0"/>
              <a:t>This led to the development of modern systems of PV and other systems with amorphous Si, Cu (</a:t>
            </a:r>
            <a:r>
              <a:rPr lang="en-US" sz="2400" dirty="0" err="1"/>
              <a:t>InGa</a:t>
            </a:r>
            <a:r>
              <a:rPr lang="en-US" sz="2400" dirty="0"/>
              <a:t>) Se2 and </a:t>
            </a:r>
            <a:r>
              <a:rPr lang="en-US" sz="2400" dirty="0" err="1"/>
              <a:t>CdTe</a:t>
            </a:r>
            <a:r>
              <a:rPr lang="en-US" sz="2400" dirty="0"/>
              <a:t> cells (both including </a:t>
            </a:r>
            <a:r>
              <a:rPr lang="en-US" sz="2400" dirty="0" err="1"/>
              <a:t>CdS</a:t>
            </a:r>
            <a:r>
              <a:rPr lang="en-US" sz="2400" dirty="0"/>
              <a:t>) and thus a total production of over 11 GW in 2009</a:t>
            </a:r>
            <a:r>
              <a:rPr lang="en-US" sz="2400" dirty="0" smtClean="0"/>
              <a:t>.</a:t>
            </a:r>
            <a:endParaRPr lang="en-US" sz="2400" dirty="0"/>
          </a:p>
        </p:txBody>
      </p:sp>
    </p:spTree>
    <p:extLst>
      <p:ext uri="{BB962C8B-B14F-4D97-AF65-F5344CB8AC3E}">
        <p14:creationId xmlns:p14="http://schemas.microsoft.com/office/powerpoint/2010/main" val="3805941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Historical perspective</a:t>
            </a:r>
            <a:br>
              <a:rPr lang="en-US" dirty="0"/>
            </a:br>
            <a:r>
              <a:rPr lang="en-US" dirty="0"/>
              <a:t>Applications of PV systems</a:t>
            </a:r>
            <a:endParaRPr lang="tr-TR" dirty="0"/>
          </a:p>
        </p:txBody>
      </p:sp>
      <p:sp>
        <p:nvSpPr>
          <p:cNvPr id="3" name="İçerik Yer Tutucusu 2"/>
          <p:cNvSpPr>
            <a:spLocks noGrp="1"/>
          </p:cNvSpPr>
          <p:nvPr>
            <p:ph idx="1"/>
          </p:nvPr>
        </p:nvSpPr>
        <p:spPr/>
        <p:txBody>
          <a:bodyPr>
            <a:noAutofit/>
          </a:bodyPr>
          <a:lstStyle/>
          <a:p>
            <a:r>
              <a:rPr lang="en-US" sz="2400" dirty="0"/>
              <a:t>The </a:t>
            </a:r>
            <a:r>
              <a:rPr lang="en-US" sz="2400" dirty="0" smtClean="0"/>
              <a:t>first </a:t>
            </a:r>
            <a:r>
              <a:rPr lang="en-US" sz="2400" dirty="0"/>
              <a:t>photovoltaic batteries, produced in the late 1950s and 1960s, served primarily to provide electricity for Earth-orbiting satellites.</a:t>
            </a:r>
          </a:p>
          <a:p>
            <a:r>
              <a:rPr lang="en-US" sz="2400" dirty="0"/>
              <a:t>In the 1970s, manufacturing, performance and quality improvements of PV modules reduced costs and created opportunities for remote terrestrial applications, including battery charging for navigational aids, signals, telecommunications equipment and other critical low power requirements.</a:t>
            </a:r>
          </a:p>
          <a:p>
            <a:r>
              <a:rPr lang="en-US" sz="2400" dirty="0" smtClean="0"/>
              <a:t>P</a:t>
            </a:r>
            <a:r>
              <a:rPr lang="tr-TR" sz="2400" dirty="0" err="1" smtClean="0"/>
              <a:t>hotovoltaic</a:t>
            </a:r>
            <a:r>
              <a:rPr lang="tr-TR" sz="2400" dirty="0" smtClean="0"/>
              <a:t> </a:t>
            </a:r>
            <a:r>
              <a:rPr lang="tr-TR" sz="2400" dirty="0" err="1" smtClean="0"/>
              <a:t>technology</a:t>
            </a:r>
            <a:r>
              <a:rPr lang="en-US" sz="2400" dirty="0" smtClean="0"/>
              <a:t> </a:t>
            </a:r>
            <a:r>
              <a:rPr lang="en-US" sz="2400" dirty="0"/>
              <a:t>became a popular power source for consumer electronics devices, including clocks, radios, lanterns and other small battery charging </a:t>
            </a:r>
            <a:r>
              <a:rPr lang="en-US" sz="2400" dirty="0" smtClean="0"/>
              <a:t>applications</a:t>
            </a:r>
            <a:r>
              <a:rPr lang="tr-TR" sz="2400" dirty="0" smtClean="0"/>
              <a:t> in </a:t>
            </a:r>
            <a:r>
              <a:rPr lang="tr-TR" sz="2400" dirty="0" err="1" smtClean="0"/>
              <a:t>the</a:t>
            </a:r>
            <a:r>
              <a:rPr lang="tr-TR" sz="2400" dirty="0" smtClean="0"/>
              <a:t> 1980s</a:t>
            </a:r>
            <a:r>
              <a:rPr lang="en-US" sz="2400" dirty="0" smtClean="0"/>
              <a:t>.</a:t>
            </a:r>
            <a:endParaRPr lang="en-US" sz="2400" dirty="0"/>
          </a:p>
          <a:p>
            <a:r>
              <a:rPr lang="en-US" sz="2400" dirty="0"/>
              <a:t>Following the energy crises of the 1970s, significant efforts were made to develop PV power systems for both residential and commercial use for both stand-alone and remote power, as well as grid-connected applications</a:t>
            </a:r>
            <a:r>
              <a:rPr lang="en-US" sz="2400" dirty="0" smtClean="0"/>
              <a:t>.</a:t>
            </a:r>
            <a:endParaRPr lang="tr-TR" sz="2400" dirty="0" smtClean="0"/>
          </a:p>
        </p:txBody>
      </p:sp>
    </p:spTree>
    <p:extLst>
      <p:ext uri="{BB962C8B-B14F-4D97-AF65-F5344CB8AC3E}">
        <p14:creationId xmlns:p14="http://schemas.microsoft.com/office/powerpoint/2010/main" val="418155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dirty="0" err="1"/>
              <a:t>Photovoltaics</a:t>
            </a:r>
            <a:r>
              <a:rPr lang="en-US" dirty="0"/>
              <a:t> basics</a:t>
            </a:r>
            <a:br>
              <a:rPr lang="en-US" dirty="0"/>
            </a:br>
            <a:r>
              <a:rPr lang="en-US" dirty="0" smtClean="0"/>
              <a:t>The </a:t>
            </a:r>
            <a:r>
              <a:rPr lang="en-US" dirty="0"/>
              <a:t>usable part of the </a:t>
            </a:r>
            <a:r>
              <a:rPr lang="en-US" dirty="0" smtClean="0"/>
              <a:t>solar</a:t>
            </a:r>
            <a:r>
              <a:rPr lang="tr-TR" dirty="0" smtClean="0"/>
              <a:t> </a:t>
            </a:r>
            <a:r>
              <a:rPr lang="en-US" dirty="0" smtClean="0"/>
              <a:t>spectrum</a:t>
            </a:r>
            <a:endParaRPr lang="tr-TR" dirty="0"/>
          </a:p>
        </p:txBody>
      </p:sp>
      <p:sp>
        <p:nvSpPr>
          <p:cNvPr id="4" name="Metin kutusu 3"/>
          <p:cNvSpPr txBox="1"/>
          <p:nvPr/>
        </p:nvSpPr>
        <p:spPr>
          <a:xfrm>
            <a:off x="8306873" y="4255059"/>
            <a:ext cx="3885126" cy="646331"/>
          </a:xfrm>
          <a:prstGeom prst="rect">
            <a:avLst/>
          </a:prstGeom>
          <a:noFill/>
        </p:spPr>
        <p:txBody>
          <a:bodyPr wrap="square" rtlCol="0">
            <a:spAutoFit/>
          </a:bodyPr>
          <a:lstStyle/>
          <a:p>
            <a:r>
              <a:rPr lang="tr-TR" dirty="0" err="1" smtClean="0"/>
              <a:t>Figure</a:t>
            </a:r>
            <a:r>
              <a:rPr lang="tr-TR" dirty="0" smtClean="0"/>
              <a:t> </a:t>
            </a:r>
            <a:r>
              <a:rPr lang="tr-TR" dirty="0"/>
              <a:t>1</a:t>
            </a:r>
            <a:r>
              <a:rPr lang="tr-TR" dirty="0" smtClean="0"/>
              <a:t>. </a:t>
            </a:r>
            <a:r>
              <a:rPr lang="en-US" dirty="0" smtClean="0"/>
              <a:t>The </a:t>
            </a:r>
            <a:r>
              <a:rPr lang="en-US" dirty="0"/>
              <a:t>solar spectrum </a:t>
            </a:r>
            <a:r>
              <a:rPr lang="tr-TR" dirty="0" smtClean="0"/>
              <a:t>of </a:t>
            </a:r>
            <a:r>
              <a:rPr lang="tr-TR" dirty="0" err="1" smtClean="0"/>
              <a:t>the</a:t>
            </a:r>
            <a:r>
              <a:rPr lang="tr-TR" dirty="0" smtClean="0"/>
              <a:t> sun </a:t>
            </a:r>
            <a:r>
              <a:rPr lang="tr-TR" dirty="0" err="1" smtClean="0"/>
              <a:t>light</a:t>
            </a:r>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443" y="1778416"/>
            <a:ext cx="7766430" cy="4953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77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dirty="0" err="1"/>
              <a:t>Photovoltaics</a:t>
            </a:r>
            <a:r>
              <a:rPr lang="en-US" dirty="0"/>
              <a:t> basics</a:t>
            </a:r>
            <a:br>
              <a:rPr lang="en-US" dirty="0"/>
            </a:br>
            <a:r>
              <a:rPr lang="en-US" dirty="0" smtClean="0"/>
              <a:t>The </a:t>
            </a:r>
            <a:r>
              <a:rPr lang="en-US" dirty="0"/>
              <a:t>usable part of the </a:t>
            </a:r>
            <a:r>
              <a:rPr lang="en-US" dirty="0" smtClean="0"/>
              <a:t>solar</a:t>
            </a:r>
            <a:r>
              <a:rPr lang="tr-TR" dirty="0" smtClean="0"/>
              <a:t> </a:t>
            </a:r>
            <a:r>
              <a:rPr lang="en-US" dirty="0" smtClean="0"/>
              <a:t>spectrum</a:t>
            </a:r>
            <a:endParaRPr lang="tr-TR" dirty="0"/>
          </a:p>
        </p:txBody>
      </p:sp>
      <p:sp>
        <p:nvSpPr>
          <p:cNvPr id="3" name="İçerik Yer Tutucusu 2"/>
          <p:cNvSpPr>
            <a:spLocks noGrp="1"/>
          </p:cNvSpPr>
          <p:nvPr>
            <p:ph idx="1"/>
          </p:nvPr>
        </p:nvSpPr>
        <p:spPr/>
        <p:txBody>
          <a:bodyPr>
            <a:noAutofit/>
          </a:bodyPr>
          <a:lstStyle/>
          <a:p>
            <a:endParaRPr lang="tr-TR" sz="2400" dirty="0" smtClean="0"/>
          </a:p>
          <a:p>
            <a:r>
              <a:rPr lang="en-US" sz="2400" dirty="0" smtClean="0"/>
              <a:t>It </a:t>
            </a:r>
            <a:r>
              <a:rPr lang="en-US" sz="2400" dirty="0"/>
              <a:t>is clear that the absorber should have an optical absorption threshold optimized for solar spectrum for maximum energy conversion with photovoltaic effect.</a:t>
            </a:r>
          </a:p>
          <a:p>
            <a:r>
              <a:rPr lang="en-US" sz="2400" dirty="0"/>
              <a:t>In molecular and polymer systems, most of the energetic photons suitable for HOMO-LUMO induction may be more likely to be absorbed than the semiconductor system.</a:t>
            </a:r>
          </a:p>
          <a:p>
            <a:r>
              <a:rPr lang="en-US" sz="2400" dirty="0"/>
              <a:t>While a lower energy threshold increases the number of photons absorbed, a higher energy threshold increases the useful energy that can be obtained from each </a:t>
            </a:r>
            <a:r>
              <a:rPr lang="en-US" sz="2400" dirty="0" smtClean="0"/>
              <a:t>pho</a:t>
            </a:r>
            <a:r>
              <a:rPr lang="tr-TR" sz="2400" dirty="0" smtClean="0"/>
              <a:t>ton.</a:t>
            </a:r>
            <a:endParaRPr lang="en-US" sz="2400" dirty="0"/>
          </a:p>
        </p:txBody>
      </p:sp>
    </p:spTree>
    <p:extLst>
      <p:ext uri="{BB962C8B-B14F-4D97-AF65-F5344CB8AC3E}">
        <p14:creationId xmlns:p14="http://schemas.microsoft.com/office/powerpoint/2010/main" val="4185493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dirty="0" err="1"/>
              <a:t>Photovoltaics</a:t>
            </a:r>
            <a:r>
              <a:rPr lang="en-US" dirty="0"/>
              <a:t> basics</a:t>
            </a:r>
            <a:br>
              <a:rPr lang="en-US" dirty="0"/>
            </a:br>
            <a:r>
              <a:rPr lang="en-US" dirty="0" smtClean="0"/>
              <a:t>The </a:t>
            </a:r>
            <a:r>
              <a:rPr lang="en-US" dirty="0"/>
              <a:t>usable part of the </a:t>
            </a:r>
            <a:r>
              <a:rPr lang="en-US" dirty="0" smtClean="0"/>
              <a:t>solar</a:t>
            </a:r>
            <a:r>
              <a:rPr lang="tr-TR" dirty="0" smtClean="0"/>
              <a:t> </a:t>
            </a:r>
            <a:r>
              <a:rPr lang="en-US" dirty="0" smtClean="0"/>
              <a:t>spectrum</a:t>
            </a:r>
            <a:endParaRPr lang="tr-TR" dirty="0"/>
          </a:p>
        </p:txBody>
      </p:sp>
      <p:sp>
        <p:nvSpPr>
          <p:cNvPr id="3" name="İçerik Yer Tutucusu 2"/>
          <p:cNvSpPr>
            <a:spLocks noGrp="1"/>
          </p:cNvSpPr>
          <p:nvPr>
            <p:ph idx="1"/>
          </p:nvPr>
        </p:nvSpPr>
        <p:spPr/>
        <p:txBody>
          <a:bodyPr>
            <a:noAutofit/>
          </a:bodyPr>
          <a:lstStyle/>
          <a:p>
            <a:endParaRPr lang="tr-TR" sz="2400" dirty="0" smtClean="0"/>
          </a:p>
          <a:p>
            <a:r>
              <a:rPr lang="en-US" sz="2400" dirty="0" smtClean="0"/>
              <a:t>This </a:t>
            </a:r>
            <a:r>
              <a:rPr lang="en-US" sz="2400" dirty="0"/>
              <a:t>is calculated for a single threshold system between 1.1 and 1.5 </a:t>
            </a:r>
            <a:r>
              <a:rPr lang="en-US" sz="2400" dirty="0" err="1"/>
              <a:t>eV</a:t>
            </a:r>
            <a:r>
              <a:rPr lang="en-US" sz="2400" dirty="0"/>
              <a:t>, corresponding to an emission start-up wavelength at a maximum range of 825-1,125 nm and provides a maximum solar-electric energy conversion efficiency of ~ 30% for non-intensive terrestrial solar lighting </a:t>
            </a:r>
            <a:r>
              <a:rPr lang="en-US" sz="2400" dirty="0" smtClean="0"/>
              <a:t>.</a:t>
            </a:r>
            <a:endParaRPr lang="tr-TR" sz="2400" dirty="0" smtClean="0"/>
          </a:p>
        </p:txBody>
      </p:sp>
    </p:spTree>
    <p:extLst>
      <p:ext uri="{BB962C8B-B14F-4D97-AF65-F5344CB8AC3E}">
        <p14:creationId xmlns:p14="http://schemas.microsoft.com/office/powerpoint/2010/main" val="4120637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792</Words>
  <Application>Microsoft Office PowerPoint</Application>
  <PresentationFormat>Özel</PresentationFormat>
  <Paragraphs>54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Teması</vt:lpstr>
      <vt:lpstr>Direct solar energy conversion with photovoltaic devices</vt:lpstr>
      <vt:lpstr>Content</vt:lpstr>
      <vt:lpstr>Historical perspective The origin of PV science</vt:lpstr>
      <vt:lpstr>Historical perspective The origin of PV science</vt:lpstr>
      <vt:lpstr>Historical perspective The origin of PV science</vt:lpstr>
      <vt:lpstr>Historical perspective Applications of PV systems</vt:lpstr>
      <vt:lpstr>Photovoltaics basics The usable part of the solar spectrum</vt:lpstr>
      <vt:lpstr>Photovoltaics basics The usable part of the solar spectrum</vt:lpstr>
      <vt:lpstr>Photovoltaics basics The usable part of the solar spectrum</vt:lpstr>
      <vt:lpstr>Photovoltaics basics The usable part of the solar spectrum</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and the environment: the global landscape</dc:title>
  <dc:creator>pc205</dc:creator>
  <cp:lastModifiedBy>ew1</cp:lastModifiedBy>
  <cp:revision>251</cp:revision>
  <dcterms:created xsi:type="dcterms:W3CDTF">2018-01-03T07:12:09Z</dcterms:created>
  <dcterms:modified xsi:type="dcterms:W3CDTF">2018-02-03T09:30:50Z</dcterms:modified>
</cp:coreProperties>
</file>