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32"/>
  </p:notesMasterIdLst>
  <p:sldIdLst>
    <p:sldId id="604" r:id="rId4"/>
    <p:sldId id="1089" r:id="rId5"/>
    <p:sldId id="1090" r:id="rId6"/>
    <p:sldId id="1091" r:id="rId7"/>
    <p:sldId id="1092" r:id="rId8"/>
    <p:sldId id="1093" r:id="rId9"/>
    <p:sldId id="1094" r:id="rId10"/>
    <p:sldId id="1095" r:id="rId11"/>
    <p:sldId id="1096" r:id="rId12"/>
    <p:sldId id="1097" r:id="rId13"/>
    <p:sldId id="1098" r:id="rId14"/>
    <p:sldId id="1099" r:id="rId15"/>
    <p:sldId id="1100" r:id="rId16"/>
    <p:sldId id="1101" r:id="rId17"/>
    <p:sldId id="1102" r:id="rId18"/>
    <p:sldId id="1103" r:id="rId19"/>
    <p:sldId id="1104" r:id="rId20"/>
    <p:sldId id="1105" r:id="rId21"/>
    <p:sldId id="1106" r:id="rId22"/>
    <p:sldId id="1107" r:id="rId23"/>
    <p:sldId id="1108" r:id="rId24"/>
    <p:sldId id="1109" r:id="rId25"/>
    <p:sldId id="1110" r:id="rId26"/>
    <p:sldId id="1112" r:id="rId27"/>
    <p:sldId id="1113" r:id="rId28"/>
    <p:sldId id="1114" r:id="rId29"/>
    <p:sldId id="1116" r:id="rId30"/>
    <p:sldId id="1137" r:id="rId3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62000" y="762000"/>
            <a:ext cx="7924800" cy="1143000"/>
          </a:xfrm>
          <a:prstGeom prst="roundRect">
            <a:avLst>
              <a:gd name="adj" fmla="val 21667"/>
            </a:avLst>
          </a:prstGeo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838200" y="2362200"/>
            <a:ext cx="3770313" cy="3724275"/>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760913" y="2362200"/>
            <a:ext cx="3770312" cy="3724275"/>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11"/>
          <p:cNvSpPr>
            <a:spLocks noGrp="1" noChangeArrowheads="1"/>
          </p:cNvSpPr>
          <p:nvPr>
            <p:ph type="dt" sz="half" idx="10"/>
          </p:nvPr>
        </p:nvSpPr>
        <p:spPr>
          <a:xfrm>
            <a:off x="2438400" y="6248400"/>
            <a:ext cx="2130425" cy="474663"/>
          </a:xfrm>
          <a:prstGeom prst="rect">
            <a:avLst/>
          </a:prstGeom>
          <a:ln/>
        </p:spPr>
        <p:txBody>
          <a:bodyPr/>
          <a:lstStyle>
            <a:lvl1pPr>
              <a:defRPr/>
            </a:lvl1pPr>
          </a:lstStyle>
          <a:p>
            <a:pPr>
              <a:defRPr/>
            </a:pPr>
            <a:endParaRPr lang="tr-TR"/>
          </a:p>
        </p:txBody>
      </p:sp>
      <p:sp>
        <p:nvSpPr>
          <p:cNvPr id="6" name="Rectangle 12"/>
          <p:cNvSpPr>
            <a:spLocks noGrp="1" noChangeArrowheads="1"/>
          </p:cNvSpPr>
          <p:nvPr>
            <p:ph type="ftr" sz="quarter" idx="11"/>
          </p:nvPr>
        </p:nvSpPr>
        <p:spPr>
          <a:xfrm>
            <a:off x="5791200" y="6248400"/>
            <a:ext cx="2897188" cy="474663"/>
          </a:xfrm>
          <a:prstGeom prst="rect">
            <a:avLst/>
          </a:prstGeom>
          <a:ln/>
        </p:spPr>
        <p:txBody>
          <a:bodyPr/>
          <a:lstStyle>
            <a:lvl1pPr>
              <a:defRPr/>
            </a:lvl1pPr>
          </a:lstStyle>
          <a:p>
            <a:pPr>
              <a:defRPr/>
            </a:pPr>
            <a:endParaRPr lang="tr-TR"/>
          </a:p>
        </p:txBody>
      </p:sp>
      <p:sp>
        <p:nvSpPr>
          <p:cNvPr id="7" name="Rectangle 13"/>
          <p:cNvSpPr>
            <a:spLocks noGrp="1" noChangeArrowheads="1"/>
          </p:cNvSpPr>
          <p:nvPr>
            <p:ph type="sldNum" sz="quarter" idx="12"/>
          </p:nvPr>
        </p:nvSpPr>
        <p:spPr>
          <a:xfrm>
            <a:off x="84138" y="6242050"/>
            <a:ext cx="587375" cy="488950"/>
          </a:xfrm>
          <a:prstGeom prst="rect">
            <a:avLst/>
          </a:prstGeom>
          <a:ln/>
        </p:spPr>
        <p:txBody>
          <a:bodyPr/>
          <a:lstStyle>
            <a:lvl1pPr>
              <a:defRPr/>
            </a:lvl1pPr>
          </a:lstStyle>
          <a:p>
            <a:pPr>
              <a:defRPr/>
            </a:pPr>
            <a:fld id="{2C83EA61-54D4-47C0-AB5B-7A3D0FC90A30}" type="slidenum">
              <a:rPr lang="tr-TR" altLang="tr-TR"/>
              <a:pPr>
                <a:defRPr/>
              </a:pPr>
              <a:t>‹#›</a:t>
            </a:fld>
            <a:endParaRPr lang="tr-TR" altLang="tr-TR"/>
          </a:p>
        </p:txBody>
      </p:sp>
    </p:spTree>
    <p:extLst>
      <p:ext uri="{BB962C8B-B14F-4D97-AF65-F5344CB8AC3E}">
        <p14:creationId xmlns:p14="http://schemas.microsoft.com/office/powerpoint/2010/main" val="10739463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xfrm>
            <a:off x="2438400" y="6248400"/>
            <a:ext cx="2130425" cy="474663"/>
          </a:xfrm>
          <a:prstGeom prst="rect">
            <a:avLst/>
          </a:prstGeom>
          <a:ln/>
        </p:spPr>
        <p:txBody>
          <a:bodyPr/>
          <a:lstStyle>
            <a:lvl1pPr>
              <a:defRPr/>
            </a:lvl1pPr>
          </a:lstStyle>
          <a:p>
            <a:pPr>
              <a:defRPr/>
            </a:pPr>
            <a:endParaRPr lang="tr-TR"/>
          </a:p>
        </p:txBody>
      </p:sp>
      <p:sp>
        <p:nvSpPr>
          <p:cNvPr id="3" name="Rectangle 12"/>
          <p:cNvSpPr>
            <a:spLocks noGrp="1" noChangeArrowheads="1"/>
          </p:cNvSpPr>
          <p:nvPr>
            <p:ph type="ftr" sz="quarter" idx="11"/>
          </p:nvPr>
        </p:nvSpPr>
        <p:spPr>
          <a:xfrm>
            <a:off x="5791200" y="6248400"/>
            <a:ext cx="2897188" cy="474663"/>
          </a:xfrm>
          <a:prstGeom prst="rect">
            <a:avLst/>
          </a:prstGeom>
          <a:ln/>
        </p:spPr>
        <p:txBody>
          <a:bodyPr/>
          <a:lstStyle>
            <a:lvl1pPr>
              <a:defRPr/>
            </a:lvl1pPr>
          </a:lstStyle>
          <a:p>
            <a:pPr>
              <a:defRPr/>
            </a:pPr>
            <a:endParaRPr lang="tr-TR"/>
          </a:p>
        </p:txBody>
      </p:sp>
      <p:sp>
        <p:nvSpPr>
          <p:cNvPr id="4" name="Rectangle 13"/>
          <p:cNvSpPr>
            <a:spLocks noGrp="1" noChangeArrowheads="1"/>
          </p:cNvSpPr>
          <p:nvPr>
            <p:ph type="sldNum" sz="quarter" idx="12"/>
          </p:nvPr>
        </p:nvSpPr>
        <p:spPr>
          <a:xfrm>
            <a:off x="84138" y="6242050"/>
            <a:ext cx="587375" cy="488950"/>
          </a:xfrm>
          <a:prstGeom prst="rect">
            <a:avLst/>
          </a:prstGeom>
          <a:ln/>
        </p:spPr>
        <p:txBody>
          <a:bodyPr/>
          <a:lstStyle>
            <a:lvl1pPr>
              <a:defRPr/>
            </a:lvl1pPr>
          </a:lstStyle>
          <a:p>
            <a:pPr>
              <a:defRPr/>
            </a:pPr>
            <a:fld id="{43A5BA25-B370-4015-8D00-E723D2EDFE0D}" type="slidenum">
              <a:rPr lang="tr-TR" altLang="tr-TR"/>
              <a:pPr>
                <a:defRPr/>
              </a:pPr>
              <a:t>‹#›</a:t>
            </a:fld>
            <a:endParaRPr lang="tr-TR" altLang="tr-TR"/>
          </a:p>
        </p:txBody>
      </p:sp>
    </p:spTree>
    <p:extLst>
      <p:ext uri="{BB962C8B-B14F-4D97-AF65-F5344CB8AC3E}">
        <p14:creationId xmlns:p14="http://schemas.microsoft.com/office/powerpoint/2010/main" val="763588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505301"/>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13. 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Menkul Kıymet Analizi ve</a:t>
            </a:r>
            <a:br>
              <a:rPr lang="tr-TR" sz="2800" b="1" dirty="0" smtClean="0">
                <a:latin typeface="Arial" panose="020B0604020202020204" pitchFamily="34" charset="0"/>
                <a:cs typeface="Arial" panose="020B0604020202020204" pitchFamily="34" charset="0"/>
              </a:rPr>
            </a:br>
            <a:r>
              <a:rPr lang="tr-TR" sz="2800" b="1" dirty="0" smtClean="0">
                <a:latin typeface="Arial" panose="020B0604020202020204" pitchFamily="34" charset="0"/>
                <a:cs typeface="Arial" panose="020B0604020202020204" pitchFamily="34" charset="0"/>
              </a:rPr>
              <a:t>Portföy Yönetimi</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Riskten </a:t>
            </a:r>
            <a:r>
              <a:rPr lang="tr-TR" altLang="tr-TR" dirty="0" smtClean="0">
                <a:latin typeface="Arial" panose="020B0604020202020204" pitchFamily="34" charset="0"/>
                <a:cs typeface="Arial" panose="020B0604020202020204" pitchFamily="34" charset="0"/>
              </a:rPr>
              <a:t>Kaçınan Bir Yatırımcı İçin Marjinal Fayda Grafiği</a:t>
            </a:r>
          </a:p>
        </p:txBody>
      </p:sp>
      <p:sp>
        <p:nvSpPr>
          <p:cNvPr id="13316" name="Rectangle 3"/>
          <p:cNvSpPr>
            <a:spLocks noGrp="1" noChangeArrowheads="1"/>
          </p:cNvSpPr>
          <p:nvPr>
            <p:ph type="body" idx="1"/>
          </p:nvPr>
        </p:nvSpPr>
        <p:spPr>
          <a:xfrm>
            <a:off x="804228" y="1299211"/>
            <a:ext cx="7693025" cy="3881438"/>
          </a:xfrm>
        </p:spPr>
        <p:txBody>
          <a:bodyPr/>
          <a:lstStyle/>
          <a:p>
            <a:pPr marL="0" indent="0" eaLnBrk="1" hangingPunct="1">
              <a:buNone/>
            </a:pPr>
            <a:r>
              <a:rPr lang="tr-TR" altLang="tr-TR" sz="2400" dirty="0" smtClean="0"/>
              <a:t>  Fayda</a:t>
            </a:r>
          </a:p>
        </p:txBody>
      </p:sp>
      <p:sp>
        <p:nvSpPr>
          <p:cNvPr id="13317" name="Line 4"/>
          <p:cNvSpPr>
            <a:spLocks noChangeShapeType="1"/>
          </p:cNvSpPr>
          <p:nvPr/>
        </p:nvSpPr>
        <p:spPr bwMode="auto">
          <a:xfrm flipH="1" flipV="1">
            <a:off x="1386840" y="1801178"/>
            <a:ext cx="0" cy="30956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3318" name="Line 5"/>
          <p:cNvSpPr>
            <a:spLocks noChangeShapeType="1"/>
          </p:cNvSpPr>
          <p:nvPr/>
        </p:nvSpPr>
        <p:spPr bwMode="auto">
          <a:xfrm>
            <a:off x="1242378" y="4752340"/>
            <a:ext cx="4176712" cy="0"/>
          </a:xfrm>
          <a:prstGeom prst="line">
            <a:avLst/>
          </a:prstGeom>
          <a:noFill/>
          <a:ln w="412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3319" name="Text Box 6"/>
          <p:cNvSpPr txBox="1">
            <a:spLocks noChangeArrowheads="1"/>
          </p:cNvSpPr>
          <p:nvPr/>
        </p:nvSpPr>
        <p:spPr bwMode="auto">
          <a:xfrm>
            <a:off x="5471478" y="4425315"/>
            <a:ext cx="15938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wrap="none">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dirty="0">
                <a:cs typeface="Arial" panose="020B0604020202020204" pitchFamily="34" charset="0"/>
              </a:rPr>
              <a:t>Verimlilik</a:t>
            </a:r>
          </a:p>
        </p:txBody>
      </p:sp>
      <p:sp>
        <p:nvSpPr>
          <p:cNvPr id="13320" name="Text Box 7"/>
          <p:cNvSpPr txBox="1">
            <a:spLocks noChangeArrowheads="1"/>
          </p:cNvSpPr>
          <p:nvPr/>
        </p:nvSpPr>
        <p:spPr bwMode="auto">
          <a:xfrm>
            <a:off x="1007428" y="4696778"/>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wrap="none">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sz="1800" dirty="0">
                <a:cs typeface="Arial" panose="020B0604020202020204" pitchFamily="34" charset="0"/>
              </a:rPr>
              <a:t>0</a:t>
            </a:r>
          </a:p>
        </p:txBody>
      </p:sp>
      <p:sp>
        <p:nvSpPr>
          <p:cNvPr id="13321" name="Freeform 8"/>
          <p:cNvSpPr>
            <a:spLocks/>
          </p:cNvSpPr>
          <p:nvPr/>
        </p:nvSpPr>
        <p:spPr bwMode="auto">
          <a:xfrm>
            <a:off x="1386840" y="3156903"/>
            <a:ext cx="3671888" cy="1595437"/>
          </a:xfrm>
          <a:custGeom>
            <a:avLst/>
            <a:gdLst>
              <a:gd name="T0" fmla="*/ 0 w 2313"/>
              <a:gd name="T1" fmla="*/ 1595437 h 1005"/>
              <a:gd name="T2" fmla="*/ 720725 w 2313"/>
              <a:gd name="T3" fmla="*/ 515937 h 1005"/>
              <a:gd name="T4" fmla="*/ 1800225 w 2313"/>
              <a:gd name="T5" fmla="*/ 84137 h 1005"/>
              <a:gd name="T6" fmla="*/ 3671888 w 2313"/>
              <a:gd name="T7" fmla="*/ 12700 h 1005"/>
              <a:gd name="T8" fmla="*/ 0 60000 65536"/>
              <a:gd name="T9" fmla="*/ 0 60000 65536"/>
              <a:gd name="T10" fmla="*/ 0 60000 65536"/>
              <a:gd name="T11" fmla="*/ 0 60000 65536"/>
              <a:gd name="T12" fmla="*/ 0 w 2313"/>
              <a:gd name="T13" fmla="*/ 0 h 1005"/>
              <a:gd name="T14" fmla="*/ 2313 w 2313"/>
              <a:gd name="T15" fmla="*/ 1005 h 1005"/>
            </a:gdLst>
            <a:ahLst/>
            <a:cxnLst>
              <a:cxn ang="T8">
                <a:pos x="T0" y="T1"/>
              </a:cxn>
              <a:cxn ang="T9">
                <a:pos x="T2" y="T3"/>
              </a:cxn>
              <a:cxn ang="T10">
                <a:pos x="T4" y="T5"/>
              </a:cxn>
              <a:cxn ang="T11">
                <a:pos x="T6" y="T7"/>
              </a:cxn>
            </a:cxnLst>
            <a:rect l="T12" t="T13" r="T14" b="T15"/>
            <a:pathLst>
              <a:path w="2313" h="1005">
                <a:moveTo>
                  <a:pt x="0" y="1005"/>
                </a:moveTo>
                <a:cubicBezTo>
                  <a:pt x="132" y="744"/>
                  <a:pt x="265" y="484"/>
                  <a:pt x="454" y="325"/>
                </a:cubicBezTo>
                <a:cubicBezTo>
                  <a:pt x="643" y="166"/>
                  <a:pt x="824" y="106"/>
                  <a:pt x="1134" y="53"/>
                </a:cubicBezTo>
                <a:cubicBezTo>
                  <a:pt x="1444" y="0"/>
                  <a:pt x="2117" y="16"/>
                  <a:pt x="2313" y="8"/>
                </a:cubicBezTo>
              </a:path>
            </a:pathLst>
          </a:custGeom>
          <a:noFill/>
          <a:ln w="50800" cap="flat" cmpd="sng">
            <a:solidFill>
              <a:srgbClr val="333399"/>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3322" name="Text Box 9"/>
          <p:cNvSpPr txBox="1">
            <a:spLocks noChangeArrowheads="1"/>
          </p:cNvSpPr>
          <p:nvPr/>
        </p:nvSpPr>
        <p:spPr bwMode="auto">
          <a:xfrm>
            <a:off x="4195128" y="1455103"/>
            <a:ext cx="43021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wrap="square">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algn="ctr" eaLnBrk="1" hangingPunct="1">
              <a:spcBef>
                <a:spcPct val="0"/>
              </a:spcBef>
              <a:buClrTx/>
              <a:buSzTx/>
              <a:buFontTx/>
              <a:buNone/>
            </a:pPr>
            <a:r>
              <a:rPr lang="tr-TR" altLang="tr-TR" sz="2400" b="1" dirty="0">
                <a:solidFill>
                  <a:schemeClr val="hlink"/>
                </a:solidFill>
                <a:cs typeface="Arial" panose="020B0604020202020204" pitchFamily="34" charset="0"/>
              </a:rPr>
              <a:t>Marjinal Fayda Negatif Eğimli (1’den küçük)</a:t>
            </a:r>
          </a:p>
        </p:txBody>
      </p:sp>
    </p:spTree>
    <p:extLst>
      <p:ext uri="{BB962C8B-B14F-4D97-AF65-F5344CB8AC3E}">
        <p14:creationId xmlns:p14="http://schemas.microsoft.com/office/powerpoint/2010/main" val="6330213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t>
            </a:r>
            <a:r>
              <a:rPr lang="tr-TR" altLang="tr-TR" dirty="0" smtClean="0">
                <a:latin typeface="Arial" panose="020B0604020202020204" pitchFamily="34" charset="0"/>
                <a:cs typeface="Arial" panose="020B0604020202020204" pitchFamily="34" charset="0"/>
              </a:rPr>
              <a:t>   1- Riskten Kaçan Yatırımcı</a:t>
            </a:r>
          </a:p>
        </p:txBody>
      </p:sp>
      <p:sp>
        <p:nvSpPr>
          <p:cNvPr id="14340" name="Rectangle 3"/>
          <p:cNvSpPr>
            <a:spLocks noGrp="1" noChangeArrowheads="1"/>
          </p:cNvSpPr>
          <p:nvPr>
            <p:ph type="body" idx="1"/>
          </p:nvPr>
        </p:nvSpPr>
        <p:spPr>
          <a:xfrm>
            <a:off x="415290" y="2061210"/>
            <a:ext cx="8195310" cy="1299210"/>
          </a:xfrm>
        </p:spPr>
        <p:txBody>
          <a:bodyPr/>
          <a:lstStyle/>
          <a:p>
            <a:pPr marL="342900" indent="-342900" algn="just">
              <a:spcBef>
                <a:spcPts val="600"/>
              </a:spcBef>
              <a:spcAft>
                <a:spcPts val="600"/>
              </a:spcAft>
            </a:pPr>
            <a:r>
              <a:rPr lang="tr-TR" altLang="tr-TR" spc="-50" dirty="0">
                <a:ea typeface="Trebuchet MS" panose="020B0603020202020204" pitchFamily="34" charset="0"/>
              </a:rPr>
              <a:t>Yatırımcı için başlangıçta portföyüne dahil etmiş olduğu menkul kıymetler fayda düzeyini artırırken; daha sonra az risk taşıyan menkul kıymetler portföye dahil edilmeye devam edileceğinden, verimlilikle birlikte sağlanan fayda düzeyi de azalmaya başlayacaktır</a:t>
            </a:r>
            <a:r>
              <a:rPr lang="tr-TR" altLang="tr-TR" spc="-50" dirty="0" smtClean="0">
                <a:ea typeface="Trebuchet MS" panose="020B0603020202020204" pitchFamily="34" charset="0"/>
              </a:rPr>
              <a:t>.</a:t>
            </a:r>
            <a:endParaRPr lang="tr-TR" altLang="tr-TR" dirty="0" smtClean="0">
              <a:latin typeface="Calibri" panose="020F0502020204030204" pitchFamily="34" charset="0"/>
            </a:endParaRPr>
          </a:p>
        </p:txBody>
      </p:sp>
    </p:spTree>
    <p:extLst>
      <p:ext uri="{BB962C8B-B14F-4D97-AF65-F5344CB8AC3E}">
        <p14:creationId xmlns:p14="http://schemas.microsoft.com/office/powerpoint/2010/main" val="21706417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t>
            </a:r>
            <a:br>
              <a:rPr lang="tr-TR" altLang="tr-TR" dirty="0" smtClean="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2- Riske Karşı Kayıtsız Yatırımcı</a:t>
            </a:r>
          </a:p>
        </p:txBody>
      </p:sp>
      <p:sp>
        <p:nvSpPr>
          <p:cNvPr id="15364" name="Rectangle 3"/>
          <p:cNvSpPr>
            <a:spLocks noGrp="1" noChangeArrowheads="1"/>
          </p:cNvSpPr>
          <p:nvPr>
            <p:ph type="body" idx="1"/>
          </p:nvPr>
        </p:nvSpPr>
        <p:spPr>
          <a:xfrm>
            <a:off x="403860" y="1318260"/>
            <a:ext cx="8206740" cy="4114800"/>
          </a:xfrm>
        </p:spPr>
        <p:txBody>
          <a:bodyPr/>
          <a:lstStyle/>
          <a:p>
            <a:pPr marL="342900" indent="-342900" algn="just">
              <a:spcBef>
                <a:spcPts val="600"/>
              </a:spcBef>
              <a:spcAft>
                <a:spcPts val="600"/>
              </a:spcAft>
            </a:pPr>
            <a:r>
              <a:rPr lang="tr-TR" altLang="tr-TR" spc="-50" dirty="0">
                <a:ea typeface="Trebuchet MS" panose="020B0603020202020204" pitchFamily="34" charset="0"/>
              </a:rPr>
              <a:t>Riskle ilgilenmezler.</a:t>
            </a:r>
          </a:p>
          <a:p>
            <a:pPr marL="342900" indent="-342900" algn="just">
              <a:spcBef>
                <a:spcPts val="600"/>
              </a:spcBef>
              <a:spcAft>
                <a:spcPts val="600"/>
              </a:spcAft>
            </a:pPr>
            <a:endParaRPr lang="tr-TR" altLang="tr-TR" spc="-50" dirty="0">
              <a:ea typeface="Trebuchet MS" panose="020B0603020202020204" pitchFamily="34" charset="0"/>
            </a:endParaRPr>
          </a:p>
          <a:p>
            <a:pPr marL="342900" indent="-342900" algn="just">
              <a:spcBef>
                <a:spcPts val="600"/>
              </a:spcBef>
              <a:spcAft>
                <a:spcPts val="600"/>
              </a:spcAft>
            </a:pPr>
            <a:r>
              <a:rPr lang="tr-TR" altLang="tr-TR" spc="-50" dirty="0">
                <a:ea typeface="Trebuchet MS" panose="020B0603020202020204" pitchFamily="34" charset="0"/>
              </a:rPr>
              <a:t>Hangi yatırımın seçileceği önemli değildir. Bu nedenle risk-getiri arasında kayıtsız kalırlar.</a:t>
            </a:r>
          </a:p>
          <a:p>
            <a:pPr marL="342900" indent="-342900" algn="just">
              <a:spcBef>
                <a:spcPts val="600"/>
              </a:spcBef>
              <a:spcAft>
                <a:spcPts val="600"/>
              </a:spcAft>
            </a:pPr>
            <a:endParaRPr lang="tr-TR" altLang="tr-TR" spc="-50" dirty="0">
              <a:ea typeface="Trebuchet MS" panose="020B0603020202020204" pitchFamily="34" charset="0"/>
            </a:endParaRPr>
          </a:p>
          <a:p>
            <a:pPr marL="342900" indent="-342900" algn="just">
              <a:spcBef>
                <a:spcPts val="600"/>
              </a:spcBef>
              <a:spcAft>
                <a:spcPts val="600"/>
              </a:spcAft>
            </a:pPr>
            <a:r>
              <a:rPr lang="tr-TR" altLang="tr-TR" spc="-50" dirty="0">
                <a:ea typeface="Trebuchet MS" panose="020B0603020202020204" pitchFamily="34" charset="0"/>
              </a:rPr>
              <a:t>Paranın marjinal faydası 1’dir.</a:t>
            </a:r>
          </a:p>
        </p:txBody>
      </p:sp>
    </p:spTree>
    <p:extLst>
      <p:ext uri="{BB962C8B-B14F-4D97-AF65-F5344CB8AC3E}">
        <p14:creationId xmlns:p14="http://schemas.microsoft.com/office/powerpoint/2010/main" val="12438373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2"/>
          <p:cNvSpPr>
            <a:spLocks noGrp="1" noChangeArrowheads="1"/>
          </p:cNvSpPr>
          <p:nvPr>
            <p:ph type="title"/>
          </p:nvPr>
        </p:nvSpPr>
        <p:spPr>
          <a:xfrm>
            <a:off x="303848" y="301627"/>
            <a:ext cx="8259762" cy="642936"/>
          </a:xfrm>
        </p:spPr>
        <p:txBody>
          <a:bodyPr/>
          <a:lstStyle/>
          <a:p>
            <a:pPr eaLnBrk="1" hangingPunct="1"/>
            <a:r>
              <a:rPr lang="tr-TR" altLang="tr-TR" dirty="0" smtClean="0">
                <a:latin typeface="Arial" panose="020B0604020202020204" pitchFamily="34" charset="0"/>
                <a:cs typeface="Arial" panose="020B0604020202020204" pitchFamily="34" charset="0"/>
              </a:rPr>
              <a:t>Riske Karşı Kayıtsız Kalan Bir Yatırımcı İçin “Marjinal Fayda” Grafiği</a:t>
            </a:r>
          </a:p>
        </p:txBody>
      </p:sp>
      <p:sp>
        <p:nvSpPr>
          <p:cNvPr id="16388" name="Rectangle 3"/>
          <p:cNvSpPr>
            <a:spLocks noGrp="1" noChangeArrowheads="1"/>
          </p:cNvSpPr>
          <p:nvPr>
            <p:ph type="body" idx="1"/>
          </p:nvPr>
        </p:nvSpPr>
        <p:spPr>
          <a:xfrm>
            <a:off x="547529" y="1309688"/>
            <a:ext cx="7772400" cy="4114800"/>
          </a:xfrm>
        </p:spPr>
        <p:txBody>
          <a:bodyPr/>
          <a:lstStyle/>
          <a:p>
            <a:pPr marL="0" indent="0" eaLnBrk="1" hangingPunct="1">
              <a:buNone/>
            </a:pPr>
            <a:r>
              <a:rPr lang="tr-TR" altLang="tr-TR" sz="2400" dirty="0" smtClean="0"/>
              <a:t>   Fayda</a:t>
            </a:r>
          </a:p>
        </p:txBody>
      </p:sp>
      <p:sp>
        <p:nvSpPr>
          <p:cNvPr id="16389" name="Line 4"/>
          <p:cNvSpPr>
            <a:spLocks noChangeShapeType="1"/>
          </p:cNvSpPr>
          <p:nvPr/>
        </p:nvSpPr>
        <p:spPr bwMode="auto">
          <a:xfrm flipV="1">
            <a:off x="1197610" y="1841500"/>
            <a:ext cx="0" cy="3168650"/>
          </a:xfrm>
          <a:prstGeom prst="line">
            <a:avLst/>
          </a:prstGeom>
          <a:noFill/>
          <a:ln w="412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6390" name="Line 5"/>
          <p:cNvSpPr>
            <a:spLocks noChangeShapeType="1"/>
          </p:cNvSpPr>
          <p:nvPr/>
        </p:nvSpPr>
        <p:spPr bwMode="auto">
          <a:xfrm>
            <a:off x="981710" y="4649788"/>
            <a:ext cx="3744913" cy="0"/>
          </a:xfrm>
          <a:prstGeom prst="line">
            <a:avLst/>
          </a:prstGeom>
          <a:noFill/>
          <a:ln w="444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6391" name="Text Box 6"/>
          <p:cNvSpPr txBox="1">
            <a:spLocks noChangeArrowheads="1"/>
          </p:cNvSpPr>
          <p:nvPr/>
        </p:nvSpPr>
        <p:spPr bwMode="auto">
          <a:xfrm>
            <a:off x="4777423" y="4321175"/>
            <a:ext cx="15938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wrap="none">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dirty="0">
                <a:cs typeface="Arial" panose="020B0604020202020204" pitchFamily="34" charset="0"/>
              </a:rPr>
              <a:t>Verimlilik</a:t>
            </a:r>
          </a:p>
        </p:txBody>
      </p:sp>
      <p:sp>
        <p:nvSpPr>
          <p:cNvPr id="16392" name="Text Box 7"/>
          <p:cNvSpPr txBox="1">
            <a:spLocks noChangeArrowheads="1"/>
          </p:cNvSpPr>
          <p:nvPr/>
        </p:nvSpPr>
        <p:spPr bwMode="auto">
          <a:xfrm>
            <a:off x="837248" y="4794250"/>
            <a:ext cx="4333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sz="1800" dirty="0">
                <a:cs typeface="Arial" panose="020B0604020202020204" pitchFamily="34" charset="0"/>
              </a:rPr>
              <a:t>0</a:t>
            </a:r>
          </a:p>
        </p:txBody>
      </p:sp>
      <p:sp>
        <p:nvSpPr>
          <p:cNvPr id="16393" name="Line 8"/>
          <p:cNvSpPr>
            <a:spLocks noChangeShapeType="1"/>
          </p:cNvSpPr>
          <p:nvPr/>
        </p:nvSpPr>
        <p:spPr bwMode="auto">
          <a:xfrm flipV="1">
            <a:off x="1126173" y="1768475"/>
            <a:ext cx="2879725" cy="2881313"/>
          </a:xfrm>
          <a:prstGeom prst="line">
            <a:avLst/>
          </a:prstGeom>
          <a:noFill/>
          <a:ln w="50800">
            <a:solidFill>
              <a:schemeClr va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6394" name="Text Box 9"/>
          <p:cNvSpPr txBox="1">
            <a:spLocks noChangeArrowheads="1"/>
          </p:cNvSpPr>
          <p:nvPr/>
        </p:nvSpPr>
        <p:spPr bwMode="auto">
          <a:xfrm>
            <a:off x="4077335" y="1379835"/>
            <a:ext cx="25875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wrap="none">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sz="2400" b="1" dirty="0">
                <a:cs typeface="Arial" panose="020B0604020202020204" pitchFamily="34" charset="0"/>
              </a:rPr>
              <a:t>Marjinal fayda=1</a:t>
            </a:r>
          </a:p>
        </p:txBody>
      </p:sp>
    </p:spTree>
    <p:extLst>
      <p:ext uri="{BB962C8B-B14F-4D97-AF65-F5344CB8AC3E}">
        <p14:creationId xmlns:p14="http://schemas.microsoft.com/office/powerpoint/2010/main" val="32118537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3- Riski Seven Yatırımcı</a:t>
            </a:r>
          </a:p>
        </p:txBody>
      </p:sp>
      <p:sp>
        <p:nvSpPr>
          <p:cNvPr id="17412" name="Rectangle 3"/>
          <p:cNvSpPr>
            <a:spLocks noGrp="1" noChangeArrowheads="1"/>
          </p:cNvSpPr>
          <p:nvPr>
            <p:ph type="body" idx="1"/>
          </p:nvPr>
        </p:nvSpPr>
        <p:spPr>
          <a:xfrm>
            <a:off x="449580" y="1249680"/>
            <a:ext cx="8161020" cy="2305050"/>
          </a:xfrm>
        </p:spPr>
        <p:txBody>
          <a:bodyPr/>
          <a:lstStyle/>
          <a:p>
            <a:pPr eaLnBrk="1" hangingPunct="1">
              <a:lnSpc>
                <a:spcPct val="90000"/>
              </a:lnSpc>
            </a:pPr>
            <a:endParaRPr lang="tr-TR" altLang="tr-TR" dirty="0" smtClean="0"/>
          </a:p>
          <a:p>
            <a:pPr marL="342900" indent="-342900" algn="just">
              <a:spcBef>
                <a:spcPts val="600"/>
              </a:spcBef>
              <a:spcAft>
                <a:spcPts val="600"/>
              </a:spcAft>
            </a:pPr>
            <a:r>
              <a:rPr lang="tr-TR" altLang="tr-TR" spc="-50" dirty="0">
                <a:ea typeface="Trebuchet MS" panose="020B0603020202020204" pitchFamily="34" charset="0"/>
              </a:rPr>
              <a:t>Yatırımın beklenen faydası, yatırım yapmamanın beklenen faydasından daha büyüktür.</a:t>
            </a:r>
          </a:p>
          <a:p>
            <a:pPr marL="342900" indent="-342900" algn="just">
              <a:spcBef>
                <a:spcPts val="600"/>
              </a:spcBef>
              <a:spcAft>
                <a:spcPts val="600"/>
              </a:spcAft>
            </a:pPr>
            <a:endParaRPr lang="tr-TR" altLang="tr-TR" spc="-50" dirty="0">
              <a:ea typeface="Trebuchet MS" panose="020B0603020202020204" pitchFamily="34" charset="0"/>
            </a:endParaRPr>
          </a:p>
          <a:p>
            <a:pPr marL="342900" indent="-342900" algn="just">
              <a:spcBef>
                <a:spcPts val="600"/>
              </a:spcBef>
              <a:spcAft>
                <a:spcPts val="600"/>
              </a:spcAft>
            </a:pPr>
            <a:r>
              <a:rPr lang="tr-TR" altLang="tr-TR" spc="-50" dirty="0">
                <a:ea typeface="Trebuchet MS" panose="020B0603020202020204" pitchFamily="34" charset="0"/>
              </a:rPr>
              <a:t>Risk alan bir yatırımcının, her ek ünitede kazanacağı verimliliğin sağlayacağı fayda da giderek artar.</a:t>
            </a:r>
          </a:p>
        </p:txBody>
      </p:sp>
    </p:spTree>
    <p:extLst>
      <p:ext uri="{BB962C8B-B14F-4D97-AF65-F5344CB8AC3E}">
        <p14:creationId xmlns:p14="http://schemas.microsoft.com/office/powerpoint/2010/main" val="42532070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Risk Seven Yatırımcıya Ait “Marjinal Fayda” Grafiği</a:t>
            </a:r>
          </a:p>
        </p:txBody>
      </p:sp>
      <p:sp>
        <p:nvSpPr>
          <p:cNvPr id="18436" name="Rectangle 3"/>
          <p:cNvSpPr>
            <a:spLocks noGrp="1" noChangeArrowheads="1"/>
          </p:cNvSpPr>
          <p:nvPr>
            <p:ph type="body" idx="1"/>
          </p:nvPr>
        </p:nvSpPr>
        <p:spPr>
          <a:xfrm>
            <a:off x="522923" y="1309688"/>
            <a:ext cx="7693025" cy="3724275"/>
          </a:xfrm>
        </p:spPr>
        <p:txBody>
          <a:bodyPr/>
          <a:lstStyle/>
          <a:p>
            <a:pPr marL="0" indent="0" eaLnBrk="1" hangingPunct="1">
              <a:buNone/>
            </a:pPr>
            <a:r>
              <a:rPr lang="tr-TR" altLang="tr-TR" dirty="0" smtClean="0"/>
              <a:t>  Fayda</a:t>
            </a:r>
          </a:p>
        </p:txBody>
      </p:sp>
      <p:sp>
        <p:nvSpPr>
          <p:cNvPr id="18437" name="Line 4"/>
          <p:cNvSpPr>
            <a:spLocks noChangeShapeType="1"/>
          </p:cNvSpPr>
          <p:nvPr/>
        </p:nvSpPr>
        <p:spPr bwMode="auto">
          <a:xfrm flipV="1">
            <a:off x="1050608" y="1690212"/>
            <a:ext cx="0" cy="3024187"/>
          </a:xfrm>
          <a:prstGeom prst="line">
            <a:avLst/>
          </a:prstGeom>
          <a:noFill/>
          <a:ln w="444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8438" name="Line 5"/>
          <p:cNvSpPr>
            <a:spLocks noChangeShapeType="1"/>
          </p:cNvSpPr>
          <p:nvPr/>
        </p:nvSpPr>
        <p:spPr bwMode="auto">
          <a:xfrm>
            <a:off x="905193" y="4531043"/>
            <a:ext cx="4032250" cy="0"/>
          </a:xfrm>
          <a:prstGeom prst="line">
            <a:avLst/>
          </a:prstGeom>
          <a:noFill/>
          <a:ln w="444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8439" name="Text Box 6"/>
          <p:cNvSpPr txBox="1">
            <a:spLocks noChangeArrowheads="1"/>
          </p:cNvSpPr>
          <p:nvPr/>
        </p:nvSpPr>
        <p:spPr bwMode="auto">
          <a:xfrm>
            <a:off x="760730" y="4531043"/>
            <a:ext cx="4508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sz="1800" b="1" dirty="0">
                <a:cs typeface="Arial" panose="020B0604020202020204" pitchFamily="34" charset="0"/>
              </a:rPr>
              <a:t>0</a:t>
            </a:r>
          </a:p>
        </p:txBody>
      </p:sp>
      <p:sp>
        <p:nvSpPr>
          <p:cNvPr id="18440" name="Text Box 7"/>
          <p:cNvSpPr txBox="1">
            <a:spLocks noChangeArrowheads="1"/>
          </p:cNvSpPr>
          <p:nvPr/>
        </p:nvSpPr>
        <p:spPr bwMode="auto">
          <a:xfrm>
            <a:off x="4989830" y="4202430"/>
            <a:ext cx="14019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wrap="none">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sz="2400" dirty="0">
                <a:cs typeface="Arial" panose="020B0604020202020204" pitchFamily="34" charset="0"/>
              </a:rPr>
              <a:t>Verimlilik</a:t>
            </a:r>
          </a:p>
        </p:txBody>
      </p:sp>
      <p:sp>
        <p:nvSpPr>
          <p:cNvPr id="18441" name="Freeform 8"/>
          <p:cNvSpPr>
            <a:spLocks/>
          </p:cNvSpPr>
          <p:nvPr/>
        </p:nvSpPr>
        <p:spPr bwMode="auto">
          <a:xfrm>
            <a:off x="1049655" y="1794193"/>
            <a:ext cx="1728788" cy="2749550"/>
          </a:xfrm>
          <a:custGeom>
            <a:avLst/>
            <a:gdLst>
              <a:gd name="T0" fmla="*/ 0 w 1089"/>
              <a:gd name="T1" fmla="*/ 2665413 h 1732"/>
              <a:gd name="T2" fmla="*/ 1008063 w 1089"/>
              <a:gd name="T3" fmla="*/ 2305050 h 1732"/>
              <a:gd name="T4" fmla="*/ 1728788 w 1089"/>
              <a:gd name="T5" fmla="*/ 0 h 1732"/>
              <a:gd name="T6" fmla="*/ 0 60000 65536"/>
              <a:gd name="T7" fmla="*/ 0 60000 65536"/>
              <a:gd name="T8" fmla="*/ 0 60000 65536"/>
              <a:gd name="T9" fmla="*/ 0 w 1089"/>
              <a:gd name="T10" fmla="*/ 0 h 1732"/>
              <a:gd name="T11" fmla="*/ 1089 w 1089"/>
              <a:gd name="T12" fmla="*/ 1732 h 1732"/>
            </a:gdLst>
            <a:ahLst/>
            <a:cxnLst>
              <a:cxn ang="T6">
                <a:pos x="T0" y="T1"/>
              </a:cxn>
              <a:cxn ang="T7">
                <a:pos x="T2" y="T3"/>
              </a:cxn>
              <a:cxn ang="T8">
                <a:pos x="T4" y="T5"/>
              </a:cxn>
            </a:cxnLst>
            <a:rect l="T9" t="T10" r="T11" b="T12"/>
            <a:pathLst>
              <a:path w="1089" h="1732">
                <a:moveTo>
                  <a:pt x="0" y="1679"/>
                </a:moveTo>
                <a:cubicBezTo>
                  <a:pt x="226" y="1705"/>
                  <a:pt x="453" y="1732"/>
                  <a:pt x="635" y="1452"/>
                </a:cubicBezTo>
                <a:cubicBezTo>
                  <a:pt x="817" y="1172"/>
                  <a:pt x="1013" y="242"/>
                  <a:pt x="1089" y="0"/>
                </a:cubicBezTo>
              </a:path>
            </a:pathLst>
          </a:custGeom>
          <a:noFill/>
          <a:ln w="47625" cap="flat" cmpd="sng">
            <a:solidFill>
              <a:schemeClr val="hlink"/>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8442" name="Text Box 9"/>
          <p:cNvSpPr txBox="1">
            <a:spLocks noChangeArrowheads="1"/>
          </p:cNvSpPr>
          <p:nvPr/>
        </p:nvSpPr>
        <p:spPr bwMode="auto">
          <a:xfrm>
            <a:off x="2888298" y="1470343"/>
            <a:ext cx="54721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sz="2000" b="1" dirty="0">
                <a:cs typeface="Arial" panose="020B0604020202020204" pitchFamily="34" charset="0"/>
              </a:rPr>
              <a:t>Marjinal Fayda Pozitif Eğimli 1’den Büyük</a:t>
            </a:r>
          </a:p>
        </p:txBody>
      </p:sp>
    </p:spTree>
    <p:extLst>
      <p:ext uri="{BB962C8B-B14F-4D97-AF65-F5344CB8AC3E}">
        <p14:creationId xmlns:p14="http://schemas.microsoft.com/office/powerpoint/2010/main" val="14580236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Uygulamada</a:t>
            </a:r>
          </a:p>
        </p:txBody>
      </p:sp>
      <p:sp>
        <p:nvSpPr>
          <p:cNvPr id="19460" name="Rectangle 3"/>
          <p:cNvSpPr>
            <a:spLocks noGrp="1" noChangeArrowheads="1"/>
          </p:cNvSpPr>
          <p:nvPr>
            <p:ph type="body" idx="1"/>
          </p:nvPr>
        </p:nvSpPr>
        <p:spPr>
          <a:xfrm>
            <a:off x="438150" y="1272540"/>
            <a:ext cx="8340090" cy="4114800"/>
          </a:xfrm>
        </p:spPr>
        <p:txBody>
          <a:bodyPr/>
          <a:lstStyle/>
          <a:p>
            <a:pPr algn="just" eaLnBrk="1" hangingPunct="1"/>
            <a:r>
              <a:rPr lang="tr-TR" altLang="tr-TR" sz="2400" dirty="0" smtClean="0"/>
              <a:t> Yatırımcının serveti arttığı zaman, riskli varlıklara yaptığı yatırım miktarı artıyorsa, bu yatırımcının </a:t>
            </a:r>
            <a:r>
              <a:rPr lang="tr-TR" altLang="tr-TR" sz="2400" dirty="0" smtClean="0">
                <a:solidFill>
                  <a:srgbClr val="FF0000"/>
                </a:solidFill>
              </a:rPr>
              <a:t>“risk almayı seven bir yatırımcı”</a:t>
            </a:r>
            <a:r>
              <a:rPr lang="tr-TR" altLang="tr-TR" sz="2400" dirty="0" smtClean="0"/>
              <a:t> olduğu söylenebilir.</a:t>
            </a:r>
          </a:p>
          <a:p>
            <a:pPr algn="just" eaLnBrk="1" hangingPunct="1"/>
            <a:endParaRPr lang="tr-TR" altLang="tr-TR" sz="2400" dirty="0" smtClean="0"/>
          </a:p>
          <a:p>
            <a:pPr algn="just" eaLnBrk="1" hangingPunct="1"/>
            <a:r>
              <a:rPr lang="tr-TR" altLang="tr-TR" sz="2400" dirty="0" smtClean="0"/>
              <a:t> Yatırımcının serveti arttığı zaman, riskli varlıklara yaptığı yatırım miktarı değişmiyorsa, bu yatırımcının mutlak riskten kaçınma konusunda mevcut durumunu koruduğu söylenebilir. </a:t>
            </a:r>
            <a:r>
              <a:rPr lang="tr-TR" altLang="tr-TR" sz="2400" dirty="0" smtClean="0">
                <a:solidFill>
                  <a:srgbClr val="FF0000"/>
                </a:solidFill>
              </a:rPr>
              <a:t>“Riske karşı kayıtsız yatırımcı”</a:t>
            </a:r>
          </a:p>
        </p:txBody>
      </p:sp>
    </p:spTree>
    <p:extLst>
      <p:ext uri="{BB962C8B-B14F-4D97-AF65-F5344CB8AC3E}">
        <p14:creationId xmlns:p14="http://schemas.microsoft.com/office/powerpoint/2010/main" val="9987206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Uygulamada;</a:t>
            </a:r>
          </a:p>
        </p:txBody>
      </p:sp>
      <p:sp>
        <p:nvSpPr>
          <p:cNvPr id="20484" name="Rectangle 3"/>
          <p:cNvSpPr>
            <a:spLocks noGrp="1" noChangeArrowheads="1"/>
          </p:cNvSpPr>
          <p:nvPr>
            <p:ph type="body" idx="1"/>
          </p:nvPr>
        </p:nvSpPr>
        <p:spPr>
          <a:xfrm>
            <a:off x="392430" y="1969770"/>
            <a:ext cx="8218170" cy="956310"/>
          </a:xfrm>
        </p:spPr>
        <p:txBody>
          <a:bodyPr/>
          <a:lstStyle/>
          <a:p>
            <a:pPr algn="just" eaLnBrk="1" hangingPunct="1"/>
            <a:r>
              <a:rPr lang="tr-TR" altLang="tr-TR" dirty="0" smtClean="0"/>
              <a:t> Öte yandan yatırımcının serveti arttığı zaman, riskli varlıklara yaptığı yatırım miktarı azalıyorsa, bu yatırımcı tipinin </a:t>
            </a:r>
            <a:r>
              <a:rPr lang="tr-TR" altLang="tr-TR" dirty="0" smtClean="0">
                <a:solidFill>
                  <a:srgbClr val="FF0000"/>
                </a:solidFill>
              </a:rPr>
              <a:t>“risk almaktan kaçan bir yatırımcı”</a:t>
            </a:r>
            <a:r>
              <a:rPr lang="tr-TR" altLang="tr-TR" dirty="0" smtClean="0"/>
              <a:t> olduğu söylenebilir.</a:t>
            </a:r>
          </a:p>
        </p:txBody>
      </p:sp>
    </p:spTree>
    <p:extLst>
      <p:ext uri="{BB962C8B-B14F-4D97-AF65-F5344CB8AC3E}">
        <p14:creationId xmlns:p14="http://schemas.microsoft.com/office/powerpoint/2010/main" val="10590609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2"/>
          <p:cNvSpPr>
            <a:spLocks noGrp="1" noChangeArrowheads="1"/>
          </p:cNvSpPr>
          <p:nvPr>
            <p:ph type="title"/>
          </p:nvPr>
        </p:nvSpPr>
        <p:spPr>
          <a:xfrm>
            <a:off x="190500" y="533400"/>
            <a:ext cx="7924800" cy="472440"/>
          </a:xfrm>
        </p:spPr>
        <p:txBody>
          <a:bodyPr/>
          <a:lstStyle/>
          <a:p>
            <a:pPr eaLnBrk="1" hangingPunct="1"/>
            <a:r>
              <a:rPr lang="tr-TR" altLang="tr-TR" sz="2400" dirty="0" smtClean="0">
                <a:latin typeface="Arial" panose="020B0604020202020204" pitchFamily="34" charset="0"/>
                <a:cs typeface="Arial" panose="020B0604020202020204" pitchFamily="34" charset="0"/>
              </a:rPr>
              <a:t>Portföy Çeşitleri?</a:t>
            </a:r>
          </a:p>
        </p:txBody>
      </p:sp>
      <p:sp>
        <p:nvSpPr>
          <p:cNvPr id="21508" name="Rectangle 3"/>
          <p:cNvSpPr>
            <a:spLocks noGrp="1" noChangeArrowheads="1"/>
          </p:cNvSpPr>
          <p:nvPr>
            <p:ph type="body" sz="half" idx="1"/>
          </p:nvPr>
        </p:nvSpPr>
        <p:spPr>
          <a:xfrm>
            <a:off x="493712" y="1207770"/>
            <a:ext cx="8135938" cy="4090988"/>
          </a:xfrm>
        </p:spPr>
        <p:txBody>
          <a:bodyPr/>
          <a:lstStyle/>
          <a:p>
            <a:pPr marL="342900" indent="-342900" algn="just">
              <a:spcBef>
                <a:spcPts val="600"/>
              </a:spcBef>
              <a:spcAft>
                <a:spcPts val="600"/>
              </a:spcAft>
              <a:buClr>
                <a:srgbClr val="000099"/>
              </a:buClr>
              <a:buFont typeface="Wingdings" panose="05000000000000000000" pitchFamily="2" charset="2"/>
              <a:buChar char="q"/>
            </a:pP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Farklı </a:t>
            </a:r>
            <a:r>
              <a:rPr lang="tr-TR" altLang="tr-TR" sz="2000" spc="-50" dirty="0">
                <a:latin typeface="Arial" panose="020B0604020202020204" pitchFamily="34" charset="0"/>
                <a:ea typeface="Trebuchet MS" panose="020B0603020202020204" pitchFamily="34" charset="0"/>
                <a:cs typeface="Arial" panose="020B0604020202020204" pitchFamily="34" charset="0"/>
              </a:rPr>
              <a:t>menkul kıymetler bir araya getirilerek çok sayıda </a:t>
            </a: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portföy </a:t>
            </a:r>
            <a:r>
              <a:rPr lang="tr-TR" altLang="tr-TR" sz="2000" spc="-50" dirty="0">
                <a:latin typeface="Arial" panose="020B0604020202020204" pitchFamily="34" charset="0"/>
                <a:ea typeface="Trebuchet MS" panose="020B0603020202020204" pitchFamily="34" charset="0"/>
                <a:cs typeface="Arial" panose="020B0604020202020204" pitchFamily="34" charset="0"/>
              </a:rPr>
              <a:t>alternatifi oluşturulabilir. Ancak olaya hisse senedi ve </a:t>
            </a: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tahvil </a:t>
            </a:r>
            <a:r>
              <a:rPr lang="tr-TR" altLang="tr-TR" sz="2000" spc="-50" dirty="0">
                <a:latin typeface="Arial" panose="020B0604020202020204" pitchFamily="34" charset="0"/>
                <a:ea typeface="Trebuchet MS" panose="020B0603020202020204" pitchFamily="34" charset="0"/>
                <a:cs typeface="Arial" panose="020B0604020202020204" pitchFamily="34" charset="0"/>
              </a:rPr>
              <a:t>gibi geleneksel menkul kıymetler açısından bakıldığında 3 </a:t>
            </a: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farklı </a:t>
            </a:r>
            <a:r>
              <a:rPr lang="tr-TR" altLang="tr-TR" sz="2000" spc="-50" dirty="0">
                <a:latin typeface="Arial" panose="020B0604020202020204" pitchFamily="34" charset="0"/>
                <a:ea typeface="Trebuchet MS" panose="020B0603020202020204" pitchFamily="34" charset="0"/>
                <a:cs typeface="Arial" panose="020B0604020202020204" pitchFamily="34" charset="0"/>
              </a:rPr>
              <a:t>portföyden söz edebiliriz;</a:t>
            </a:r>
          </a:p>
          <a:p>
            <a:pPr algn="just">
              <a:spcBef>
                <a:spcPts val="600"/>
              </a:spcBef>
              <a:spcAft>
                <a:spcPts val="600"/>
              </a:spcAft>
              <a:buClr>
                <a:srgbClr val="000099"/>
              </a:buClr>
              <a:buFont typeface="Wingdings" panose="05000000000000000000" pitchFamily="2" charset="2"/>
              <a:buChar char="Ø"/>
            </a:pP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Yalnızca </a:t>
            </a:r>
            <a:r>
              <a:rPr lang="tr-TR" altLang="tr-TR" sz="2000" spc="-50" dirty="0">
                <a:latin typeface="Arial" panose="020B0604020202020204" pitchFamily="34" charset="0"/>
                <a:ea typeface="Trebuchet MS" panose="020B0603020202020204" pitchFamily="34" charset="0"/>
                <a:cs typeface="Arial" panose="020B0604020202020204" pitchFamily="34" charset="0"/>
              </a:rPr>
              <a:t>tahvillerden oluşan portföyler,</a:t>
            </a:r>
          </a:p>
          <a:p>
            <a:pPr algn="just">
              <a:spcBef>
                <a:spcPts val="600"/>
              </a:spcBef>
              <a:spcAft>
                <a:spcPts val="600"/>
              </a:spcAft>
              <a:buClr>
                <a:srgbClr val="000099"/>
              </a:buClr>
              <a:buFont typeface="Wingdings" panose="05000000000000000000" pitchFamily="2" charset="2"/>
              <a:buChar char="Ø"/>
            </a:pPr>
            <a:r>
              <a:rPr lang="tr-TR" altLang="tr-TR" sz="2000" spc="-50" dirty="0">
                <a:latin typeface="Arial" panose="020B0604020202020204" pitchFamily="34" charset="0"/>
                <a:ea typeface="Trebuchet MS" panose="020B0603020202020204" pitchFamily="34" charset="0"/>
                <a:cs typeface="Arial" panose="020B0604020202020204" pitchFamily="34" charset="0"/>
              </a:rPr>
              <a:t>Yalnızca hisse senetlerinden oluşan portföyler ve</a:t>
            </a:r>
          </a:p>
          <a:p>
            <a:pPr algn="just">
              <a:spcBef>
                <a:spcPts val="600"/>
              </a:spcBef>
              <a:spcAft>
                <a:spcPts val="600"/>
              </a:spcAft>
              <a:buClr>
                <a:srgbClr val="000099"/>
              </a:buClr>
              <a:buFont typeface="Wingdings" panose="05000000000000000000" pitchFamily="2" charset="2"/>
              <a:buChar char="Ø"/>
            </a:pPr>
            <a:r>
              <a:rPr lang="tr-TR" altLang="tr-TR" sz="2000" spc="-50" dirty="0">
                <a:latin typeface="Arial" panose="020B0604020202020204" pitchFamily="34" charset="0"/>
                <a:ea typeface="Trebuchet MS" panose="020B0603020202020204" pitchFamily="34" charset="0"/>
                <a:cs typeface="Arial" panose="020B0604020202020204" pitchFamily="34" charset="0"/>
              </a:rPr>
              <a:t>Karma portföyler.</a:t>
            </a:r>
          </a:p>
          <a:p>
            <a:pPr marL="342900" indent="-342900" algn="just">
              <a:spcBef>
                <a:spcPts val="600"/>
              </a:spcBef>
              <a:spcAft>
                <a:spcPts val="600"/>
              </a:spcAft>
              <a:buClr>
                <a:srgbClr val="000099"/>
              </a:buClr>
              <a:buFont typeface="Wingdings" panose="05000000000000000000" pitchFamily="2" charset="2"/>
              <a:buChar char="q"/>
            </a:pPr>
            <a:endParaRPr lang="tr-TR" alt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Bunların </a:t>
            </a:r>
            <a:r>
              <a:rPr lang="tr-TR" altLang="tr-TR" sz="2000" spc="-50" dirty="0">
                <a:latin typeface="Arial" panose="020B0604020202020204" pitchFamily="34" charset="0"/>
                <a:ea typeface="Trebuchet MS" panose="020B0603020202020204" pitchFamily="34" charset="0"/>
                <a:cs typeface="Arial" panose="020B0604020202020204" pitchFamily="34" charset="0"/>
              </a:rPr>
              <a:t>dışında diğer yatırım araçlarından da oluşan </a:t>
            </a: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 portföyler </a:t>
            </a:r>
            <a:r>
              <a:rPr lang="tr-TR" altLang="tr-TR" sz="2000" spc="-50" dirty="0">
                <a:latin typeface="Arial" panose="020B0604020202020204" pitchFamily="34" charset="0"/>
                <a:ea typeface="Trebuchet MS" panose="020B0603020202020204" pitchFamily="34" charset="0"/>
                <a:cs typeface="Arial" panose="020B0604020202020204" pitchFamily="34" charset="0"/>
              </a:rPr>
              <a:t>bulunmaktadır. </a:t>
            </a:r>
          </a:p>
        </p:txBody>
      </p:sp>
      <p:pic>
        <p:nvPicPr>
          <p:cNvPr id="21509" name="Picture 2" descr="C:\Documents and Settings\TOLGA\Desktop\resimler\portfoy-300x225.jpg"/>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340793" y="2011521"/>
            <a:ext cx="2376487" cy="1944688"/>
          </a:xfrm>
          <a:noFill/>
        </p:spPr>
      </p:pic>
    </p:spTree>
    <p:extLst>
      <p:ext uri="{BB962C8B-B14F-4D97-AF65-F5344CB8AC3E}">
        <p14:creationId xmlns:p14="http://schemas.microsoft.com/office/powerpoint/2010/main" val="40680921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1 Başlık"/>
          <p:cNvSpPr>
            <a:spLocks noGrp="1"/>
          </p:cNvSpPr>
          <p:nvPr>
            <p:ph type="title" idx="4294967295"/>
          </p:nvPr>
        </p:nvSpPr>
        <p:spPr>
          <a:xfrm>
            <a:off x="335280" y="521970"/>
            <a:ext cx="7924800" cy="461010"/>
          </a:xfrm>
          <a:prstGeom prst="roundRect">
            <a:avLst>
              <a:gd name="adj" fmla="val 21667"/>
            </a:avLst>
          </a:prstGeom>
        </p:spPr>
        <p:txBody>
          <a:bodyPr/>
          <a:lstStyle/>
          <a:p>
            <a:pPr eaLnBrk="1" hangingPunct="1"/>
            <a:r>
              <a:rPr lang="tr-TR" altLang="tr-TR" sz="2400" dirty="0" smtClean="0">
                <a:latin typeface="Arial" panose="020B0604020202020204" pitchFamily="34" charset="0"/>
                <a:cs typeface="Arial" panose="020B0604020202020204" pitchFamily="34" charset="0"/>
              </a:rPr>
              <a:t>Oluşumlarına Göre Portföy Çeşitleri</a:t>
            </a:r>
          </a:p>
        </p:txBody>
      </p:sp>
      <p:sp>
        <p:nvSpPr>
          <p:cNvPr id="22532" name="2 İçerik Yer Tutucusu"/>
          <p:cNvSpPr>
            <a:spLocks noGrp="1"/>
          </p:cNvSpPr>
          <p:nvPr>
            <p:ph sz="quarter" idx="4294967295"/>
          </p:nvPr>
        </p:nvSpPr>
        <p:spPr>
          <a:xfrm>
            <a:off x="451167" y="1276350"/>
            <a:ext cx="7693025" cy="3724275"/>
          </a:xfrm>
          <a:prstGeom prst="rect">
            <a:avLst/>
          </a:prstGeom>
        </p:spPr>
        <p:txBody>
          <a:bodyPr/>
          <a:lstStyle/>
          <a:p>
            <a:pPr marL="457200" indent="-457200" algn="just">
              <a:spcBef>
                <a:spcPts val="600"/>
              </a:spcBef>
              <a:spcAft>
                <a:spcPts val="600"/>
              </a:spcAft>
              <a:buClr>
                <a:srgbClr val="000099"/>
              </a:buClr>
              <a:buFont typeface="+mj-lt"/>
              <a:buAutoNum type="arabicPeriod"/>
            </a:pP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Tamamı </a:t>
            </a:r>
            <a:r>
              <a:rPr lang="tr-TR" altLang="tr-TR" sz="2000" spc="-50" dirty="0">
                <a:latin typeface="Arial" panose="020B0604020202020204" pitchFamily="34" charset="0"/>
                <a:ea typeface="Trebuchet MS" panose="020B0603020202020204" pitchFamily="34" charset="0"/>
                <a:cs typeface="Arial" panose="020B0604020202020204" pitchFamily="34" charset="0"/>
              </a:rPr>
              <a:t>Tahvillerden Oluşturulan </a:t>
            </a: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Portföyler</a:t>
            </a:r>
          </a:p>
          <a:p>
            <a:pPr marL="457200" indent="-457200" algn="just">
              <a:spcBef>
                <a:spcPts val="600"/>
              </a:spcBef>
              <a:spcAft>
                <a:spcPts val="600"/>
              </a:spcAft>
              <a:buClr>
                <a:srgbClr val="000099"/>
              </a:buClr>
              <a:buFont typeface="+mj-lt"/>
              <a:buAutoNum type="arabicPeriod"/>
            </a:pP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Tamamı </a:t>
            </a:r>
            <a:r>
              <a:rPr lang="tr-TR" altLang="tr-TR" sz="2000" spc="-50" dirty="0">
                <a:latin typeface="Arial" panose="020B0604020202020204" pitchFamily="34" charset="0"/>
                <a:ea typeface="Trebuchet MS" panose="020B0603020202020204" pitchFamily="34" charset="0"/>
                <a:cs typeface="Arial" panose="020B0604020202020204" pitchFamily="34" charset="0"/>
              </a:rPr>
              <a:t>Hisse Senetlerinden Oluşturulan </a:t>
            </a: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Portföyler</a:t>
            </a:r>
          </a:p>
          <a:p>
            <a:pPr marL="457200" indent="-457200" algn="just">
              <a:spcBef>
                <a:spcPts val="600"/>
              </a:spcBef>
              <a:spcAft>
                <a:spcPts val="600"/>
              </a:spcAft>
              <a:buClr>
                <a:srgbClr val="000099"/>
              </a:buClr>
              <a:buFont typeface="+mj-lt"/>
              <a:buAutoNum type="arabicPeriod"/>
            </a:pP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Hisse </a:t>
            </a:r>
            <a:r>
              <a:rPr lang="tr-TR" altLang="tr-TR" sz="2000" spc="-50" dirty="0">
                <a:latin typeface="Arial" panose="020B0604020202020204" pitchFamily="34" charset="0"/>
                <a:ea typeface="Trebuchet MS" panose="020B0603020202020204" pitchFamily="34" charset="0"/>
                <a:cs typeface="Arial" panose="020B0604020202020204" pitchFamily="34" charset="0"/>
              </a:rPr>
              <a:t>Senedi ve Tahvillerden Oluşturulan </a:t>
            </a: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Portföyler</a:t>
            </a:r>
          </a:p>
          <a:p>
            <a:pPr marL="457200" indent="-457200" algn="just">
              <a:spcBef>
                <a:spcPts val="600"/>
              </a:spcBef>
              <a:spcAft>
                <a:spcPts val="600"/>
              </a:spcAft>
              <a:buClr>
                <a:srgbClr val="000099"/>
              </a:buClr>
              <a:buFont typeface="+mj-lt"/>
              <a:buAutoNum type="arabicPeriod"/>
            </a:pP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Diğer </a:t>
            </a:r>
            <a:r>
              <a:rPr lang="tr-TR" altLang="tr-TR" sz="2000" spc="-50" dirty="0">
                <a:latin typeface="Arial" panose="020B0604020202020204" pitchFamily="34" charset="0"/>
                <a:ea typeface="Trebuchet MS" panose="020B0603020202020204" pitchFamily="34" charset="0"/>
                <a:cs typeface="Arial" panose="020B0604020202020204" pitchFamily="34" charset="0"/>
              </a:rPr>
              <a:t>Yatırım Araçlarından Oluşturulan </a:t>
            </a: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Portföyler</a:t>
            </a:r>
          </a:p>
          <a:p>
            <a:pPr marL="457200" indent="-457200" algn="just">
              <a:spcBef>
                <a:spcPts val="600"/>
              </a:spcBef>
              <a:spcAft>
                <a:spcPts val="600"/>
              </a:spcAft>
              <a:buClr>
                <a:srgbClr val="000099"/>
              </a:buClr>
              <a:buFont typeface="+mj-lt"/>
              <a:buAutoNum type="arabicPeriod"/>
            </a:pPr>
            <a:r>
              <a:rPr lang="tr-TR" altLang="tr-TR" sz="2000" spc="-50" dirty="0" smtClean="0">
                <a:latin typeface="Arial" panose="020B0604020202020204" pitchFamily="34" charset="0"/>
                <a:ea typeface="Trebuchet MS" panose="020B0603020202020204" pitchFamily="34" charset="0"/>
                <a:cs typeface="Arial" panose="020B0604020202020204" pitchFamily="34" charset="0"/>
              </a:rPr>
              <a:t>Yatırımcıların </a:t>
            </a:r>
            <a:r>
              <a:rPr lang="tr-TR" altLang="tr-TR" sz="2000" spc="-50" dirty="0">
                <a:latin typeface="Arial" panose="020B0604020202020204" pitchFamily="34" charset="0"/>
                <a:ea typeface="Trebuchet MS" panose="020B0603020202020204" pitchFamily="34" charset="0"/>
                <a:cs typeface="Arial" panose="020B0604020202020204" pitchFamily="34" charset="0"/>
              </a:rPr>
              <a:t>Tercihlerine Göre Portföy Çeşitleri</a:t>
            </a:r>
          </a:p>
        </p:txBody>
      </p:sp>
    </p:spTree>
    <p:extLst>
      <p:ext uri="{BB962C8B-B14F-4D97-AF65-F5344CB8AC3E}">
        <p14:creationId xmlns:p14="http://schemas.microsoft.com/office/powerpoint/2010/main" val="41041728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AutoShape 2"/>
          <p:cNvSpPr>
            <a:spLocks noGrp="1" noChangeArrowheads="1"/>
          </p:cNvSpPr>
          <p:nvPr>
            <p:ph type="title"/>
          </p:nvPr>
        </p:nvSpPr>
        <p:spPr>
          <a:xfrm>
            <a:off x="409893" y="677863"/>
            <a:ext cx="7940675" cy="293687"/>
          </a:xfrm>
        </p:spPr>
        <p:txBody>
          <a:bodyPr/>
          <a:lstStyle/>
          <a:p>
            <a:pPr eaLnBrk="1" hangingPunct="1"/>
            <a:r>
              <a:rPr lang="tr-TR" altLang="tr-TR" dirty="0" smtClean="0">
                <a:latin typeface="Arial" panose="020B0604020202020204" pitchFamily="34" charset="0"/>
                <a:cs typeface="Arial" panose="020B0604020202020204" pitchFamily="34" charset="0"/>
              </a:rPr>
              <a:t>Portföy ?</a:t>
            </a:r>
          </a:p>
        </p:txBody>
      </p:sp>
      <p:sp>
        <p:nvSpPr>
          <p:cNvPr id="5124" name="Rectangle 5"/>
          <p:cNvSpPr>
            <a:spLocks noGrp="1" noChangeArrowheads="1"/>
          </p:cNvSpPr>
          <p:nvPr>
            <p:ph type="body" idx="1"/>
          </p:nvPr>
        </p:nvSpPr>
        <p:spPr>
          <a:xfrm>
            <a:off x="409892" y="1977389"/>
            <a:ext cx="8334057" cy="1371601"/>
          </a:xfrm>
        </p:spPr>
        <p:txBody>
          <a:bodyPr/>
          <a:lstStyle/>
          <a:p>
            <a:pPr marL="342900" indent="-342900" algn="just">
              <a:spcBef>
                <a:spcPts val="600"/>
              </a:spcBef>
              <a:spcAft>
                <a:spcPts val="600"/>
              </a:spcAft>
            </a:pPr>
            <a:r>
              <a:rPr lang="tr-TR" altLang="tr-TR" spc="-50" dirty="0">
                <a:ea typeface="Trebuchet MS" panose="020B0603020202020204" pitchFamily="34" charset="0"/>
              </a:rPr>
              <a:t>“Menkul Kıymetler Topluluğu”</a:t>
            </a:r>
          </a:p>
          <a:p>
            <a:pPr marL="0" indent="0" algn="just">
              <a:spcBef>
                <a:spcPts val="600"/>
              </a:spcBef>
              <a:spcAft>
                <a:spcPts val="600"/>
              </a:spcAft>
              <a:buNone/>
            </a:pPr>
            <a:endParaRPr lang="tr-TR" altLang="tr-TR" spc="-50" dirty="0">
              <a:ea typeface="Trebuchet MS" panose="020B0603020202020204" pitchFamily="34" charset="0"/>
            </a:endParaRPr>
          </a:p>
          <a:p>
            <a:pPr marL="342900" indent="-342900" algn="just">
              <a:spcBef>
                <a:spcPts val="600"/>
              </a:spcBef>
              <a:spcAft>
                <a:spcPts val="600"/>
              </a:spcAft>
            </a:pPr>
            <a:r>
              <a:rPr lang="tr-TR" altLang="tr-TR" spc="-50" dirty="0">
                <a:ea typeface="Trebuchet MS" panose="020B0603020202020204" pitchFamily="34" charset="0"/>
              </a:rPr>
              <a:t>“Cüzdan”</a:t>
            </a:r>
          </a:p>
        </p:txBody>
      </p:sp>
    </p:spTree>
    <p:extLst>
      <p:ext uri="{BB962C8B-B14F-4D97-AF65-F5344CB8AC3E}">
        <p14:creationId xmlns:p14="http://schemas.microsoft.com/office/powerpoint/2010/main" val="11370545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1- Tahviller</a:t>
            </a:r>
          </a:p>
        </p:txBody>
      </p:sp>
      <p:sp>
        <p:nvSpPr>
          <p:cNvPr id="23556" name="Rectangle 3"/>
          <p:cNvSpPr>
            <a:spLocks noGrp="1" noChangeArrowheads="1"/>
          </p:cNvSpPr>
          <p:nvPr>
            <p:ph type="body" idx="1"/>
          </p:nvPr>
        </p:nvSpPr>
        <p:spPr>
          <a:xfrm>
            <a:off x="381000" y="1249680"/>
            <a:ext cx="8328660" cy="4114800"/>
          </a:xfrm>
        </p:spPr>
        <p:txBody>
          <a:bodyPr/>
          <a:lstStyle/>
          <a:p>
            <a:pPr marL="342900" indent="-342900" algn="just">
              <a:spcBef>
                <a:spcPts val="600"/>
              </a:spcBef>
              <a:spcAft>
                <a:spcPts val="600"/>
              </a:spcAft>
            </a:pPr>
            <a:r>
              <a:rPr lang="tr-TR" altLang="tr-TR" spc="-50" dirty="0">
                <a:ea typeface="Trebuchet MS" panose="020B0603020202020204" pitchFamily="34" charset="0"/>
              </a:rPr>
              <a:t>Tahvil, devletin ya da özel sektör şirketlerinin borçlanarak orta ve uzun vadeli fon sağlamak üzere çıkarttıkları borç senetleridir.</a:t>
            </a:r>
          </a:p>
          <a:p>
            <a:pPr marL="342900" indent="-342900" algn="just">
              <a:spcBef>
                <a:spcPts val="600"/>
              </a:spcBef>
              <a:spcAft>
                <a:spcPts val="600"/>
              </a:spcAft>
            </a:pPr>
            <a:endParaRPr lang="tr-TR" altLang="tr-TR" spc="-50" dirty="0">
              <a:ea typeface="Trebuchet MS" panose="020B0603020202020204" pitchFamily="34" charset="0"/>
            </a:endParaRPr>
          </a:p>
          <a:p>
            <a:pPr marL="342900" lvl="1" indent="-342900" algn="just">
              <a:spcBef>
                <a:spcPts val="600"/>
              </a:spcBef>
              <a:spcAft>
                <a:spcPts val="600"/>
              </a:spcAft>
            </a:pPr>
            <a:r>
              <a:rPr lang="tr-TR" altLang="tr-TR" spc="-50" dirty="0">
                <a:ea typeface="Trebuchet MS" panose="020B0603020202020204" pitchFamily="34" charset="0"/>
              </a:rPr>
              <a:t>Tahviller halka arz edilerek veya halka arz edilmeksizin satılabilir. Kamu borçlanma aracı dışındaki tahvillerin ihraç ve halka arzı için Sermaye Piyasası Kurulu’na kaydettirilmesi gereklidir</a:t>
            </a:r>
            <a:r>
              <a:rPr lang="tr-TR" altLang="tr-TR" spc="-50" dirty="0" smtClean="0">
                <a:ea typeface="Trebuchet MS" panose="020B0603020202020204" pitchFamily="34" charset="0"/>
              </a:rPr>
              <a:t>.</a:t>
            </a:r>
          </a:p>
          <a:p>
            <a:pPr marL="0" lvl="1" indent="0" algn="just">
              <a:spcBef>
                <a:spcPts val="600"/>
              </a:spcBef>
              <a:spcAft>
                <a:spcPts val="600"/>
              </a:spcAft>
              <a:buNone/>
            </a:pPr>
            <a:endParaRPr lang="tr-TR" altLang="tr-TR" spc="-50" dirty="0">
              <a:ea typeface="Trebuchet MS" panose="020B0603020202020204" pitchFamily="34" charset="0"/>
            </a:endParaRPr>
          </a:p>
          <a:p>
            <a:pPr marL="342900" lvl="1" indent="-342900" algn="just">
              <a:spcBef>
                <a:spcPts val="600"/>
              </a:spcBef>
              <a:spcAft>
                <a:spcPts val="600"/>
              </a:spcAft>
            </a:pPr>
            <a:r>
              <a:rPr lang="tr-TR" altLang="tr-TR" spc="-50" dirty="0">
                <a:ea typeface="Trebuchet MS" panose="020B0603020202020204" pitchFamily="34" charset="0"/>
              </a:rPr>
              <a:t>Tahviller sahiplerine herhangi bir ortaklık hakkı vermez, sadece ihraççıya karşı alacaklılık hakkı sağlar.</a:t>
            </a:r>
          </a:p>
        </p:txBody>
      </p:sp>
    </p:spTree>
    <p:extLst>
      <p:ext uri="{BB962C8B-B14F-4D97-AF65-F5344CB8AC3E}">
        <p14:creationId xmlns:p14="http://schemas.microsoft.com/office/powerpoint/2010/main" val="14543063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body" idx="1"/>
          </p:nvPr>
        </p:nvSpPr>
        <p:spPr>
          <a:xfrm>
            <a:off x="392430" y="1333500"/>
            <a:ext cx="8362950" cy="4019550"/>
          </a:xfrm>
        </p:spPr>
        <p:txBody>
          <a:bodyPr/>
          <a:lstStyle/>
          <a:p>
            <a:pPr marL="342900" lvl="1" indent="-342900" algn="just">
              <a:spcBef>
                <a:spcPts val="600"/>
              </a:spcBef>
              <a:spcAft>
                <a:spcPts val="600"/>
              </a:spcAft>
            </a:pPr>
            <a:r>
              <a:rPr lang="tr-TR" altLang="tr-TR" b="1" u="sng" spc="-50" dirty="0">
                <a:ea typeface="Trebuchet MS" panose="020B0603020202020204" pitchFamily="34" charset="0"/>
              </a:rPr>
              <a:t>Nominal Değer: </a:t>
            </a:r>
            <a:r>
              <a:rPr lang="tr-TR" altLang="tr-TR" spc="-50" dirty="0">
                <a:ea typeface="Trebuchet MS" panose="020B0603020202020204" pitchFamily="34" charset="0"/>
              </a:rPr>
              <a:t>Tahvil ve bononun vadesinde yatırımcının eline geçecek olan para miktarıdır.</a:t>
            </a:r>
          </a:p>
          <a:p>
            <a:pPr marL="342900" lvl="1" indent="-342900" algn="just">
              <a:spcBef>
                <a:spcPts val="600"/>
              </a:spcBef>
              <a:spcAft>
                <a:spcPts val="600"/>
              </a:spcAft>
            </a:pPr>
            <a:endParaRPr lang="tr-TR" altLang="tr-TR" spc="-50" dirty="0">
              <a:ea typeface="Trebuchet MS" panose="020B0603020202020204" pitchFamily="34" charset="0"/>
            </a:endParaRPr>
          </a:p>
          <a:p>
            <a:pPr marL="342900" lvl="1" indent="-342900" algn="just">
              <a:spcBef>
                <a:spcPts val="600"/>
              </a:spcBef>
              <a:spcAft>
                <a:spcPts val="600"/>
              </a:spcAft>
            </a:pPr>
            <a:r>
              <a:rPr lang="tr-TR" altLang="tr-TR" b="1" u="sng" spc="-50" dirty="0">
                <a:ea typeface="Trebuchet MS" panose="020B0603020202020204" pitchFamily="34" charset="0"/>
              </a:rPr>
              <a:t>Kupon Oranı: </a:t>
            </a:r>
            <a:r>
              <a:rPr lang="tr-TR" altLang="tr-TR" spc="-50" dirty="0">
                <a:ea typeface="Trebuchet MS" panose="020B0603020202020204" pitchFamily="34" charset="0"/>
              </a:rPr>
              <a:t>Nominal değer üzerinden, yüzde olarak belirtilen, tahvil sahibinin alacağı faiz miktarıdır. Tahvil ve bonolarda ayrıca faizin ne zaman ödeneceği de belirtilmektedir.</a:t>
            </a:r>
          </a:p>
          <a:p>
            <a:pPr marL="342900" lvl="1" indent="-342900" algn="just">
              <a:spcBef>
                <a:spcPts val="600"/>
              </a:spcBef>
              <a:spcAft>
                <a:spcPts val="600"/>
              </a:spcAft>
            </a:pPr>
            <a:endParaRPr lang="tr-TR" altLang="tr-TR" spc="-50" dirty="0">
              <a:ea typeface="Trebuchet MS" panose="020B0603020202020204" pitchFamily="34" charset="0"/>
            </a:endParaRPr>
          </a:p>
          <a:p>
            <a:pPr marL="342900" lvl="1" indent="-342900" algn="just">
              <a:spcBef>
                <a:spcPts val="600"/>
              </a:spcBef>
              <a:spcAft>
                <a:spcPts val="600"/>
              </a:spcAft>
            </a:pPr>
            <a:r>
              <a:rPr lang="tr-TR" altLang="tr-TR" b="1" u="sng" spc="-50" dirty="0">
                <a:ea typeface="Trebuchet MS" panose="020B0603020202020204" pitchFamily="34" charset="0"/>
              </a:rPr>
              <a:t>Vade:</a:t>
            </a:r>
            <a:r>
              <a:rPr lang="tr-TR" altLang="tr-TR" spc="-50" dirty="0">
                <a:ea typeface="Trebuchet MS" panose="020B0603020202020204" pitchFamily="34" charset="0"/>
              </a:rPr>
              <a:t> Ana paranın ve son faiz ödemesinin yapılacağı tarihtir.</a:t>
            </a:r>
          </a:p>
        </p:txBody>
      </p:sp>
      <p:sp>
        <p:nvSpPr>
          <p:cNvPr id="24580" name="AutoShape 3"/>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Tahvillerle İlgili Temel Kavramlar</a:t>
            </a:r>
          </a:p>
        </p:txBody>
      </p:sp>
    </p:spTree>
    <p:extLst>
      <p:ext uri="{BB962C8B-B14F-4D97-AF65-F5344CB8AC3E}">
        <p14:creationId xmlns:p14="http://schemas.microsoft.com/office/powerpoint/2010/main" val="34452176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body" idx="1"/>
          </p:nvPr>
        </p:nvSpPr>
        <p:spPr>
          <a:xfrm>
            <a:off x="415290" y="1226820"/>
            <a:ext cx="8195310" cy="4114800"/>
          </a:xfrm>
        </p:spPr>
        <p:txBody>
          <a:bodyPr/>
          <a:lstStyle/>
          <a:p>
            <a:pPr eaLnBrk="1" hangingPunct="1">
              <a:lnSpc>
                <a:spcPct val="90000"/>
              </a:lnSpc>
              <a:buFont typeface="Wingdings" panose="05000000000000000000" pitchFamily="2" charset="2"/>
              <a:buNone/>
            </a:pPr>
            <a:endParaRPr lang="tr-TR" altLang="tr-TR" b="1" u="sng" dirty="0" smtClean="0"/>
          </a:p>
          <a:p>
            <a:pPr marL="342900" lvl="1" indent="-342900" algn="just">
              <a:spcBef>
                <a:spcPts val="600"/>
              </a:spcBef>
              <a:spcAft>
                <a:spcPts val="600"/>
              </a:spcAft>
            </a:pPr>
            <a:r>
              <a:rPr lang="tr-TR" altLang="tr-TR" spc="-50" dirty="0">
                <a:ea typeface="Trebuchet MS" panose="020B0603020202020204" pitchFamily="34" charset="0"/>
              </a:rPr>
              <a:t>Tahvil sahibi şirketin aktifi üzerinde alacağından başka herhangi bir hakka sahip değildir.</a:t>
            </a:r>
          </a:p>
          <a:p>
            <a:pPr marL="342900" lvl="1" indent="-342900" algn="just">
              <a:spcBef>
                <a:spcPts val="600"/>
              </a:spcBef>
              <a:spcAft>
                <a:spcPts val="600"/>
              </a:spcAft>
            </a:pPr>
            <a:r>
              <a:rPr lang="tr-TR" altLang="tr-TR" spc="-50" dirty="0">
                <a:ea typeface="Trebuchet MS" panose="020B0603020202020204" pitchFamily="34" charset="0"/>
              </a:rPr>
              <a:t>Tahvil sahibi ile şirket arasındaki hukuki ilişki vade bitiminde sona erer.</a:t>
            </a:r>
          </a:p>
          <a:p>
            <a:pPr marL="342900" lvl="1" indent="-342900" algn="just">
              <a:spcBef>
                <a:spcPts val="600"/>
              </a:spcBef>
              <a:spcAft>
                <a:spcPts val="600"/>
              </a:spcAft>
            </a:pPr>
            <a:r>
              <a:rPr lang="tr-TR" altLang="tr-TR" spc="-50" dirty="0">
                <a:ea typeface="Trebuchet MS" panose="020B0603020202020204" pitchFamily="34" charset="0"/>
              </a:rPr>
              <a:t>Tahvil sahibi şirketin yönetimine katılamaz.</a:t>
            </a:r>
          </a:p>
          <a:p>
            <a:pPr marL="342900" lvl="1" indent="-342900" algn="just">
              <a:spcBef>
                <a:spcPts val="600"/>
              </a:spcBef>
              <a:spcAft>
                <a:spcPts val="600"/>
              </a:spcAft>
            </a:pPr>
            <a:r>
              <a:rPr lang="tr-TR" altLang="tr-TR" spc="-50" dirty="0">
                <a:ea typeface="Trebuchet MS" panose="020B0603020202020204" pitchFamily="34" charset="0"/>
              </a:rPr>
              <a:t>Tahviller çoğu zaman sabit getirili menkul kıymetlerdir. Dolayısıyla enflasyon halinde tahvilden elde edilecek getiri enflasyon oranında azalacaktır.</a:t>
            </a:r>
          </a:p>
        </p:txBody>
      </p:sp>
      <p:sp>
        <p:nvSpPr>
          <p:cNvPr id="25604" name="AutoShape 3"/>
          <p:cNvSpPr>
            <a:spLocks noGrp="1" noChangeArrowheads="1"/>
          </p:cNvSpPr>
          <p:nvPr>
            <p:ph type="title"/>
          </p:nvPr>
        </p:nvSpPr>
        <p:spPr/>
        <p:txBody>
          <a:bodyPr/>
          <a:lstStyle/>
          <a:p>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Tahvilin Dezavantajları</a:t>
            </a:r>
            <a:endParaRPr lang="tr-TR" alt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24639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body" idx="1"/>
          </p:nvPr>
        </p:nvSpPr>
        <p:spPr>
          <a:xfrm>
            <a:off x="445134" y="1306830"/>
            <a:ext cx="8058785" cy="1859280"/>
          </a:xfrm>
        </p:spPr>
        <p:txBody>
          <a:bodyPr/>
          <a:lstStyle/>
          <a:p>
            <a:pPr eaLnBrk="1" hangingPunct="1">
              <a:buFont typeface="Wingdings" panose="05000000000000000000" pitchFamily="2" charset="2"/>
              <a:buNone/>
            </a:pPr>
            <a:endParaRPr lang="tr-TR" altLang="tr-TR" b="1" u="sng" dirty="0" smtClean="0">
              <a:latin typeface="Calibri" panose="020F0502020204030204" pitchFamily="34" charset="0"/>
            </a:endParaRPr>
          </a:p>
          <a:p>
            <a:pPr marL="342900" lvl="1" indent="-342900" algn="just">
              <a:spcBef>
                <a:spcPts val="600"/>
              </a:spcBef>
              <a:spcAft>
                <a:spcPts val="600"/>
              </a:spcAft>
            </a:pPr>
            <a:r>
              <a:rPr lang="tr-TR" altLang="tr-TR" spc="-50" dirty="0">
                <a:ea typeface="Trebuchet MS" panose="020B0603020202020204" pitchFamily="34" charset="0"/>
              </a:rPr>
              <a:t>Şirketin brüt karından, önce tahvil sahiplerinin faizleri ödenir.</a:t>
            </a:r>
          </a:p>
          <a:p>
            <a:pPr marL="342900" lvl="1" indent="-342900" algn="just">
              <a:spcBef>
                <a:spcPts val="600"/>
              </a:spcBef>
              <a:spcAft>
                <a:spcPts val="600"/>
              </a:spcAft>
            </a:pPr>
            <a:r>
              <a:rPr lang="tr-TR" altLang="tr-TR" spc="-50" dirty="0">
                <a:ea typeface="Trebuchet MS" panose="020B0603020202020204" pitchFamily="34" charset="0"/>
              </a:rPr>
              <a:t>Şirketin iflası ya da tasfiyesi durumunda da önce borçlar ödendiği için, tahvil sahipleri, şirket ortaklarından (hisse senedi sahipleri) önce alacaklarını alırlar.</a:t>
            </a:r>
          </a:p>
          <a:p>
            <a:pPr eaLnBrk="1" hangingPunct="1"/>
            <a:endParaRPr lang="tr-TR" altLang="tr-TR" dirty="0" smtClean="0">
              <a:latin typeface="Calibri" panose="020F0502020204030204" pitchFamily="34" charset="0"/>
            </a:endParaRPr>
          </a:p>
        </p:txBody>
      </p:sp>
      <p:sp>
        <p:nvSpPr>
          <p:cNvPr id="26628" name="AutoShape 3"/>
          <p:cNvSpPr>
            <a:spLocks noGrp="1" noChangeArrowheads="1"/>
          </p:cNvSpPr>
          <p:nvPr>
            <p:ph type="title"/>
          </p:nvPr>
        </p:nvSpPr>
        <p:spPr>
          <a:xfrm>
            <a:off x="264160" y="632143"/>
            <a:ext cx="7724775" cy="373697"/>
          </a:xfrm>
        </p:spPr>
        <p:txBody>
          <a:bodyPr/>
          <a:lstStyle/>
          <a:p>
            <a:pPr eaLnBrk="1" hangingPunct="1"/>
            <a:r>
              <a:rPr lang="tr-TR" altLang="tr-TR" dirty="0" smtClean="0">
                <a:latin typeface="Arial" panose="020B0604020202020204" pitchFamily="34" charset="0"/>
                <a:cs typeface="Arial" panose="020B0604020202020204" pitchFamily="34" charset="0"/>
              </a:rPr>
              <a:t>Tahvilin Avantajları</a:t>
            </a:r>
          </a:p>
        </p:txBody>
      </p:sp>
    </p:spTree>
    <p:extLst>
      <p:ext uri="{BB962C8B-B14F-4D97-AF65-F5344CB8AC3E}">
        <p14:creationId xmlns:p14="http://schemas.microsoft.com/office/powerpoint/2010/main" val="5022833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2- Hisse Senetleri</a:t>
            </a:r>
          </a:p>
        </p:txBody>
      </p:sp>
      <p:sp>
        <p:nvSpPr>
          <p:cNvPr id="28676" name="Rectangle 3"/>
          <p:cNvSpPr>
            <a:spLocks noGrp="1" noChangeArrowheads="1"/>
          </p:cNvSpPr>
          <p:nvPr>
            <p:ph type="body" idx="1"/>
          </p:nvPr>
        </p:nvSpPr>
        <p:spPr>
          <a:xfrm>
            <a:off x="403860" y="1335405"/>
            <a:ext cx="8206740" cy="3219450"/>
          </a:xfrm>
        </p:spPr>
        <p:txBody>
          <a:bodyPr/>
          <a:lstStyle/>
          <a:p>
            <a:pPr marL="342900" lvl="1" indent="-342900" algn="just">
              <a:spcBef>
                <a:spcPts val="600"/>
              </a:spcBef>
              <a:spcAft>
                <a:spcPts val="600"/>
              </a:spcAft>
            </a:pPr>
            <a:r>
              <a:rPr lang="tr-TR" altLang="tr-TR" spc="-50" dirty="0">
                <a:ea typeface="Trebuchet MS" panose="020B0603020202020204" pitchFamily="34" charset="0"/>
              </a:rPr>
              <a:t>Anonim ortaklıklar tarafından çıkarılan,</a:t>
            </a:r>
          </a:p>
          <a:p>
            <a:pPr marL="342900" lvl="1" indent="-342900" algn="just">
              <a:spcBef>
                <a:spcPts val="600"/>
              </a:spcBef>
              <a:spcAft>
                <a:spcPts val="600"/>
              </a:spcAft>
              <a:buFont typeface="Wingdings" panose="05000000000000000000" pitchFamily="2" charset="2"/>
              <a:buChar char="Ø"/>
            </a:pPr>
            <a:r>
              <a:rPr lang="tr-TR" altLang="tr-TR" spc="-50" dirty="0">
                <a:ea typeface="Trebuchet MS" panose="020B0603020202020204" pitchFamily="34" charset="0"/>
              </a:rPr>
              <a:t>Şirket sermayesine katılımı temsil eden</a:t>
            </a:r>
          </a:p>
          <a:p>
            <a:pPr marL="342900" lvl="1" indent="-342900" algn="just">
              <a:spcBef>
                <a:spcPts val="600"/>
              </a:spcBef>
              <a:spcAft>
                <a:spcPts val="600"/>
              </a:spcAft>
              <a:buFont typeface="Wingdings" panose="05000000000000000000" pitchFamily="2" charset="2"/>
              <a:buChar char="Ø"/>
            </a:pPr>
            <a:r>
              <a:rPr lang="tr-TR" altLang="tr-TR" spc="-50" dirty="0">
                <a:ea typeface="Trebuchet MS" panose="020B0603020202020204" pitchFamily="34" charset="0"/>
              </a:rPr>
              <a:t>Yasal şekil şartlarına uygun olarak düzenlenmiş </a:t>
            </a:r>
          </a:p>
          <a:p>
            <a:pPr marL="0" lvl="1" indent="0" algn="just">
              <a:spcBef>
                <a:spcPts val="600"/>
              </a:spcBef>
              <a:spcAft>
                <a:spcPts val="600"/>
              </a:spcAft>
              <a:buNone/>
            </a:pPr>
            <a:r>
              <a:rPr lang="tr-TR" altLang="tr-TR" spc="-50" dirty="0">
                <a:ea typeface="Trebuchet MS" panose="020B0603020202020204" pitchFamily="34" charset="0"/>
              </a:rPr>
              <a:t>kıymetli evraklardır.</a:t>
            </a:r>
          </a:p>
          <a:p>
            <a:pPr eaLnBrk="1" hangingPunct="1">
              <a:buFont typeface="Wingdings" panose="05000000000000000000" pitchFamily="2" charset="2"/>
              <a:buNone/>
            </a:pPr>
            <a:endParaRPr lang="tr-TR" altLang="tr-TR" dirty="0" smtClean="0">
              <a:latin typeface="Calibri" panose="020F0502020204030204" pitchFamily="34" charset="0"/>
            </a:endParaRPr>
          </a:p>
          <a:p>
            <a:pPr eaLnBrk="1" hangingPunct="1">
              <a:buFont typeface="Wingdings" panose="05000000000000000000" pitchFamily="2" charset="2"/>
              <a:buNone/>
            </a:pPr>
            <a:endParaRPr lang="tr-TR" altLang="tr-TR" dirty="0" smtClean="0"/>
          </a:p>
        </p:txBody>
      </p:sp>
    </p:spTree>
    <p:extLst>
      <p:ext uri="{BB962C8B-B14F-4D97-AF65-F5344CB8AC3E}">
        <p14:creationId xmlns:p14="http://schemas.microsoft.com/office/powerpoint/2010/main" val="1087112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body" idx="1"/>
          </p:nvPr>
        </p:nvSpPr>
        <p:spPr>
          <a:xfrm>
            <a:off x="438150" y="1249680"/>
            <a:ext cx="7543800" cy="4114800"/>
          </a:xfrm>
        </p:spPr>
        <p:txBody>
          <a:bodyPr/>
          <a:lstStyle/>
          <a:p>
            <a:pPr marL="342900" lvl="1" indent="-342900" algn="just">
              <a:spcBef>
                <a:spcPts val="600"/>
              </a:spcBef>
              <a:spcAft>
                <a:spcPts val="600"/>
              </a:spcAft>
            </a:pPr>
            <a:r>
              <a:rPr lang="tr-TR" altLang="tr-TR" spc="-50" dirty="0">
                <a:ea typeface="Trebuchet MS" panose="020B0603020202020204" pitchFamily="34" charset="0"/>
              </a:rPr>
              <a:t>Hisse senetleri sahiplerine,</a:t>
            </a:r>
          </a:p>
          <a:p>
            <a:pPr marL="342900" lvl="1" indent="-342900" algn="just">
              <a:spcBef>
                <a:spcPts val="600"/>
              </a:spcBef>
              <a:spcAft>
                <a:spcPts val="600"/>
              </a:spcAft>
              <a:buFont typeface="Wingdings" panose="05000000000000000000" pitchFamily="2" charset="2"/>
              <a:buChar char="Ø"/>
            </a:pPr>
            <a:r>
              <a:rPr lang="tr-TR" altLang="tr-TR" spc="-50" dirty="0">
                <a:ea typeface="Trebuchet MS" panose="020B0603020202020204" pitchFamily="34" charset="0"/>
              </a:rPr>
              <a:t>Ortaklık hakkı,</a:t>
            </a:r>
          </a:p>
          <a:p>
            <a:pPr marL="342900" lvl="1" indent="-342900" algn="just">
              <a:spcBef>
                <a:spcPts val="600"/>
              </a:spcBef>
              <a:spcAft>
                <a:spcPts val="600"/>
              </a:spcAft>
              <a:buFont typeface="Wingdings" panose="05000000000000000000" pitchFamily="2" charset="2"/>
              <a:buChar char="Ø"/>
            </a:pPr>
            <a:r>
              <a:rPr lang="tr-TR" altLang="tr-TR" spc="-50" dirty="0">
                <a:ea typeface="Trebuchet MS" panose="020B0603020202020204" pitchFamily="34" charset="0"/>
              </a:rPr>
              <a:t>Yönetime katılma (oy) hakkı,</a:t>
            </a:r>
          </a:p>
          <a:p>
            <a:pPr marL="342900" lvl="1" indent="-342900" algn="just">
              <a:spcBef>
                <a:spcPts val="600"/>
              </a:spcBef>
              <a:spcAft>
                <a:spcPts val="600"/>
              </a:spcAft>
              <a:buFont typeface="Wingdings" panose="05000000000000000000" pitchFamily="2" charset="2"/>
              <a:buChar char="Ø"/>
            </a:pPr>
            <a:r>
              <a:rPr lang="tr-TR" altLang="tr-TR" spc="-50" dirty="0">
                <a:ea typeface="Trebuchet MS" panose="020B0603020202020204" pitchFamily="34" charset="0"/>
              </a:rPr>
              <a:t>Kar payı (temettü) alma hakkı,</a:t>
            </a:r>
          </a:p>
          <a:p>
            <a:pPr marL="342900" lvl="1" indent="-342900" algn="just">
              <a:spcBef>
                <a:spcPts val="600"/>
              </a:spcBef>
              <a:spcAft>
                <a:spcPts val="600"/>
              </a:spcAft>
              <a:buFont typeface="Wingdings" panose="05000000000000000000" pitchFamily="2" charset="2"/>
              <a:buChar char="Ø"/>
            </a:pPr>
            <a:r>
              <a:rPr lang="tr-TR" altLang="tr-TR" spc="-50" dirty="0">
                <a:ea typeface="Trebuchet MS" panose="020B0603020202020204" pitchFamily="34" charset="0"/>
              </a:rPr>
              <a:t>Rüçhan hakkı (yeni pay alma hakkı),</a:t>
            </a:r>
          </a:p>
          <a:p>
            <a:pPr marL="342900" lvl="1" indent="-342900" algn="just">
              <a:spcBef>
                <a:spcPts val="600"/>
              </a:spcBef>
              <a:spcAft>
                <a:spcPts val="600"/>
              </a:spcAft>
              <a:buFont typeface="Wingdings" panose="05000000000000000000" pitchFamily="2" charset="2"/>
              <a:buChar char="Ø"/>
            </a:pPr>
            <a:r>
              <a:rPr lang="tr-TR" altLang="tr-TR" spc="-50" dirty="0">
                <a:ea typeface="Trebuchet MS" panose="020B0603020202020204" pitchFamily="34" charset="0"/>
              </a:rPr>
              <a:t>Bedelsiz pay alma hakkı,</a:t>
            </a:r>
          </a:p>
          <a:p>
            <a:pPr marL="342900" lvl="1" indent="-342900" algn="just">
              <a:spcBef>
                <a:spcPts val="600"/>
              </a:spcBef>
              <a:spcAft>
                <a:spcPts val="600"/>
              </a:spcAft>
              <a:buFont typeface="Wingdings" panose="05000000000000000000" pitchFamily="2" charset="2"/>
              <a:buChar char="Ø"/>
            </a:pPr>
            <a:r>
              <a:rPr lang="tr-TR" altLang="tr-TR" spc="-50" dirty="0">
                <a:ea typeface="Trebuchet MS" panose="020B0603020202020204" pitchFamily="34" charset="0"/>
              </a:rPr>
              <a:t>Tasfiyeden pay alma hakkı,</a:t>
            </a:r>
          </a:p>
          <a:p>
            <a:pPr marL="342900" lvl="1" indent="-342900" algn="just">
              <a:spcBef>
                <a:spcPts val="600"/>
              </a:spcBef>
              <a:spcAft>
                <a:spcPts val="600"/>
              </a:spcAft>
              <a:buFont typeface="Wingdings" panose="05000000000000000000" pitchFamily="2" charset="2"/>
              <a:buChar char="Ø"/>
            </a:pPr>
            <a:r>
              <a:rPr lang="tr-TR" altLang="tr-TR" spc="-50" dirty="0">
                <a:ea typeface="Trebuchet MS" panose="020B0603020202020204" pitchFamily="34" charset="0"/>
              </a:rPr>
              <a:t>Bilgi edinme hakkı sağlar.</a:t>
            </a:r>
          </a:p>
          <a:p>
            <a:pPr lvl="1" eaLnBrk="1" hangingPunct="1">
              <a:lnSpc>
                <a:spcPct val="90000"/>
              </a:lnSpc>
            </a:pPr>
            <a:endParaRPr lang="tr-TR" altLang="tr-TR" dirty="0" smtClean="0">
              <a:latin typeface="Calibri" panose="020F0502020204030204" pitchFamily="34" charset="0"/>
            </a:endParaRPr>
          </a:p>
        </p:txBody>
      </p:sp>
      <p:sp>
        <p:nvSpPr>
          <p:cNvPr id="29700" name="Rectangle 3"/>
          <p:cNvSpPr>
            <a:spLocks noGrp="1" noChangeArrowheads="1"/>
          </p:cNvSpPr>
          <p:nvPr>
            <p:ph type="title"/>
          </p:nvPr>
        </p:nvSpPr>
        <p:spPr/>
        <p:txBody>
          <a:bodyPr/>
          <a:lstStyle/>
          <a:p>
            <a:r>
              <a:rPr lang="tr-TR" altLang="tr-TR" dirty="0">
                <a:latin typeface="Arial" panose="020B0604020202020204" pitchFamily="34" charset="0"/>
                <a:cs typeface="Arial" panose="020B0604020202020204" pitchFamily="34" charset="0"/>
              </a:rPr>
              <a:t> </a:t>
            </a:r>
            <a:br>
              <a:rPr lang="tr-TR" altLang="tr-TR" dirty="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2- Hisse Senetleri</a:t>
            </a:r>
            <a:endParaRPr lang="tr-TR" altLang="tr-TR" dirty="0" smtClean="0"/>
          </a:p>
        </p:txBody>
      </p:sp>
    </p:spTree>
    <p:extLst>
      <p:ext uri="{BB962C8B-B14F-4D97-AF65-F5344CB8AC3E}">
        <p14:creationId xmlns:p14="http://schemas.microsoft.com/office/powerpoint/2010/main" val="20090808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body" idx="1"/>
          </p:nvPr>
        </p:nvSpPr>
        <p:spPr>
          <a:xfrm>
            <a:off x="381000" y="1261110"/>
            <a:ext cx="8362950" cy="4114800"/>
          </a:xfrm>
        </p:spPr>
        <p:txBody>
          <a:bodyPr/>
          <a:lstStyle/>
          <a:p>
            <a:pPr marL="342900" lvl="1" indent="-342900" algn="just">
              <a:spcBef>
                <a:spcPts val="600"/>
              </a:spcBef>
              <a:spcAft>
                <a:spcPts val="600"/>
              </a:spcAft>
            </a:pPr>
            <a:r>
              <a:rPr lang="tr-TR" altLang="tr-TR" b="1" u="sng" spc="-50" dirty="0">
                <a:ea typeface="Trebuchet MS" panose="020B0603020202020204" pitchFamily="34" charset="0"/>
              </a:rPr>
              <a:t>Kar Payı (Temettü) Geliri: </a:t>
            </a:r>
            <a:r>
              <a:rPr lang="tr-TR" altLang="tr-TR" spc="-50" dirty="0">
                <a:ea typeface="Trebuchet MS" panose="020B0603020202020204" pitchFamily="34" charset="0"/>
              </a:rPr>
              <a:t>Anonim ortaklıkların yıl sonunda elde ettikleri karın ortaklara dağıtılmasından elde edilen gelirdir. Anonim ortaklıklar karını, her yıl Sermaye Piyasası Kurulu tarafından kamuya açıklanan oran ve esaslar çerçevesinde nakden veya </a:t>
            </a:r>
            <a:r>
              <a:rPr lang="tr-TR" altLang="tr-TR" spc="-50" dirty="0" err="1">
                <a:ea typeface="Trebuchet MS" panose="020B0603020202020204" pitchFamily="34" charset="0"/>
              </a:rPr>
              <a:t>temettüen</a:t>
            </a:r>
            <a:r>
              <a:rPr lang="tr-TR" altLang="tr-TR" spc="-50" dirty="0">
                <a:ea typeface="Trebuchet MS" panose="020B0603020202020204" pitchFamily="34" charset="0"/>
              </a:rPr>
              <a:t> sermayeye ilavesi suretiyle hisse ihraç ederek dağıtabilir.</a:t>
            </a:r>
          </a:p>
          <a:p>
            <a:pPr marL="342900" lvl="1" indent="-342900" algn="just">
              <a:spcBef>
                <a:spcPts val="600"/>
              </a:spcBef>
              <a:spcAft>
                <a:spcPts val="600"/>
              </a:spcAft>
            </a:pPr>
            <a:r>
              <a:rPr lang="tr-TR" altLang="tr-TR" b="1" u="sng" spc="-50" dirty="0">
                <a:ea typeface="Trebuchet MS" panose="020B0603020202020204" pitchFamily="34" charset="0"/>
              </a:rPr>
              <a:t>Sermaye Kazancı: </a:t>
            </a:r>
            <a:r>
              <a:rPr lang="tr-TR" altLang="tr-TR" spc="-50" dirty="0">
                <a:ea typeface="Trebuchet MS" panose="020B0603020202020204" pitchFamily="34" charset="0"/>
              </a:rPr>
              <a:t>Zaman içinde hisse senedinin değerinde meydana gelen artıştan elde edilen gelirdir.</a:t>
            </a:r>
          </a:p>
        </p:txBody>
      </p:sp>
      <p:sp>
        <p:nvSpPr>
          <p:cNvPr id="30724" name="AutoShape 3"/>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Hisse Senetlerinin Getirileri</a:t>
            </a:r>
          </a:p>
        </p:txBody>
      </p:sp>
    </p:spTree>
    <p:extLst>
      <p:ext uri="{BB962C8B-B14F-4D97-AF65-F5344CB8AC3E}">
        <p14:creationId xmlns:p14="http://schemas.microsoft.com/office/powerpoint/2010/main" val="37747598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1 Başlık"/>
          <p:cNvSpPr>
            <a:spLocks noGrp="1"/>
          </p:cNvSpPr>
          <p:nvPr>
            <p:ph type="title" idx="4294967295"/>
          </p:nvPr>
        </p:nvSpPr>
        <p:spPr>
          <a:xfrm>
            <a:off x="247650" y="628650"/>
            <a:ext cx="8759190" cy="708660"/>
          </a:xfrm>
          <a:prstGeom prst="roundRect">
            <a:avLst>
              <a:gd name="adj" fmla="val 21667"/>
            </a:avLst>
          </a:prstGeom>
        </p:spPr>
        <p:txBody>
          <a:bodyPr/>
          <a:lstStyle/>
          <a:p>
            <a:pPr eaLnBrk="1" hangingPunct="1"/>
            <a:r>
              <a:rPr lang="tr-TR" altLang="tr-TR" sz="2400" dirty="0" smtClean="0">
                <a:latin typeface="Arial" panose="020B0604020202020204" pitchFamily="34" charset="0"/>
                <a:cs typeface="Arial" panose="020B0604020202020204" pitchFamily="34" charset="0"/>
              </a:rPr>
              <a:t>3- Diğer Yatırım Araçlarından Oluşan Portföyler</a:t>
            </a:r>
          </a:p>
        </p:txBody>
      </p:sp>
      <p:sp>
        <p:nvSpPr>
          <p:cNvPr id="3" name="2 İçerik Yer Tutucusu"/>
          <p:cNvSpPr>
            <a:spLocks noGrp="1"/>
          </p:cNvSpPr>
          <p:nvPr>
            <p:ph sz="quarter" idx="4294967295"/>
          </p:nvPr>
        </p:nvSpPr>
        <p:spPr>
          <a:xfrm>
            <a:off x="552450" y="1116330"/>
            <a:ext cx="7693025" cy="3724275"/>
          </a:xfrm>
          <a:prstGeom prst="rect">
            <a:avLst/>
          </a:prstGeom>
        </p:spPr>
        <p:txBody>
          <a:bodyPr>
            <a:noAutofit/>
          </a:bodyPr>
          <a:lstStyle/>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a:latin typeface="Arial" panose="020B0604020202020204" pitchFamily="34" charset="0"/>
                <a:ea typeface="Trebuchet MS" panose="020B0603020202020204" pitchFamily="34" charset="0"/>
                <a:cs typeface="Arial" panose="020B0604020202020204" pitchFamily="34" charset="0"/>
              </a:rPr>
              <a:t> Yatırım fonları</a:t>
            </a:r>
          </a:p>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a:latin typeface="Arial" panose="020B0604020202020204" pitchFamily="34" charset="0"/>
                <a:ea typeface="Trebuchet MS" panose="020B0603020202020204" pitchFamily="34" charset="0"/>
                <a:cs typeface="Arial" panose="020B0604020202020204" pitchFamily="34" charset="0"/>
              </a:rPr>
              <a:t> Finansman Bonoları</a:t>
            </a:r>
          </a:p>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a:latin typeface="Arial" panose="020B0604020202020204" pitchFamily="34" charset="0"/>
                <a:ea typeface="Trebuchet MS" panose="020B0603020202020204" pitchFamily="34" charset="0"/>
                <a:cs typeface="Arial" panose="020B0604020202020204" pitchFamily="34" charset="0"/>
              </a:rPr>
              <a:t> Altın</a:t>
            </a:r>
          </a:p>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a:latin typeface="Arial" panose="020B0604020202020204" pitchFamily="34" charset="0"/>
                <a:ea typeface="Trebuchet MS" panose="020B0603020202020204" pitchFamily="34" charset="0"/>
                <a:cs typeface="Arial" panose="020B0604020202020204" pitchFamily="34" charset="0"/>
              </a:rPr>
              <a:t> Hazine Bonosu</a:t>
            </a:r>
          </a:p>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a:latin typeface="Arial" panose="020B0604020202020204" pitchFamily="34" charset="0"/>
                <a:ea typeface="Trebuchet MS" panose="020B0603020202020204" pitchFamily="34" charset="0"/>
                <a:cs typeface="Arial" panose="020B0604020202020204" pitchFamily="34" charset="0"/>
              </a:rPr>
              <a:t> Gelir Ortaklığı Senetleri</a:t>
            </a:r>
          </a:p>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a:latin typeface="Arial" panose="020B0604020202020204" pitchFamily="34" charset="0"/>
                <a:ea typeface="Trebuchet MS" panose="020B0603020202020204" pitchFamily="34" charset="0"/>
                <a:cs typeface="Arial" panose="020B0604020202020204" pitchFamily="34" charset="0"/>
              </a:rPr>
              <a:t> Banka Bonoları ve Banka Garantili Bonolar</a:t>
            </a:r>
          </a:p>
          <a:p>
            <a:pPr marL="0" lvl="1" indent="0" algn="just">
              <a:lnSpc>
                <a:spcPct val="110000"/>
              </a:lnSpc>
              <a:spcBef>
                <a:spcPts val="600"/>
              </a:spcBef>
              <a:spcAft>
                <a:spcPts val="600"/>
              </a:spcAft>
              <a:buClr>
                <a:srgbClr val="000099"/>
              </a:buClr>
              <a:buNone/>
              <a:defRPr/>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Tree>
    <p:extLst>
      <p:ext uri="{BB962C8B-B14F-4D97-AF65-F5344CB8AC3E}">
        <p14:creationId xmlns:p14="http://schemas.microsoft.com/office/powerpoint/2010/main" val="22705037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1 Başlık"/>
          <p:cNvSpPr>
            <a:spLocks noGrp="1"/>
          </p:cNvSpPr>
          <p:nvPr>
            <p:ph type="title" idx="4294967295"/>
          </p:nvPr>
        </p:nvSpPr>
        <p:spPr>
          <a:xfrm>
            <a:off x="247650" y="628650"/>
            <a:ext cx="8759190" cy="708660"/>
          </a:xfrm>
          <a:prstGeom prst="roundRect">
            <a:avLst>
              <a:gd name="adj" fmla="val 21667"/>
            </a:avLst>
          </a:prstGeom>
        </p:spPr>
        <p:txBody>
          <a:bodyPr/>
          <a:lstStyle/>
          <a:p>
            <a:pPr eaLnBrk="1" hangingPunct="1"/>
            <a:r>
              <a:rPr lang="tr-TR" altLang="tr-TR" sz="2400" dirty="0" smtClean="0">
                <a:latin typeface="Arial" panose="020B0604020202020204" pitchFamily="34" charset="0"/>
                <a:cs typeface="Arial" panose="020B0604020202020204" pitchFamily="34" charset="0"/>
              </a:rPr>
              <a:t>3- Diğer Yatırım Araçlarından Oluşan Portföyler</a:t>
            </a:r>
          </a:p>
        </p:txBody>
      </p:sp>
      <p:sp>
        <p:nvSpPr>
          <p:cNvPr id="3" name="2 İçerik Yer Tutucusu"/>
          <p:cNvSpPr>
            <a:spLocks noGrp="1"/>
          </p:cNvSpPr>
          <p:nvPr>
            <p:ph sz="quarter" idx="4294967295"/>
          </p:nvPr>
        </p:nvSpPr>
        <p:spPr>
          <a:xfrm>
            <a:off x="552450" y="1116330"/>
            <a:ext cx="7693025" cy="3724275"/>
          </a:xfrm>
          <a:prstGeom prst="rect">
            <a:avLst/>
          </a:prstGeom>
        </p:spPr>
        <p:txBody>
          <a:bodyPr>
            <a:noAutofit/>
          </a:bodyPr>
          <a:lstStyle/>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smtClean="0">
                <a:latin typeface="Arial" panose="020B0604020202020204" pitchFamily="34" charset="0"/>
                <a:ea typeface="Trebuchet MS" panose="020B0603020202020204" pitchFamily="34" charset="0"/>
                <a:cs typeface="Arial" panose="020B0604020202020204" pitchFamily="34" charset="0"/>
              </a:rPr>
              <a:t>Repo</a:t>
            </a: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a:latin typeface="Arial" panose="020B0604020202020204" pitchFamily="34" charset="0"/>
                <a:ea typeface="Trebuchet MS" panose="020B0603020202020204" pitchFamily="34" charset="0"/>
                <a:cs typeface="Arial" panose="020B0604020202020204" pitchFamily="34" charset="0"/>
              </a:rPr>
              <a:t> Döviz ve döviz tevdiat hesapları</a:t>
            </a:r>
          </a:p>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a:latin typeface="Arial" panose="020B0604020202020204" pitchFamily="34" charset="0"/>
                <a:ea typeface="Trebuchet MS" panose="020B0603020202020204" pitchFamily="34" charset="0"/>
                <a:cs typeface="Arial" panose="020B0604020202020204" pitchFamily="34" charset="0"/>
              </a:rPr>
              <a:t> Gayrimenkul sertifikaları</a:t>
            </a:r>
          </a:p>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a:latin typeface="Arial" panose="020B0604020202020204" pitchFamily="34" charset="0"/>
                <a:ea typeface="Trebuchet MS" panose="020B0603020202020204" pitchFamily="34" charset="0"/>
                <a:cs typeface="Arial" panose="020B0604020202020204" pitchFamily="34" charset="0"/>
              </a:rPr>
              <a:t> Kar-Zarar Ortaklığı Belgesi</a:t>
            </a:r>
          </a:p>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a:latin typeface="Arial" panose="020B0604020202020204" pitchFamily="34" charset="0"/>
                <a:ea typeface="Trebuchet MS" panose="020B0603020202020204" pitchFamily="34" charset="0"/>
                <a:cs typeface="Arial" panose="020B0604020202020204" pitchFamily="34" charset="0"/>
              </a:rPr>
              <a:t> Opsiyon Sözleşmeleri</a:t>
            </a:r>
          </a:p>
          <a:p>
            <a:pPr marL="342900" lvl="1" indent="-342900" algn="just">
              <a:lnSpc>
                <a:spcPct val="110000"/>
              </a:lnSpc>
              <a:spcBef>
                <a:spcPts val="600"/>
              </a:spcBef>
              <a:spcAft>
                <a:spcPts val="600"/>
              </a:spcAft>
              <a:buClr>
                <a:srgbClr val="000099"/>
              </a:buClr>
              <a:buFont typeface="Wingdings" panose="05000000000000000000" pitchFamily="2" charset="2"/>
              <a:buChar char="q"/>
              <a:defRPr/>
            </a:pPr>
            <a:r>
              <a:rPr lang="tr-TR" sz="2000" spc="-50" dirty="0">
                <a:latin typeface="Arial" panose="020B0604020202020204" pitchFamily="34" charset="0"/>
                <a:ea typeface="Trebuchet MS" panose="020B0603020202020204" pitchFamily="34" charset="0"/>
                <a:cs typeface="Arial" panose="020B0604020202020204" pitchFamily="34" charset="0"/>
              </a:rPr>
              <a:t> Vadeli İşlem Sözleşmeleri</a:t>
            </a:r>
          </a:p>
        </p:txBody>
      </p:sp>
    </p:spTree>
    <p:extLst>
      <p:ext uri="{BB962C8B-B14F-4D97-AF65-F5344CB8AC3E}">
        <p14:creationId xmlns:p14="http://schemas.microsoft.com/office/powerpoint/2010/main" val="129256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AutoShape 2"/>
          <p:cNvSpPr>
            <a:spLocks noGrp="1" noChangeArrowheads="1"/>
          </p:cNvSpPr>
          <p:nvPr>
            <p:ph type="title"/>
          </p:nvPr>
        </p:nvSpPr>
        <p:spPr>
          <a:xfrm>
            <a:off x="321310" y="700882"/>
            <a:ext cx="7869238" cy="1143000"/>
          </a:xfrm>
        </p:spPr>
        <p:txBody>
          <a:bodyPr/>
          <a:lstStyle/>
          <a:p>
            <a:r>
              <a:rPr lang="tr-TR" altLang="tr-TR" dirty="0" smtClean="0">
                <a:latin typeface="Arial" panose="020B0604020202020204" pitchFamily="34" charset="0"/>
                <a:ea typeface="ＭＳ Ｐゴシック" panose="020B0600070205080204" pitchFamily="34" charset="-128"/>
                <a:cs typeface="Arial" panose="020B0604020202020204" pitchFamily="34" charset="0"/>
              </a:rPr>
              <a:t>Menkul Kıymet ?</a:t>
            </a:r>
            <a:endParaRPr lang="tr-TR" altLang="tr-TR"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148" name="Rectangle 3"/>
          <p:cNvSpPr>
            <a:spLocks noRot="1" noChangeArrowheads="1"/>
          </p:cNvSpPr>
          <p:nvPr/>
        </p:nvSpPr>
        <p:spPr bwMode="auto">
          <a:xfrm>
            <a:off x="321310" y="1368108"/>
            <a:ext cx="8289290"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marL="342900" indent="-342900" algn="just">
              <a:lnSpc>
                <a:spcPct val="90000"/>
              </a:lnSpc>
              <a:spcBef>
                <a:spcPts val="600"/>
              </a:spcBef>
              <a:spcAft>
                <a:spcPts val="600"/>
              </a:spcAft>
              <a:buClr>
                <a:srgbClr val="000099"/>
              </a:buClr>
              <a:buSzTx/>
              <a:buFont typeface="Wingdings" panose="05000000000000000000" pitchFamily="2" charset="2"/>
              <a:buChar char="q"/>
            </a:pPr>
            <a:r>
              <a:rPr lang="tr-TR" altLang="tr-TR" sz="2000" spc="-50" dirty="0" smtClean="0">
                <a:ea typeface="Trebuchet MS" panose="020B0603020202020204" pitchFamily="34" charset="0"/>
                <a:cs typeface="Arial" panose="020B0604020202020204" pitchFamily="34" charset="0"/>
              </a:rPr>
              <a:t>Ortaklılık </a:t>
            </a:r>
            <a:r>
              <a:rPr lang="tr-TR" altLang="tr-TR" sz="2000" spc="-50" dirty="0">
                <a:ea typeface="Trebuchet MS" panose="020B0603020202020204" pitchFamily="34" charset="0"/>
                <a:cs typeface="Arial" panose="020B0604020202020204" pitchFamily="34" charset="0"/>
              </a:rPr>
              <a:t>veya alacaklılık hakkı sağlayan, belirli bir meblağı temsil eden, yatırım aracı olarak kullanılan, dönemsel gelir getiren, seri halinde çıkarılan, ibareleri aynı olan ve şartları Kurul’ca belirlenen kıymetli evrak.</a:t>
            </a:r>
          </a:p>
        </p:txBody>
      </p:sp>
    </p:spTree>
    <p:extLst>
      <p:ext uri="{BB962C8B-B14F-4D97-AF65-F5344CB8AC3E}">
        <p14:creationId xmlns:p14="http://schemas.microsoft.com/office/powerpoint/2010/main" val="25337811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Menkul Kıymetler</a:t>
            </a:r>
          </a:p>
        </p:txBody>
      </p:sp>
      <p:sp>
        <p:nvSpPr>
          <p:cNvPr id="7172" name="Rectangle 3"/>
          <p:cNvSpPr>
            <a:spLocks noGrp="1" noChangeArrowheads="1"/>
          </p:cNvSpPr>
          <p:nvPr>
            <p:ph type="body" idx="1"/>
          </p:nvPr>
        </p:nvSpPr>
        <p:spPr>
          <a:xfrm>
            <a:off x="449580" y="1261110"/>
            <a:ext cx="8420100" cy="4114800"/>
          </a:xfrm>
        </p:spPr>
        <p:txBody>
          <a:bodyPr/>
          <a:lstStyle/>
          <a:p>
            <a:pPr marL="342900" indent="-342900" algn="just">
              <a:spcBef>
                <a:spcPts val="600"/>
              </a:spcBef>
              <a:spcAft>
                <a:spcPts val="600"/>
              </a:spcAft>
            </a:pPr>
            <a:r>
              <a:rPr lang="tr-TR" altLang="tr-TR" spc="-50" dirty="0">
                <a:ea typeface="Trebuchet MS" panose="020B0603020202020204" pitchFamily="34" charset="0"/>
              </a:rPr>
              <a:t>Hukuken kıymetli evrak niteliğindedir,</a:t>
            </a:r>
          </a:p>
          <a:p>
            <a:pPr marL="342900" indent="-342900" algn="just">
              <a:spcBef>
                <a:spcPts val="600"/>
              </a:spcBef>
              <a:spcAft>
                <a:spcPts val="600"/>
              </a:spcAft>
            </a:pPr>
            <a:r>
              <a:rPr lang="tr-TR" altLang="tr-TR" spc="-50" dirty="0">
                <a:ea typeface="Trebuchet MS" panose="020B0603020202020204" pitchFamily="34" charset="0"/>
              </a:rPr>
              <a:t>Ortaklık yada alacaklılık hakkı sağlar,</a:t>
            </a:r>
          </a:p>
          <a:p>
            <a:pPr marL="342900" indent="-342900" algn="just">
              <a:spcBef>
                <a:spcPts val="600"/>
              </a:spcBef>
              <a:spcAft>
                <a:spcPts val="600"/>
              </a:spcAft>
            </a:pPr>
            <a:r>
              <a:rPr lang="tr-TR" altLang="tr-TR" spc="-50" dirty="0">
                <a:ea typeface="Trebuchet MS" panose="020B0603020202020204" pitchFamily="34" charset="0"/>
              </a:rPr>
              <a:t>Bir finansal birikimi yada güç aktarımını temsil ederler,</a:t>
            </a:r>
          </a:p>
          <a:p>
            <a:pPr marL="342900" indent="-342900" algn="just">
              <a:spcBef>
                <a:spcPts val="600"/>
              </a:spcBef>
              <a:spcAft>
                <a:spcPts val="600"/>
              </a:spcAft>
            </a:pPr>
            <a:r>
              <a:rPr lang="tr-TR" altLang="tr-TR" spc="-50" dirty="0">
                <a:ea typeface="Trebuchet MS" panose="020B0603020202020204" pitchFamily="34" charset="0"/>
              </a:rPr>
              <a:t>Dönemsel gelir getiren, uzun süreli yatırım araçlarıdırlar,</a:t>
            </a:r>
          </a:p>
          <a:p>
            <a:pPr marL="342900" indent="-342900" algn="just">
              <a:spcBef>
                <a:spcPts val="600"/>
              </a:spcBef>
              <a:spcAft>
                <a:spcPts val="600"/>
              </a:spcAft>
            </a:pPr>
            <a:r>
              <a:rPr lang="tr-TR" altLang="tr-TR" spc="-50" dirty="0">
                <a:ea typeface="Trebuchet MS" panose="020B0603020202020204" pitchFamily="34" charset="0"/>
              </a:rPr>
              <a:t>Belirli şekil şartlarına sahiptirler,</a:t>
            </a:r>
          </a:p>
          <a:p>
            <a:pPr marL="342900" indent="-342900" algn="just">
              <a:spcBef>
                <a:spcPts val="600"/>
              </a:spcBef>
              <a:spcAft>
                <a:spcPts val="600"/>
              </a:spcAft>
            </a:pPr>
            <a:r>
              <a:rPr lang="tr-TR" altLang="tr-TR" spc="-50" dirty="0">
                <a:ea typeface="Trebuchet MS" panose="020B0603020202020204" pitchFamily="34" charset="0"/>
              </a:rPr>
              <a:t>Her birinin bir nominal değeri ve piyasada oluşmuş bir piyasa değeri </a:t>
            </a:r>
            <a:r>
              <a:rPr lang="tr-TR" altLang="tr-TR" spc="-50" dirty="0" smtClean="0">
                <a:ea typeface="Trebuchet MS" panose="020B0603020202020204" pitchFamily="34" charset="0"/>
              </a:rPr>
              <a:t>vardır,</a:t>
            </a:r>
            <a:endParaRPr lang="tr-TR" altLang="tr-TR" spc="-50" dirty="0">
              <a:ea typeface="Trebuchet MS" panose="020B0603020202020204" pitchFamily="34" charset="0"/>
            </a:endParaRPr>
          </a:p>
          <a:p>
            <a:pPr marL="342900" indent="-342900" algn="just">
              <a:spcBef>
                <a:spcPts val="600"/>
              </a:spcBef>
              <a:spcAft>
                <a:spcPts val="600"/>
              </a:spcAft>
            </a:pPr>
            <a:r>
              <a:rPr lang="tr-TR" altLang="tr-TR" spc="-50" dirty="0">
                <a:ea typeface="Trebuchet MS" panose="020B0603020202020204" pitchFamily="34" charset="0"/>
              </a:rPr>
              <a:t>Nama yada hamiline yazılı olabilirler.</a:t>
            </a:r>
          </a:p>
        </p:txBody>
      </p:sp>
    </p:spTree>
    <p:extLst>
      <p:ext uri="{BB962C8B-B14F-4D97-AF65-F5344CB8AC3E}">
        <p14:creationId xmlns:p14="http://schemas.microsoft.com/office/powerpoint/2010/main" val="3428154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Portföy?</a:t>
            </a:r>
          </a:p>
        </p:txBody>
      </p:sp>
      <p:sp>
        <p:nvSpPr>
          <p:cNvPr id="8196" name="Rectangle 3"/>
          <p:cNvSpPr>
            <a:spLocks noGrp="1" noChangeArrowheads="1"/>
          </p:cNvSpPr>
          <p:nvPr>
            <p:ph type="body" idx="1"/>
          </p:nvPr>
        </p:nvSpPr>
        <p:spPr>
          <a:xfrm>
            <a:off x="426720" y="1238250"/>
            <a:ext cx="8077200" cy="4114800"/>
          </a:xfrm>
        </p:spPr>
        <p:txBody>
          <a:bodyPr/>
          <a:lstStyle/>
          <a:p>
            <a:pPr marL="342900" indent="-342900" algn="just">
              <a:spcBef>
                <a:spcPts val="600"/>
              </a:spcBef>
              <a:spcAft>
                <a:spcPts val="600"/>
              </a:spcAft>
            </a:pPr>
            <a:r>
              <a:rPr lang="tr-TR" altLang="tr-TR" spc="-50" dirty="0">
                <a:ea typeface="Trebuchet MS" panose="020B0603020202020204" pitchFamily="34" charset="0"/>
              </a:rPr>
              <a:t>Menkul kıymetler açısından portföy, bir yatırımcının sahip olduğu tüm menkul kıymetlere verilen addır. </a:t>
            </a:r>
          </a:p>
          <a:p>
            <a:pPr marL="342900" indent="-342900" algn="just">
              <a:spcBef>
                <a:spcPts val="600"/>
              </a:spcBef>
              <a:spcAft>
                <a:spcPts val="600"/>
              </a:spcAft>
            </a:pPr>
            <a:endParaRPr lang="tr-TR" altLang="tr-TR" spc="-50" dirty="0">
              <a:ea typeface="Trebuchet MS" panose="020B0603020202020204" pitchFamily="34" charset="0"/>
            </a:endParaRPr>
          </a:p>
          <a:p>
            <a:pPr marL="342900" indent="-342900" algn="just">
              <a:spcBef>
                <a:spcPts val="600"/>
              </a:spcBef>
              <a:spcAft>
                <a:spcPts val="600"/>
              </a:spcAft>
            </a:pPr>
            <a:r>
              <a:rPr lang="tr-TR" altLang="tr-TR" spc="-50" dirty="0">
                <a:ea typeface="Trebuchet MS" panose="020B0603020202020204" pitchFamily="34" charset="0"/>
              </a:rPr>
              <a:t>Diğer bir ifadeyle portföy, riski azaltmak ve üstlenilen riskten en yüksek getiriyi sağlamak amacıyla, aynı veya farklı özelliklere sahip en az iki yatırım aracının bir araya getirilmesiyle oluşan toplam değeri ifade etmektedir.</a:t>
            </a:r>
          </a:p>
        </p:txBody>
      </p:sp>
    </p:spTree>
    <p:extLst>
      <p:ext uri="{BB962C8B-B14F-4D97-AF65-F5344CB8AC3E}">
        <p14:creationId xmlns:p14="http://schemas.microsoft.com/office/powerpoint/2010/main" val="5360057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AutoShape 2"/>
          <p:cNvSpPr>
            <a:spLocks noGrp="1" noChangeArrowheads="1"/>
          </p:cNvSpPr>
          <p:nvPr>
            <p:ph type="title"/>
          </p:nvPr>
        </p:nvSpPr>
        <p:spPr/>
        <p:txBody>
          <a:bodyPr/>
          <a:lstStyle/>
          <a:p>
            <a:r>
              <a:rPr lang="tr-TR" altLang="tr-TR" dirty="0">
                <a:latin typeface="Arial" panose="020B0604020202020204" pitchFamily="34" charset="0"/>
                <a:cs typeface="Arial" panose="020B0604020202020204" pitchFamily="34" charset="0"/>
              </a:rPr>
              <a:t>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t>
            </a:r>
            <a:r>
              <a:rPr lang="tr-TR" altLang="tr-TR" dirty="0" smtClean="0">
                <a:latin typeface="Arial" panose="020B0604020202020204" pitchFamily="34" charset="0"/>
                <a:cs typeface="Arial" panose="020B0604020202020204" pitchFamily="34" charset="0"/>
              </a:rPr>
              <a:t>    Portföy</a:t>
            </a:r>
            <a:r>
              <a:rPr lang="tr-TR" altLang="tr-TR" dirty="0">
                <a:latin typeface="Arial" panose="020B0604020202020204" pitchFamily="34" charset="0"/>
                <a:cs typeface="Arial" panose="020B0604020202020204" pitchFamily="34" charset="0"/>
              </a:rPr>
              <a:t>?</a:t>
            </a:r>
            <a:endParaRPr lang="tr-TR" altLang="tr-TR" i="1" dirty="0" smtClean="0">
              <a:latin typeface="Calibri" panose="020F0502020204030204" pitchFamily="34" charset="0"/>
            </a:endParaRPr>
          </a:p>
        </p:txBody>
      </p:sp>
      <p:sp>
        <p:nvSpPr>
          <p:cNvPr id="9220" name="Rectangle 3"/>
          <p:cNvSpPr>
            <a:spLocks noGrp="1" noChangeArrowheads="1"/>
          </p:cNvSpPr>
          <p:nvPr>
            <p:ph type="body" idx="1"/>
          </p:nvPr>
        </p:nvSpPr>
        <p:spPr>
          <a:xfrm>
            <a:off x="346710" y="1264920"/>
            <a:ext cx="8117352" cy="3724275"/>
          </a:xfrm>
        </p:spPr>
        <p:txBody>
          <a:bodyPr/>
          <a:lstStyle/>
          <a:p>
            <a:pPr marL="342900" indent="-342900" algn="just">
              <a:spcBef>
                <a:spcPts val="600"/>
              </a:spcBef>
              <a:spcAft>
                <a:spcPts val="600"/>
              </a:spcAft>
            </a:pPr>
            <a:r>
              <a:rPr lang="tr-TR" altLang="tr-TR" spc="-50" dirty="0" smtClean="0">
                <a:ea typeface="Trebuchet MS" panose="020B0603020202020204" pitchFamily="34" charset="0"/>
              </a:rPr>
              <a:t>“</a:t>
            </a:r>
            <a:r>
              <a:rPr lang="tr-TR" altLang="tr-TR" spc="-50" dirty="0">
                <a:ea typeface="Trebuchet MS" panose="020B0603020202020204" pitchFamily="34" charset="0"/>
              </a:rPr>
              <a:t>Belirli amaçları gerçekleştirmek isteyen yatırımcıların sahip olduğu, birbirleriyle ilişkileri olan ve kendine özgü ölçülebilir nitelikleri olan yeni bir varlık.”</a:t>
            </a:r>
          </a:p>
        </p:txBody>
      </p:sp>
      <p:sp>
        <p:nvSpPr>
          <p:cNvPr id="9221" name="Text Box 4"/>
          <p:cNvSpPr txBox="1">
            <a:spLocks noChangeArrowheads="1"/>
          </p:cNvSpPr>
          <p:nvPr/>
        </p:nvSpPr>
        <p:spPr bwMode="auto">
          <a:xfrm>
            <a:off x="2151220" y="2620248"/>
            <a:ext cx="4321175" cy="119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tr-TR" altLang="tr-TR" sz="1800" dirty="0"/>
              <a:t>PORTFÖY </a:t>
            </a:r>
          </a:p>
          <a:p>
            <a:pPr algn="ctr" eaLnBrk="1" hangingPunct="1">
              <a:spcBef>
                <a:spcPct val="50000"/>
              </a:spcBef>
              <a:buClrTx/>
              <a:buSzTx/>
              <a:buFontTx/>
              <a:buNone/>
            </a:pPr>
            <a:r>
              <a:rPr lang="tr-TR" altLang="tr-TR" sz="1800" dirty="0"/>
              <a:t>NASIL OLUŞTURULUR? </a:t>
            </a:r>
          </a:p>
          <a:p>
            <a:pPr algn="ctr" eaLnBrk="1" hangingPunct="1">
              <a:spcBef>
                <a:spcPct val="50000"/>
              </a:spcBef>
              <a:buClrTx/>
              <a:buSzTx/>
              <a:buFontTx/>
              <a:buNone/>
            </a:pPr>
            <a:r>
              <a:rPr lang="tr-TR" altLang="tr-TR" sz="1800" dirty="0"/>
              <a:t>NASIL YÖNETİLİR?</a:t>
            </a:r>
          </a:p>
        </p:txBody>
      </p:sp>
      <p:sp>
        <p:nvSpPr>
          <p:cNvPr id="9222" name="Rectangle 5"/>
          <p:cNvSpPr>
            <a:spLocks noChangeArrowheads="1"/>
          </p:cNvSpPr>
          <p:nvPr/>
        </p:nvSpPr>
        <p:spPr bwMode="auto">
          <a:xfrm>
            <a:off x="2691764" y="2530950"/>
            <a:ext cx="3240088" cy="1296987"/>
          </a:xfrm>
          <a:prstGeom prst="rect">
            <a:avLst/>
          </a:prstGeom>
          <a:solidFill>
            <a:schemeClr val="accent1">
              <a:alpha val="18039"/>
            </a:schemeClr>
          </a:solidFill>
          <a:ln w="9525">
            <a:solidFill>
              <a:schemeClr val="tx1"/>
            </a:solidFill>
            <a:miter lim="800000"/>
            <a:headEnd/>
            <a:tailEnd/>
          </a:ln>
        </p:spPr>
        <p:txBody>
          <a:bodyPr wrap="none" anchor="ct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endParaRPr lang="tr-TR" altLang="tr-TR" sz="1800"/>
          </a:p>
        </p:txBody>
      </p:sp>
    </p:spTree>
    <p:extLst>
      <p:ext uri="{BB962C8B-B14F-4D97-AF65-F5344CB8AC3E}">
        <p14:creationId xmlns:p14="http://schemas.microsoft.com/office/powerpoint/2010/main" val="3371541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Portföy</a:t>
            </a:r>
          </a:p>
        </p:txBody>
      </p:sp>
      <p:sp>
        <p:nvSpPr>
          <p:cNvPr id="10244" name="Rectangle 3"/>
          <p:cNvSpPr>
            <a:spLocks noGrp="1" noChangeArrowheads="1"/>
          </p:cNvSpPr>
          <p:nvPr>
            <p:ph type="body" idx="1"/>
          </p:nvPr>
        </p:nvSpPr>
        <p:spPr>
          <a:xfrm>
            <a:off x="744232" y="2087490"/>
            <a:ext cx="7488237" cy="2824480"/>
          </a:xfrm>
        </p:spPr>
        <p:txBody>
          <a:bodyPr/>
          <a:lstStyle/>
          <a:p>
            <a:pPr marL="533400" indent="-533400" eaLnBrk="1" hangingPunct="1">
              <a:buFont typeface="Wingdings" panose="05000000000000000000" pitchFamily="2" charset="2"/>
              <a:buAutoNum type="arabicPeriod"/>
            </a:pPr>
            <a:endParaRPr lang="tr-TR" altLang="tr-TR" dirty="0" smtClean="0">
              <a:latin typeface="Calibri" panose="020F0502020204030204" pitchFamily="34" charset="0"/>
            </a:endParaRPr>
          </a:p>
          <a:p>
            <a:pPr marL="457200" indent="-457200" algn="just">
              <a:spcBef>
                <a:spcPts val="600"/>
              </a:spcBef>
              <a:spcAft>
                <a:spcPts val="600"/>
              </a:spcAft>
              <a:buFont typeface="+mj-lt"/>
              <a:buAutoNum type="arabicPeriod"/>
            </a:pPr>
            <a:r>
              <a:rPr lang="tr-TR" altLang="tr-TR" spc="-50" dirty="0">
                <a:ea typeface="Trebuchet MS" panose="020B0603020202020204" pitchFamily="34" charset="0"/>
              </a:rPr>
              <a:t>Riskten kaçan yatırımcı,</a:t>
            </a:r>
          </a:p>
          <a:p>
            <a:pPr marL="457200" indent="-457200" algn="just">
              <a:spcBef>
                <a:spcPts val="600"/>
              </a:spcBef>
              <a:spcAft>
                <a:spcPts val="600"/>
              </a:spcAft>
              <a:buFont typeface="+mj-lt"/>
              <a:buAutoNum type="arabicPeriod"/>
            </a:pPr>
            <a:endParaRPr lang="tr-TR" altLang="tr-TR" spc="-50" dirty="0">
              <a:ea typeface="Trebuchet MS" panose="020B0603020202020204" pitchFamily="34" charset="0"/>
            </a:endParaRPr>
          </a:p>
          <a:p>
            <a:pPr marL="457200" indent="-457200" algn="just">
              <a:spcBef>
                <a:spcPts val="600"/>
              </a:spcBef>
              <a:spcAft>
                <a:spcPts val="600"/>
              </a:spcAft>
              <a:buFont typeface="+mj-lt"/>
              <a:buAutoNum type="arabicPeriod"/>
            </a:pPr>
            <a:r>
              <a:rPr lang="tr-TR" altLang="tr-TR" spc="-50" dirty="0">
                <a:ea typeface="Trebuchet MS" panose="020B0603020202020204" pitchFamily="34" charset="0"/>
              </a:rPr>
              <a:t>Riske karşı kayıtsız yatırımcı ve</a:t>
            </a:r>
          </a:p>
          <a:p>
            <a:pPr marL="457200" indent="-457200" algn="just">
              <a:spcBef>
                <a:spcPts val="600"/>
              </a:spcBef>
              <a:spcAft>
                <a:spcPts val="600"/>
              </a:spcAft>
              <a:buFont typeface="+mj-lt"/>
              <a:buAutoNum type="arabicPeriod"/>
            </a:pPr>
            <a:endParaRPr lang="tr-TR" altLang="tr-TR" spc="-50" dirty="0">
              <a:ea typeface="Trebuchet MS" panose="020B0603020202020204" pitchFamily="34" charset="0"/>
            </a:endParaRPr>
          </a:p>
          <a:p>
            <a:pPr marL="457200" indent="-457200" algn="just">
              <a:spcBef>
                <a:spcPts val="600"/>
              </a:spcBef>
              <a:spcAft>
                <a:spcPts val="600"/>
              </a:spcAft>
              <a:buFont typeface="+mj-lt"/>
              <a:buAutoNum type="arabicPeriod"/>
            </a:pPr>
            <a:r>
              <a:rPr lang="tr-TR" altLang="tr-TR" spc="-50" dirty="0">
                <a:ea typeface="Trebuchet MS" panose="020B0603020202020204" pitchFamily="34" charset="0"/>
              </a:rPr>
              <a:t>Riski seven </a:t>
            </a:r>
            <a:r>
              <a:rPr lang="tr-TR" altLang="tr-TR" spc="-50" dirty="0" smtClean="0">
                <a:ea typeface="Trebuchet MS" panose="020B0603020202020204" pitchFamily="34" charset="0"/>
              </a:rPr>
              <a:t>yatırımcı</a:t>
            </a:r>
            <a:endParaRPr lang="tr-TR" altLang="tr-TR" spc="-50" dirty="0">
              <a:ea typeface="Trebuchet MS" panose="020B0603020202020204" pitchFamily="34" charset="0"/>
            </a:endParaRPr>
          </a:p>
        </p:txBody>
      </p:sp>
      <p:sp>
        <p:nvSpPr>
          <p:cNvPr id="2" name="Dikdörtgen 1"/>
          <p:cNvSpPr/>
          <p:nvPr/>
        </p:nvSpPr>
        <p:spPr>
          <a:xfrm>
            <a:off x="445477" y="1441158"/>
            <a:ext cx="8085748" cy="646331"/>
          </a:xfrm>
          <a:prstGeom prst="rect">
            <a:avLst/>
          </a:prstGeom>
        </p:spPr>
        <p:txBody>
          <a:bodyPr wrap="square">
            <a:spAutoFit/>
          </a:bodyPr>
          <a:lstStyle/>
          <a:p>
            <a:pPr marL="342900" indent="-342900" algn="just" fontAlgn="base">
              <a:lnSpc>
                <a:spcPct val="90000"/>
              </a:lnSpc>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Portföy yönetimi açısından, yatırımcı tiplerinin belirlenmesi son derece önemlidir.</a:t>
            </a:r>
          </a:p>
        </p:txBody>
      </p:sp>
    </p:spTree>
    <p:extLst>
      <p:ext uri="{BB962C8B-B14F-4D97-AF65-F5344CB8AC3E}">
        <p14:creationId xmlns:p14="http://schemas.microsoft.com/office/powerpoint/2010/main" val="13899570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Risk ve Yatırımcı Tipleri</a:t>
            </a:r>
          </a:p>
        </p:txBody>
      </p:sp>
      <p:sp>
        <p:nvSpPr>
          <p:cNvPr id="11268" name="Rectangle 3"/>
          <p:cNvSpPr>
            <a:spLocks noGrp="1" noChangeArrowheads="1"/>
          </p:cNvSpPr>
          <p:nvPr>
            <p:ph type="body" idx="1"/>
          </p:nvPr>
        </p:nvSpPr>
        <p:spPr>
          <a:xfrm>
            <a:off x="518478" y="1220788"/>
            <a:ext cx="7559675" cy="4143375"/>
          </a:xfrm>
        </p:spPr>
        <p:txBody>
          <a:bodyPr/>
          <a:lstStyle/>
          <a:p>
            <a:pPr marL="0" indent="0" eaLnBrk="1" hangingPunct="1">
              <a:buNone/>
            </a:pPr>
            <a:r>
              <a:rPr lang="tr-TR" altLang="tr-TR" sz="2400" dirty="0" smtClean="0"/>
              <a:t>Fayda</a:t>
            </a:r>
          </a:p>
        </p:txBody>
      </p:sp>
      <p:sp>
        <p:nvSpPr>
          <p:cNvPr id="11269" name="Line 4"/>
          <p:cNvSpPr>
            <a:spLocks noChangeShapeType="1"/>
          </p:cNvSpPr>
          <p:nvPr/>
        </p:nvSpPr>
        <p:spPr bwMode="auto">
          <a:xfrm flipV="1">
            <a:off x="968375" y="1824038"/>
            <a:ext cx="0" cy="2952750"/>
          </a:xfrm>
          <a:prstGeom prst="line">
            <a:avLst/>
          </a:prstGeom>
          <a:noFill/>
          <a:ln w="412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70" name="Line 5"/>
          <p:cNvSpPr>
            <a:spLocks noChangeShapeType="1"/>
          </p:cNvSpPr>
          <p:nvPr/>
        </p:nvSpPr>
        <p:spPr bwMode="auto">
          <a:xfrm>
            <a:off x="752475" y="4560888"/>
            <a:ext cx="5329238" cy="0"/>
          </a:xfrm>
          <a:prstGeom prst="line">
            <a:avLst/>
          </a:prstGeom>
          <a:noFill/>
          <a:ln w="412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71" name="Text Box 6"/>
          <p:cNvSpPr txBox="1">
            <a:spLocks noChangeArrowheads="1"/>
          </p:cNvSpPr>
          <p:nvPr/>
        </p:nvSpPr>
        <p:spPr bwMode="auto">
          <a:xfrm>
            <a:off x="660400" y="4575175"/>
            <a:ext cx="31290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wrap="none">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sz="1800" dirty="0">
                <a:cs typeface="Arial" panose="020B0604020202020204" pitchFamily="34" charset="0"/>
              </a:rPr>
              <a:t>0</a:t>
            </a:r>
          </a:p>
        </p:txBody>
      </p:sp>
      <p:sp>
        <p:nvSpPr>
          <p:cNvPr id="11272" name="Freeform 7"/>
          <p:cNvSpPr>
            <a:spLocks/>
          </p:cNvSpPr>
          <p:nvPr/>
        </p:nvSpPr>
        <p:spPr bwMode="auto">
          <a:xfrm>
            <a:off x="968375" y="3179763"/>
            <a:ext cx="4248150" cy="1381125"/>
          </a:xfrm>
          <a:custGeom>
            <a:avLst/>
            <a:gdLst>
              <a:gd name="T0" fmla="*/ 0 w 2676"/>
              <a:gd name="T1" fmla="*/ 1381125 h 870"/>
              <a:gd name="T2" fmla="*/ 1008063 w 2676"/>
              <a:gd name="T3" fmla="*/ 228600 h 870"/>
              <a:gd name="T4" fmla="*/ 4248150 w 2676"/>
              <a:gd name="T5" fmla="*/ 12700 h 870"/>
              <a:gd name="T6" fmla="*/ 0 60000 65536"/>
              <a:gd name="T7" fmla="*/ 0 60000 65536"/>
              <a:gd name="T8" fmla="*/ 0 60000 65536"/>
              <a:gd name="T9" fmla="*/ 0 w 2676"/>
              <a:gd name="T10" fmla="*/ 0 h 870"/>
              <a:gd name="T11" fmla="*/ 2676 w 2676"/>
              <a:gd name="T12" fmla="*/ 870 h 870"/>
            </a:gdLst>
            <a:ahLst/>
            <a:cxnLst>
              <a:cxn ang="T6">
                <a:pos x="T0" y="T1"/>
              </a:cxn>
              <a:cxn ang="T7">
                <a:pos x="T2" y="T3"/>
              </a:cxn>
              <a:cxn ang="T8">
                <a:pos x="T4" y="T5"/>
              </a:cxn>
            </a:cxnLst>
            <a:rect l="T9" t="T10" r="T11" b="T12"/>
            <a:pathLst>
              <a:path w="2676" h="870">
                <a:moveTo>
                  <a:pt x="0" y="870"/>
                </a:moveTo>
                <a:cubicBezTo>
                  <a:pt x="94" y="579"/>
                  <a:pt x="189" y="288"/>
                  <a:pt x="635" y="144"/>
                </a:cubicBezTo>
                <a:cubicBezTo>
                  <a:pt x="1081" y="0"/>
                  <a:pt x="2336" y="31"/>
                  <a:pt x="2676" y="8"/>
                </a:cubicBezTo>
              </a:path>
            </a:pathLst>
          </a:custGeom>
          <a:noFill/>
          <a:ln w="44450" cap="flat" cmpd="sng">
            <a:solidFill>
              <a:srgbClr val="0080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1273" name="Freeform 8"/>
          <p:cNvSpPr>
            <a:spLocks/>
          </p:cNvSpPr>
          <p:nvPr/>
        </p:nvSpPr>
        <p:spPr bwMode="auto">
          <a:xfrm>
            <a:off x="968375" y="1824038"/>
            <a:ext cx="3671888" cy="2663825"/>
          </a:xfrm>
          <a:custGeom>
            <a:avLst/>
            <a:gdLst>
              <a:gd name="T0" fmla="*/ 0 w 2177"/>
              <a:gd name="T1" fmla="*/ 2663825 h 1315"/>
              <a:gd name="T2" fmla="*/ 993451 w 2177"/>
              <a:gd name="T3" fmla="*/ 2572667 h 1315"/>
              <a:gd name="T4" fmla="*/ 2371463 w 2177"/>
              <a:gd name="T5" fmla="*/ 2112828 h 1315"/>
              <a:gd name="T6" fmla="*/ 3671888 w 2177"/>
              <a:gd name="T7" fmla="*/ 0 h 1315"/>
              <a:gd name="T8" fmla="*/ 0 60000 65536"/>
              <a:gd name="T9" fmla="*/ 0 60000 65536"/>
              <a:gd name="T10" fmla="*/ 0 60000 65536"/>
              <a:gd name="T11" fmla="*/ 0 60000 65536"/>
              <a:gd name="T12" fmla="*/ 0 w 2177"/>
              <a:gd name="T13" fmla="*/ 0 h 1315"/>
              <a:gd name="T14" fmla="*/ 2177 w 2177"/>
              <a:gd name="T15" fmla="*/ 1315 h 1315"/>
            </a:gdLst>
            <a:ahLst/>
            <a:cxnLst>
              <a:cxn ang="T8">
                <a:pos x="T0" y="T1"/>
              </a:cxn>
              <a:cxn ang="T9">
                <a:pos x="T2" y="T3"/>
              </a:cxn>
              <a:cxn ang="T10">
                <a:pos x="T4" y="T5"/>
              </a:cxn>
              <a:cxn ang="T11">
                <a:pos x="T6" y="T7"/>
              </a:cxn>
            </a:cxnLst>
            <a:rect l="T12" t="T13" r="T14" b="T15"/>
            <a:pathLst>
              <a:path w="2177" h="1315">
                <a:moveTo>
                  <a:pt x="0" y="1315"/>
                </a:moveTo>
                <a:cubicBezTo>
                  <a:pt x="177" y="1315"/>
                  <a:pt x="355" y="1315"/>
                  <a:pt x="589" y="1270"/>
                </a:cubicBezTo>
                <a:cubicBezTo>
                  <a:pt x="823" y="1225"/>
                  <a:pt x="1141" y="1255"/>
                  <a:pt x="1406" y="1043"/>
                </a:cubicBezTo>
                <a:cubicBezTo>
                  <a:pt x="1671" y="831"/>
                  <a:pt x="2049" y="174"/>
                  <a:pt x="2177" y="0"/>
                </a:cubicBezTo>
              </a:path>
            </a:pathLst>
          </a:custGeom>
          <a:noFill/>
          <a:ln w="44450" cap="flat" cmpd="sng">
            <a:solidFill>
              <a:srgbClr val="CC0099"/>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11274" name="Line 9"/>
          <p:cNvSpPr>
            <a:spLocks noChangeShapeType="1"/>
          </p:cNvSpPr>
          <p:nvPr/>
        </p:nvSpPr>
        <p:spPr bwMode="auto">
          <a:xfrm flipV="1">
            <a:off x="1039813" y="2687638"/>
            <a:ext cx="3960812" cy="1871662"/>
          </a:xfrm>
          <a:prstGeom prst="line">
            <a:avLst/>
          </a:prstGeom>
          <a:noFill/>
          <a:ln w="47625">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11275" name="Text Box 10"/>
          <p:cNvSpPr txBox="1">
            <a:spLocks noChangeArrowheads="1"/>
          </p:cNvSpPr>
          <p:nvPr/>
        </p:nvSpPr>
        <p:spPr bwMode="auto">
          <a:xfrm>
            <a:off x="5972387" y="4264819"/>
            <a:ext cx="15938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wrap="none">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dirty="0">
                <a:cs typeface="Arial" panose="020B0604020202020204" pitchFamily="34" charset="0"/>
              </a:rPr>
              <a:t>Verimlilik</a:t>
            </a:r>
          </a:p>
        </p:txBody>
      </p:sp>
      <p:sp>
        <p:nvSpPr>
          <p:cNvPr id="11276" name="Text Box 11"/>
          <p:cNvSpPr txBox="1">
            <a:spLocks noChangeArrowheads="1"/>
          </p:cNvSpPr>
          <p:nvPr/>
        </p:nvSpPr>
        <p:spPr bwMode="auto">
          <a:xfrm>
            <a:off x="5364163" y="3944938"/>
            <a:ext cx="37798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sz="2000" b="1" dirty="0">
                <a:solidFill>
                  <a:schemeClr val="hlink"/>
                </a:solidFill>
                <a:cs typeface="Arial" panose="020B0604020202020204" pitchFamily="34" charset="0"/>
              </a:rPr>
              <a:t>1</a:t>
            </a:r>
            <a:r>
              <a:rPr lang="tr-TR" altLang="tr-TR" sz="2000" b="1" dirty="0">
                <a:cs typeface="Arial" panose="020B0604020202020204" pitchFamily="34" charset="0"/>
              </a:rPr>
              <a:t> Riskten Kaçan Yatırımcı</a:t>
            </a:r>
          </a:p>
        </p:txBody>
      </p:sp>
      <p:sp>
        <p:nvSpPr>
          <p:cNvPr id="11277" name="Text Box 12"/>
          <p:cNvSpPr txBox="1">
            <a:spLocks noChangeArrowheads="1"/>
          </p:cNvSpPr>
          <p:nvPr/>
        </p:nvSpPr>
        <p:spPr bwMode="auto">
          <a:xfrm>
            <a:off x="5124450" y="2246313"/>
            <a:ext cx="34337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wrap="none">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sz="2000" b="1" dirty="0">
                <a:solidFill>
                  <a:schemeClr val="hlink"/>
                </a:solidFill>
                <a:cs typeface="Arial" panose="020B0604020202020204" pitchFamily="34" charset="0"/>
              </a:rPr>
              <a:t>2</a:t>
            </a:r>
            <a:r>
              <a:rPr lang="tr-TR" altLang="tr-TR" sz="2000" b="1" dirty="0">
                <a:cs typeface="Arial" panose="020B0604020202020204" pitchFamily="34" charset="0"/>
              </a:rPr>
              <a:t> Risk Karşısında Kayıtsız</a:t>
            </a:r>
          </a:p>
          <a:p>
            <a:pPr eaLnBrk="1" hangingPunct="1">
              <a:spcBef>
                <a:spcPct val="0"/>
              </a:spcBef>
              <a:buClrTx/>
              <a:buSzTx/>
              <a:buFontTx/>
              <a:buNone/>
            </a:pPr>
            <a:r>
              <a:rPr lang="tr-TR" altLang="tr-TR" sz="2000" b="1" dirty="0">
                <a:cs typeface="Arial" panose="020B0604020202020204" pitchFamily="34" charset="0"/>
              </a:rPr>
              <a:t> Yatırımcı</a:t>
            </a:r>
          </a:p>
        </p:txBody>
      </p:sp>
      <p:sp>
        <p:nvSpPr>
          <p:cNvPr id="11278" name="Text Box 13"/>
          <p:cNvSpPr txBox="1">
            <a:spLocks noChangeArrowheads="1"/>
          </p:cNvSpPr>
          <p:nvPr/>
        </p:nvSpPr>
        <p:spPr bwMode="auto">
          <a:xfrm>
            <a:off x="4621213" y="1454150"/>
            <a:ext cx="381110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wrap="none">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sz="2000" b="1" dirty="0">
                <a:solidFill>
                  <a:schemeClr val="hlink"/>
                </a:solidFill>
                <a:cs typeface="Arial" panose="020B0604020202020204" pitchFamily="34" charset="0"/>
              </a:rPr>
              <a:t>3</a:t>
            </a:r>
            <a:r>
              <a:rPr lang="tr-TR" altLang="tr-TR" sz="2000" b="1" dirty="0">
                <a:cs typeface="Arial" panose="020B0604020202020204" pitchFamily="34" charset="0"/>
              </a:rPr>
              <a:t> Riskten Kaçmayan Yatırımcı</a:t>
            </a:r>
          </a:p>
        </p:txBody>
      </p:sp>
      <p:sp>
        <p:nvSpPr>
          <p:cNvPr id="11279" name="Text Box 14"/>
          <p:cNvSpPr txBox="1">
            <a:spLocks noChangeArrowheads="1"/>
          </p:cNvSpPr>
          <p:nvPr/>
        </p:nvSpPr>
        <p:spPr bwMode="auto">
          <a:xfrm>
            <a:off x="1165225" y="4645025"/>
            <a:ext cx="471635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prstDash val="dash"/>
                <a:miter lim="800000"/>
                <a:headEnd/>
                <a:tailEnd/>
              </a14:hiddenLine>
            </a:ext>
          </a:extLst>
        </p:spPr>
        <p:txBody>
          <a:bodyPr wrap="none">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Arial" panose="020B0604020202020204" pitchFamily="34" charset="0"/>
              </a:defRPr>
            </a:lvl9pPr>
          </a:lstStyle>
          <a:p>
            <a:pPr eaLnBrk="1" hangingPunct="1">
              <a:spcBef>
                <a:spcPct val="0"/>
              </a:spcBef>
              <a:buClrTx/>
              <a:buSzTx/>
              <a:buFontTx/>
              <a:buNone/>
            </a:pPr>
            <a:r>
              <a:rPr lang="tr-TR" altLang="tr-TR" sz="2400" b="1" dirty="0">
                <a:solidFill>
                  <a:schemeClr val="tx2"/>
                </a:solidFill>
                <a:cs typeface="Arial" panose="020B0604020202020204" pitchFamily="34" charset="0"/>
              </a:rPr>
              <a:t>Risk karşısında yatırımcı tipleri</a:t>
            </a:r>
          </a:p>
        </p:txBody>
      </p:sp>
    </p:spTree>
    <p:extLst>
      <p:ext uri="{BB962C8B-B14F-4D97-AF65-F5344CB8AC3E}">
        <p14:creationId xmlns:p14="http://schemas.microsoft.com/office/powerpoint/2010/main" val="24858853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AutoShape 2"/>
          <p:cNvSpPr>
            <a:spLocks noGrp="1" noChangeArrowheads="1"/>
          </p:cNvSpPr>
          <p:nvPr>
            <p:ph type="title"/>
          </p:nvPr>
        </p:nvSpPr>
        <p:spPr/>
        <p:txBody>
          <a:bodyPr/>
          <a:lstStyle/>
          <a:p>
            <a:pPr eaLnBrk="1" hangingPunct="1"/>
            <a:r>
              <a:rPr lang="tr-TR" altLang="tr-TR" dirty="0" smtClean="0">
                <a:latin typeface="Arial" panose="020B0604020202020204" pitchFamily="34" charset="0"/>
                <a:cs typeface="Arial" panose="020B0604020202020204" pitchFamily="34" charset="0"/>
              </a:rPr>
              <a:t/>
            </a:r>
            <a:br>
              <a:rPr lang="tr-TR" altLang="tr-TR" dirty="0" smtClean="0">
                <a:latin typeface="Arial" panose="020B0604020202020204" pitchFamily="34" charset="0"/>
                <a:cs typeface="Arial" panose="020B0604020202020204" pitchFamily="34" charset="0"/>
              </a:rPr>
            </a:br>
            <a:r>
              <a:rPr lang="tr-TR" altLang="tr-TR" dirty="0">
                <a:latin typeface="Arial" panose="020B0604020202020204" pitchFamily="34" charset="0"/>
                <a:cs typeface="Arial" panose="020B0604020202020204" pitchFamily="34" charset="0"/>
              </a:rPr>
              <a:t/>
            </a:r>
            <a:br>
              <a:rPr lang="tr-TR" altLang="tr-TR" dirty="0">
                <a:latin typeface="Arial" panose="020B0604020202020204" pitchFamily="34" charset="0"/>
                <a:cs typeface="Arial" panose="020B0604020202020204" pitchFamily="34" charset="0"/>
              </a:rPr>
            </a:br>
            <a:r>
              <a:rPr lang="tr-TR" altLang="tr-TR" dirty="0" smtClean="0">
                <a:latin typeface="Arial" panose="020B0604020202020204" pitchFamily="34" charset="0"/>
                <a:cs typeface="Arial" panose="020B0604020202020204" pitchFamily="34" charset="0"/>
              </a:rPr>
              <a:t>    1- Riskten Kaçan Yatırımcı</a:t>
            </a:r>
          </a:p>
        </p:txBody>
      </p:sp>
      <p:sp>
        <p:nvSpPr>
          <p:cNvPr id="12292" name="Rectangle 3"/>
          <p:cNvSpPr>
            <a:spLocks noGrp="1" noChangeArrowheads="1"/>
          </p:cNvSpPr>
          <p:nvPr>
            <p:ph type="body" idx="1"/>
          </p:nvPr>
        </p:nvSpPr>
        <p:spPr>
          <a:xfrm>
            <a:off x="449580" y="1249680"/>
            <a:ext cx="8294370" cy="4114800"/>
          </a:xfrm>
        </p:spPr>
        <p:txBody>
          <a:bodyPr/>
          <a:lstStyle/>
          <a:p>
            <a:pPr marL="342900" indent="-342900" algn="just">
              <a:spcBef>
                <a:spcPts val="600"/>
              </a:spcBef>
              <a:spcAft>
                <a:spcPts val="600"/>
              </a:spcAft>
            </a:pPr>
            <a:r>
              <a:rPr lang="tr-TR" altLang="tr-TR" spc="-50" dirty="0">
                <a:ea typeface="Trebuchet MS" panose="020B0603020202020204" pitchFamily="34" charset="0"/>
              </a:rPr>
              <a:t>Riski sevmezler ve riskten korkarlar.</a:t>
            </a:r>
          </a:p>
          <a:p>
            <a:pPr marL="342900" indent="-342900" algn="just">
              <a:spcBef>
                <a:spcPts val="600"/>
              </a:spcBef>
              <a:spcAft>
                <a:spcPts val="600"/>
              </a:spcAft>
            </a:pPr>
            <a:endParaRPr lang="tr-TR" altLang="tr-TR" spc="-50" dirty="0">
              <a:ea typeface="Trebuchet MS" panose="020B0603020202020204" pitchFamily="34" charset="0"/>
            </a:endParaRPr>
          </a:p>
          <a:p>
            <a:pPr marL="342900" indent="-342900" algn="just">
              <a:spcBef>
                <a:spcPts val="600"/>
              </a:spcBef>
              <a:spcAft>
                <a:spcPts val="600"/>
              </a:spcAft>
            </a:pPr>
            <a:r>
              <a:rPr lang="tr-TR" altLang="tr-TR" spc="-50" dirty="0">
                <a:ea typeface="Trebuchet MS" panose="020B0603020202020204" pitchFamily="34" charset="0"/>
              </a:rPr>
              <a:t>Getirileri önceden </a:t>
            </a:r>
            <a:r>
              <a:rPr lang="tr-TR" altLang="tr-TR" spc="-50" dirty="0" smtClean="0">
                <a:ea typeface="Trebuchet MS" panose="020B0603020202020204" pitchFamily="34" charset="0"/>
              </a:rPr>
              <a:t>tahminen </a:t>
            </a:r>
            <a:r>
              <a:rPr lang="tr-TR" altLang="tr-TR" spc="-50" dirty="0">
                <a:ea typeface="Trebuchet MS" panose="020B0603020202020204" pitchFamily="34" charset="0"/>
              </a:rPr>
              <a:t>iki yatırımdan daha az riskli olanını tercih ederler.</a:t>
            </a:r>
          </a:p>
          <a:p>
            <a:pPr marL="342900" indent="-342900" algn="just">
              <a:spcBef>
                <a:spcPts val="600"/>
              </a:spcBef>
              <a:spcAft>
                <a:spcPts val="600"/>
              </a:spcAft>
            </a:pPr>
            <a:endParaRPr lang="tr-TR" altLang="tr-TR" spc="-50" dirty="0">
              <a:ea typeface="Trebuchet MS" panose="020B0603020202020204" pitchFamily="34" charset="0"/>
            </a:endParaRPr>
          </a:p>
          <a:p>
            <a:pPr marL="342900" indent="-342900" algn="just">
              <a:spcBef>
                <a:spcPts val="600"/>
              </a:spcBef>
              <a:spcAft>
                <a:spcPts val="600"/>
              </a:spcAft>
            </a:pPr>
            <a:r>
              <a:rPr lang="tr-TR" altLang="tr-TR" spc="-50" dirty="0">
                <a:ea typeface="Trebuchet MS" panose="020B0603020202020204" pitchFamily="34" charset="0"/>
              </a:rPr>
              <a:t>Riskten kaçan yatırımcının sağlayacağı verimlilik yada sağlayacağı paranın marjinal faydası negatiftir.</a:t>
            </a:r>
          </a:p>
        </p:txBody>
      </p:sp>
    </p:spTree>
    <p:extLst>
      <p:ext uri="{BB962C8B-B14F-4D97-AF65-F5344CB8AC3E}">
        <p14:creationId xmlns:p14="http://schemas.microsoft.com/office/powerpoint/2010/main" val="42559637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12624</TotalTime>
  <Words>936</Words>
  <Application>Microsoft Office PowerPoint</Application>
  <PresentationFormat>Ekran Gösterisi (4:3)</PresentationFormat>
  <Paragraphs>150</Paragraphs>
  <Slides>28</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28</vt:i4>
      </vt:variant>
    </vt:vector>
  </HeadingPairs>
  <TitlesOfParts>
    <vt:vector size="36" baseType="lpstr">
      <vt:lpstr>ＭＳ Ｐゴシック</vt:lpstr>
      <vt:lpstr>Arial</vt:lpstr>
      <vt:lpstr>Calibri</vt:lpstr>
      <vt:lpstr>Trebuchet MS</vt:lpstr>
      <vt:lpstr>Wingdings</vt:lpstr>
      <vt:lpstr>ekonomi</vt:lpstr>
      <vt:lpstr>1_Rics</vt:lpstr>
      <vt:lpstr>h.t.</vt:lpstr>
      <vt:lpstr>PowerPoint Sunusu</vt:lpstr>
      <vt:lpstr>Portföy ?</vt:lpstr>
      <vt:lpstr>Menkul Kıymet ?</vt:lpstr>
      <vt:lpstr>           Menkul Kıymetler</vt:lpstr>
      <vt:lpstr>        Portföy?</vt:lpstr>
      <vt:lpstr>         Portföy?</vt:lpstr>
      <vt:lpstr>       Portföy</vt:lpstr>
      <vt:lpstr>      Risk ve Yatırımcı Tipleri</vt:lpstr>
      <vt:lpstr>      1- Riskten Kaçan Yatırımcı</vt:lpstr>
      <vt:lpstr>       Riskten Kaçınan Bir Yatırımcı İçin Marjinal Fayda Grafiği</vt:lpstr>
      <vt:lpstr>      1- Riskten Kaçan Yatırımcı</vt:lpstr>
      <vt:lpstr>         2- Riske Karşı Kayıtsız Yatırımcı</vt:lpstr>
      <vt:lpstr>Riske Karşı Kayıtsız Kalan Bir Yatırımcı İçin “Marjinal Fayda” Grafiği</vt:lpstr>
      <vt:lpstr>       3- Riski Seven Yatırımcı</vt:lpstr>
      <vt:lpstr>       Risk Seven Yatırımcıya Ait “Marjinal Fayda” Grafiği</vt:lpstr>
      <vt:lpstr>       Uygulamada</vt:lpstr>
      <vt:lpstr>          Uygulamada;</vt:lpstr>
      <vt:lpstr>Portföy Çeşitleri?</vt:lpstr>
      <vt:lpstr>Oluşumlarına Göre Portföy Çeşitleri</vt:lpstr>
      <vt:lpstr>      1- Tahviller</vt:lpstr>
      <vt:lpstr>      Tahvillerle İlgili Temel Kavramlar</vt:lpstr>
      <vt:lpstr>      Tahvilin Dezavantajları</vt:lpstr>
      <vt:lpstr>Tahvilin Avantajları</vt:lpstr>
      <vt:lpstr>         2- Hisse Senetleri</vt:lpstr>
      <vt:lpstr>        2- Hisse Senetleri</vt:lpstr>
      <vt:lpstr>       Hisse Senetlerinin Getirileri</vt:lpstr>
      <vt:lpstr>3- Diğer Yatırım Araçlarından Oluşan Portföyler</vt:lpstr>
      <vt:lpstr>3- Diğer Yatırım Araçlarından Oluşan Portföyler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824</cp:revision>
  <cp:lastPrinted>2016-10-24T07:53:35Z</cp:lastPrinted>
  <dcterms:created xsi:type="dcterms:W3CDTF">2016-09-18T09:35:24Z</dcterms:created>
  <dcterms:modified xsi:type="dcterms:W3CDTF">2020-02-27T08:08:17Z</dcterms:modified>
</cp:coreProperties>
</file>