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49" r:id="rId3"/>
    <p:sldId id="350" r:id="rId4"/>
    <p:sldId id="351" r:id="rId5"/>
    <p:sldId id="266" r:id="rId6"/>
    <p:sldId id="267" r:id="rId7"/>
    <p:sldId id="268" r:id="rId8"/>
    <p:sldId id="342" r:id="rId9"/>
    <p:sldId id="343" r:id="rId10"/>
    <p:sldId id="344" r:id="rId11"/>
    <p:sldId id="345" r:id="rId12"/>
    <p:sldId id="346" r:id="rId13"/>
    <p:sldId id="347" r:id="rId14"/>
    <p:sldId id="348" r:id="rId15"/>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89" autoAdjust="0"/>
    <p:restoredTop sz="90929"/>
  </p:normalViewPr>
  <p:slideViewPr>
    <p:cSldViewPr>
      <p:cViewPr varScale="1">
        <p:scale>
          <a:sx n="79" d="100"/>
          <a:sy n="79" d="100"/>
        </p:scale>
        <p:origin x="-150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endParaRPr lang="en-US"/>
          </a:p>
        </p:txBody>
      </p:sp>
      <p:sp>
        <p:nvSpPr>
          <p:cNvPr id="5" name="4 Altbilgi Yer Tutucusu"/>
          <p:cNvSpPr>
            <a:spLocks noGrp="1"/>
          </p:cNvSpPr>
          <p:nvPr>
            <p:ph type="ftr" sz="quarter" idx="11"/>
          </p:nvPr>
        </p:nvSpPr>
        <p:spPr/>
        <p:txBody>
          <a:bodyPr/>
          <a:lstStyle>
            <a:lvl1pPr>
              <a:defRPr/>
            </a:lvl1pPr>
          </a:lstStyle>
          <a:p>
            <a:endParaRPr lang="en-US"/>
          </a:p>
        </p:txBody>
      </p:sp>
      <p:sp>
        <p:nvSpPr>
          <p:cNvPr id="6" name="5 Slayt Numarası Yer Tutucusu"/>
          <p:cNvSpPr>
            <a:spLocks noGrp="1"/>
          </p:cNvSpPr>
          <p:nvPr>
            <p:ph type="sldNum" sz="quarter" idx="12"/>
          </p:nvPr>
        </p:nvSpPr>
        <p:spPr/>
        <p:txBody>
          <a:bodyPr/>
          <a:lstStyle>
            <a:lvl1pPr>
              <a:defRPr/>
            </a:lvl1pPr>
          </a:lstStyle>
          <a:p>
            <a:fld id="{9D9577CA-7629-415E-A406-5BBE2DDE15E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en-US"/>
          </a:p>
        </p:txBody>
      </p:sp>
      <p:sp>
        <p:nvSpPr>
          <p:cNvPr id="5" name="4 Altbilgi Yer Tutucusu"/>
          <p:cNvSpPr>
            <a:spLocks noGrp="1"/>
          </p:cNvSpPr>
          <p:nvPr>
            <p:ph type="ftr" sz="quarter" idx="11"/>
          </p:nvPr>
        </p:nvSpPr>
        <p:spPr/>
        <p:txBody>
          <a:bodyPr/>
          <a:lstStyle>
            <a:lvl1pPr>
              <a:defRPr/>
            </a:lvl1pPr>
          </a:lstStyle>
          <a:p>
            <a:endParaRPr lang="en-US"/>
          </a:p>
        </p:txBody>
      </p:sp>
      <p:sp>
        <p:nvSpPr>
          <p:cNvPr id="6" name="5 Slayt Numarası Yer Tutucusu"/>
          <p:cNvSpPr>
            <a:spLocks noGrp="1"/>
          </p:cNvSpPr>
          <p:nvPr>
            <p:ph type="sldNum" sz="quarter" idx="12"/>
          </p:nvPr>
        </p:nvSpPr>
        <p:spPr/>
        <p:txBody>
          <a:bodyPr/>
          <a:lstStyle>
            <a:lvl1pPr>
              <a:defRPr/>
            </a:lvl1pPr>
          </a:lstStyle>
          <a:p>
            <a:fld id="{4737ED5E-8CB6-4CB5-9159-781A972300D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15100" y="609600"/>
            <a:ext cx="1943100" cy="54864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85800" y="609600"/>
            <a:ext cx="5676900"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en-US"/>
          </a:p>
        </p:txBody>
      </p:sp>
      <p:sp>
        <p:nvSpPr>
          <p:cNvPr id="5" name="4 Altbilgi Yer Tutucusu"/>
          <p:cNvSpPr>
            <a:spLocks noGrp="1"/>
          </p:cNvSpPr>
          <p:nvPr>
            <p:ph type="ftr" sz="quarter" idx="11"/>
          </p:nvPr>
        </p:nvSpPr>
        <p:spPr/>
        <p:txBody>
          <a:bodyPr/>
          <a:lstStyle>
            <a:lvl1pPr>
              <a:defRPr/>
            </a:lvl1pPr>
          </a:lstStyle>
          <a:p>
            <a:endParaRPr lang="en-US"/>
          </a:p>
        </p:txBody>
      </p:sp>
      <p:sp>
        <p:nvSpPr>
          <p:cNvPr id="6" name="5 Slayt Numarası Yer Tutucusu"/>
          <p:cNvSpPr>
            <a:spLocks noGrp="1"/>
          </p:cNvSpPr>
          <p:nvPr>
            <p:ph type="sldNum" sz="quarter" idx="12"/>
          </p:nvPr>
        </p:nvSpPr>
        <p:spPr/>
        <p:txBody>
          <a:bodyPr/>
          <a:lstStyle>
            <a:lvl1pPr>
              <a:defRPr/>
            </a:lvl1pPr>
          </a:lstStyle>
          <a:p>
            <a:fld id="{12B298CD-EDE8-4E4A-80CC-F207A767098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en-US"/>
          </a:p>
        </p:txBody>
      </p:sp>
      <p:sp>
        <p:nvSpPr>
          <p:cNvPr id="5" name="4 Altbilgi Yer Tutucusu"/>
          <p:cNvSpPr>
            <a:spLocks noGrp="1"/>
          </p:cNvSpPr>
          <p:nvPr>
            <p:ph type="ftr" sz="quarter" idx="11"/>
          </p:nvPr>
        </p:nvSpPr>
        <p:spPr/>
        <p:txBody>
          <a:bodyPr/>
          <a:lstStyle>
            <a:lvl1pPr>
              <a:defRPr/>
            </a:lvl1pPr>
          </a:lstStyle>
          <a:p>
            <a:endParaRPr lang="en-US"/>
          </a:p>
        </p:txBody>
      </p:sp>
      <p:sp>
        <p:nvSpPr>
          <p:cNvPr id="6" name="5 Slayt Numarası Yer Tutucusu"/>
          <p:cNvSpPr>
            <a:spLocks noGrp="1"/>
          </p:cNvSpPr>
          <p:nvPr>
            <p:ph type="sldNum" sz="quarter" idx="12"/>
          </p:nvPr>
        </p:nvSpPr>
        <p:spPr/>
        <p:txBody>
          <a:bodyPr/>
          <a:lstStyle>
            <a:lvl1pPr>
              <a:defRPr/>
            </a:lvl1pPr>
          </a:lstStyle>
          <a:p>
            <a:fld id="{43129BCB-679E-4D91-B21F-44E3673683F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en-US"/>
          </a:p>
        </p:txBody>
      </p:sp>
      <p:sp>
        <p:nvSpPr>
          <p:cNvPr id="5" name="4 Altbilgi Yer Tutucusu"/>
          <p:cNvSpPr>
            <a:spLocks noGrp="1"/>
          </p:cNvSpPr>
          <p:nvPr>
            <p:ph type="ftr" sz="quarter" idx="11"/>
          </p:nvPr>
        </p:nvSpPr>
        <p:spPr/>
        <p:txBody>
          <a:bodyPr/>
          <a:lstStyle>
            <a:lvl1pPr>
              <a:defRPr/>
            </a:lvl1pPr>
          </a:lstStyle>
          <a:p>
            <a:endParaRPr lang="en-US"/>
          </a:p>
        </p:txBody>
      </p:sp>
      <p:sp>
        <p:nvSpPr>
          <p:cNvPr id="6" name="5 Slayt Numarası Yer Tutucusu"/>
          <p:cNvSpPr>
            <a:spLocks noGrp="1"/>
          </p:cNvSpPr>
          <p:nvPr>
            <p:ph type="sldNum" sz="quarter" idx="12"/>
          </p:nvPr>
        </p:nvSpPr>
        <p:spPr/>
        <p:txBody>
          <a:bodyPr/>
          <a:lstStyle>
            <a:lvl1pPr>
              <a:defRPr/>
            </a:lvl1pPr>
          </a:lstStyle>
          <a:p>
            <a:fld id="{74A29DDB-4942-4A78-9FDA-1F70ECFFD13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en-US"/>
          </a:p>
        </p:txBody>
      </p:sp>
      <p:sp>
        <p:nvSpPr>
          <p:cNvPr id="6" name="5 Altbilgi Yer Tutucusu"/>
          <p:cNvSpPr>
            <a:spLocks noGrp="1"/>
          </p:cNvSpPr>
          <p:nvPr>
            <p:ph type="ftr" sz="quarter" idx="11"/>
          </p:nvPr>
        </p:nvSpPr>
        <p:spPr/>
        <p:txBody>
          <a:bodyPr/>
          <a:lstStyle>
            <a:lvl1pPr>
              <a:defRPr/>
            </a:lvl1pPr>
          </a:lstStyle>
          <a:p>
            <a:endParaRPr lang="en-US"/>
          </a:p>
        </p:txBody>
      </p:sp>
      <p:sp>
        <p:nvSpPr>
          <p:cNvPr id="7" name="6 Slayt Numarası Yer Tutucusu"/>
          <p:cNvSpPr>
            <a:spLocks noGrp="1"/>
          </p:cNvSpPr>
          <p:nvPr>
            <p:ph type="sldNum" sz="quarter" idx="12"/>
          </p:nvPr>
        </p:nvSpPr>
        <p:spPr/>
        <p:txBody>
          <a:bodyPr/>
          <a:lstStyle>
            <a:lvl1pPr>
              <a:defRPr/>
            </a:lvl1pPr>
          </a:lstStyle>
          <a:p>
            <a:fld id="{A8A095EB-078B-4D97-B277-103FE650767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en-US"/>
          </a:p>
        </p:txBody>
      </p:sp>
      <p:sp>
        <p:nvSpPr>
          <p:cNvPr id="8" name="7 Altbilgi Yer Tutucusu"/>
          <p:cNvSpPr>
            <a:spLocks noGrp="1"/>
          </p:cNvSpPr>
          <p:nvPr>
            <p:ph type="ftr" sz="quarter" idx="11"/>
          </p:nvPr>
        </p:nvSpPr>
        <p:spPr/>
        <p:txBody>
          <a:bodyPr/>
          <a:lstStyle>
            <a:lvl1pPr>
              <a:defRPr/>
            </a:lvl1pPr>
          </a:lstStyle>
          <a:p>
            <a:endParaRPr lang="en-US"/>
          </a:p>
        </p:txBody>
      </p:sp>
      <p:sp>
        <p:nvSpPr>
          <p:cNvPr id="9" name="8 Slayt Numarası Yer Tutucusu"/>
          <p:cNvSpPr>
            <a:spLocks noGrp="1"/>
          </p:cNvSpPr>
          <p:nvPr>
            <p:ph type="sldNum" sz="quarter" idx="12"/>
          </p:nvPr>
        </p:nvSpPr>
        <p:spPr/>
        <p:txBody>
          <a:bodyPr/>
          <a:lstStyle>
            <a:lvl1pPr>
              <a:defRPr/>
            </a:lvl1pPr>
          </a:lstStyle>
          <a:p>
            <a:fld id="{80515051-CA36-4287-A269-A8EADB46BC0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en-US"/>
          </a:p>
        </p:txBody>
      </p:sp>
      <p:sp>
        <p:nvSpPr>
          <p:cNvPr id="4" name="3 Altbilgi Yer Tutucusu"/>
          <p:cNvSpPr>
            <a:spLocks noGrp="1"/>
          </p:cNvSpPr>
          <p:nvPr>
            <p:ph type="ftr" sz="quarter" idx="11"/>
          </p:nvPr>
        </p:nvSpPr>
        <p:spPr/>
        <p:txBody>
          <a:bodyPr/>
          <a:lstStyle>
            <a:lvl1pPr>
              <a:defRPr/>
            </a:lvl1pPr>
          </a:lstStyle>
          <a:p>
            <a:endParaRPr lang="en-US"/>
          </a:p>
        </p:txBody>
      </p:sp>
      <p:sp>
        <p:nvSpPr>
          <p:cNvPr id="5" name="4 Slayt Numarası Yer Tutucusu"/>
          <p:cNvSpPr>
            <a:spLocks noGrp="1"/>
          </p:cNvSpPr>
          <p:nvPr>
            <p:ph type="sldNum" sz="quarter" idx="12"/>
          </p:nvPr>
        </p:nvSpPr>
        <p:spPr/>
        <p:txBody>
          <a:bodyPr/>
          <a:lstStyle>
            <a:lvl1pPr>
              <a:defRPr/>
            </a:lvl1pPr>
          </a:lstStyle>
          <a:p>
            <a:fld id="{B19B6CBB-13E3-49BB-B543-0361E94D02C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en-US"/>
          </a:p>
        </p:txBody>
      </p:sp>
      <p:sp>
        <p:nvSpPr>
          <p:cNvPr id="3" name="2 Altbilgi Yer Tutucusu"/>
          <p:cNvSpPr>
            <a:spLocks noGrp="1"/>
          </p:cNvSpPr>
          <p:nvPr>
            <p:ph type="ftr" sz="quarter" idx="11"/>
          </p:nvPr>
        </p:nvSpPr>
        <p:spPr/>
        <p:txBody>
          <a:bodyPr/>
          <a:lstStyle>
            <a:lvl1pPr>
              <a:defRPr/>
            </a:lvl1pPr>
          </a:lstStyle>
          <a:p>
            <a:endParaRPr lang="en-US"/>
          </a:p>
        </p:txBody>
      </p:sp>
      <p:sp>
        <p:nvSpPr>
          <p:cNvPr id="4" name="3 Slayt Numarası Yer Tutucusu"/>
          <p:cNvSpPr>
            <a:spLocks noGrp="1"/>
          </p:cNvSpPr>
          <p:nvPr>
            <p:ph type="sldNum" sz="quarter" idx="12"/>
          </p:nvPr>
        </p:nvSpPr>
        <p:spPr/>
        <p:txBody>
          <a:bodyPr/>
          <a:lstStyle>
            <a:lvl1pPr>
              <a:defRPr/>
            </a:lvl1pPr>
          </a:lstStyle>
          <a:p>
            <a:fld id="{4FBDBF0F-C68A-4DF7-879F-9BE2349B267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n-US"/>
          </a:p>
        </p:txBody>
      </p:sp>
      <p:sp>
        <p:nvSpPr>
          <p:cNvPr id="6" name="5 Altbilgi Yer Tutucusu"/>
          <p:cNvSpPr>
            <a:spLocks noGrp="1"/>
          </p:cNvSpPr>
          <p:nvPr>
            <p:ph type="ftr" sz="quarter" idx="11"/>
          </p:nvPr>
        </p:nvSpPr>
        <p:spPr/>
        <p:txBody>
          <a:bodyPr/>
          <a:lstStyle>
            <a:lvl1pPr>
              <a:defRPr/>
            </a:lvl1pPr>
          </a:lstStyle>
          <a:p>
            <a:endParaRPr lang="en-US"/>
          </a:p>
        </p:txBody>
      </p:sp>
      <p:sp>
        <p:nvSpPr>
          <p:cNvPr id="7" name="6 Slayt Numarası Yer Tutucusu"/>
          <p:cNvSpPr>
            <a:spLocks noGrp="1"/>
          </p:cNvSpPr>
          <p:nvPr>
            <p:ph type="sldNum" sz="quarter" idx="12"/>
          </p:nvPr>
        </p:nvSpPr>
        <p:spPr/>
        <p:txBody>
          <a:bodyPr/>
          <a:lstStyle>
            <a:lvl1pPr>
              <a:defRPr/>
            </a:lvl1pPr>
          </a:lstStyle>
          <a:p>
            <a:fld id="{1B512396-D69E-4E3B-AF63-2426928F8E5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n-US"/>
          </a:p>
        </p:txBody>
      </p:sp>
      <p:sp>
        <p:nvSpPr>
          <p:cNvPr id="6" name="5 Altbilgi Yer Tutucusu"/>
          <p:cNvSpPr>
            <a:spLocks noGrp="1"/>
          </p:cNvSpPr>
          <p:nvPr>
            <p:ph type="ftr" sz="quarter" idx="11"/>
          </p:nvPr>
        </p:nvSpPr>
        <p:spPr/>
        <p:txBody>
          <a:bodyPr/>
          <a:lstStyle>
            <a:lvl1pPr>
              <a:defRPr/>
            </a:lvl1pPr>
          </a:lstStyle>
          <a:p>
            <a:endParaRPr lang="en-US"/>
          </a:p>
        </p:txBody>
      </p:sp>
      <p:sp>
        <p:nvSpPr>
          <p:cNvPr id="7" name="6 Slayt Numarası Yer Tutucusu"/>
          <p:cNvSpPr>
            <a:spLocks noGrp="1"/>
          </p:cNvSpPr>
          <p:nvPr>
            <p:ph type="sldNum" sz="quarter" idx="12"/>
          </p:nvPr>
        </p:nvSpPr>
        <p:spPr/>
        <p:txBody>
          <a:bodyPr/>
          <a:lstStyle>
            <a:lvl1pPr>
              <a:defRPr/>
            </a:lvl1pPr>
          </a:lstStyle>
          <a:p>
            <a:fld id="{9B15CE5F-716C-468A-9289-22D7E3C74DC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5D25CF7-5A7F-461A-A657-2F4F20DC5FB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businessdictionary.com/definition/contract-of-employment.htm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www.binghamton.edu/cdc/index.htm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512808" y="1992313"/>
            <a:ext cx="3950120" cy="1938992"/>
          </a:xfrm>
          <a:prstGeom prst="rect">
            <a:avLst/>
          </a:prstGeom>
          <a:noFill/>
          <a:ln w="9525">
            <a:noFill/>
            <a:miter lim="800000"/>
            <a:headEnd/>
            <a:tailEnd/>
          </a:ln>
          <a:effectLst/>
        </p:spPr>
        <p:txBody>
          <a:bodyPr wrap="none">
            <a:spAutoFit/>
          </a:bodyPr>
          <a:lstStyle/>
          <a:p>
            <a:pPr algn="ctr"/>
            <a:r>
              <a:rPr lang="tr-TR" b="1" dirty="0" smtClean="0">
                <a:solidFill>
                  <a:schemeClr val="accent2"/>
                </a:solidFill>
                <a:latin typeface="Arial" charset="0"/>
              </a:rPr>
              <a:t>ENGLISH FOR BUSINESS LIFE</a:t>
            </a:r>
            <a:endParaRPr lang="tr-TR" b="1" dirty="0" smtClean="0">
              <a:solidFill>
                <a:schemeClr val="accent2"/>
              </a:solidFill>
              <a:latin typeface="Arial" charset="0"/>
            </a:endParaRPr>
          </a:p>
          <a:p>
            <a:pPr algn="ctr"/>
            <a:endParaRPr lang="tr-TR" b="1" dirty="0" smtClean="0">
              <a:solidFill>
                <a:schemeClr val="accent2"/>
              </a:solidFill>
              <a:latin typeface="Arial" charset="0"/>
            </a:endParaRPr>
          </a:p>
          <a:p>
            <a:pPr algn="ctr"/>
            <a:r>
              <a:rPr lang="tr-TR" b="1" dirty="0" err="1" smtClean="0">
                <a:solidFill>
                  <a:schemeClr val="accent2"/>
                </a:solidFill>
                <a:latin typeface="Arial" charset="0"/>
              </a:rPr>
              <a:t>Lecture</a:t>
            </a:r>
            <a:r>
              <a:rPr lang="tr-TR" b="1" dirty="0" smtClean="0">
                <a:solidFill>
                  <a:schemeClr val="accent2"/>
                </a:solidFill>
                <a:latin typeface="Arial" charset="0"/>
              </a:rPr>
              <a:t> 1</a:t>
            </a:r>
            <a:endParaRPr lang="tr-TR" b="1" dirty="0">
              <a:solidFill>
                <a:schemeClr val="accent2"/>
              </a:solidFill>
              <a:latin typeface="Arial" charset="0"/>
            </a:endParaRPr>
          </a:p>
          <a:p>
            <a:pPr algn="ctr"/>
            <a:endParaRPr lang="tr-TR" b="1" dirty="0">
              <a:solidFill>
                <a:schemeClr val="accent2"/>
              </a:solidFill>
              <a:latin typeface="Arial" charset="0"/>
            </a:endParaRPr>
          </a:p>
          <a:p>
            <a:pPr algn="ctr"/>
            <a:endParaRPr lang="tr-TR" b="1" dirty="0">
              <a:solidFill>
                <a:schemeClr val="accent2"/>
              </a:solidFill>
            </a:endParaRPr>
          </a:p>
          <a:p>
            <a:pPr algn="ctr"/>
            <a:r>
              <a:rPr lang="tr-TR" b="1" dirty="0" err="1">
                <a:solidFill>
                  <a:schemeClr val="accent2"/>
                </a:solidFill>
              </a:rPr>
              <a:t>Job</a:t>
            </a:r>
            <a:r>
              <a:rPr lang="tr-TR" b="1" dirty="0">
                <a:solidFill>
                  <a:schemeClr val="accent2"/>
                </a:solidFill>
              </a:rPr>
              <a:t> </a:t>
            </a:r>
            <a:r>
              <a:rPr lang="tr-TR" b="1" dirty="0" err="1">
                <a:solidFill>
                  <a:schemeClr val="accent2"/>
                </a:solidFill>
              </a:rPr>
              <a:t>Finding</a:t>
            </a:r>
            <a:endParaRPr lang="en-US" b="1" dirty="0">
              <a:solidFill>
                <a:schemeClr val="accen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9150" t="15350" r="32379" b="17451"/>
          <a:stretch>
            <a:fillRect/>
          </a:stretch>
        </p:blipFill>
        <p:spPr bwMode="auto">
          <a:xfrm>
            <a:off x="-1" y="0"/>
            <a:ext cx="9091405" cy="587727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9150" t="14300" r="32379" b="5901"/>
          <a:stretch>
            <a:fillRect/>
          </a:stretch>
        </p:blipFill>
        <p:spPr bwMode="auto">
          <a:xfrm>
            <a:off x="35496" y="-1"/>
            <a:ext cx="8820472" cy="6771271"/>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l="9248" t="15350" r="32281" b="6951"/>
          <a:stretch>
            <a:fillRect/>
          </a:stretch>
        </p:blipFill>
        <p:spPr bwMode="auto">
          <a:xfrm>
            <a:off x="467544" y="188639"/>
            <a:ext cx="8280920" cy="6189779"/>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9150" t="15350" r="32969" b="6951"/>
          <a:stretch>
            <a:fillRect/>
          </a:stretch>
        </p:blipFill>
        <p:spPr bwMode="auto">
          <a:xfrm>
            <a:off x="395536" y="332656"/>
            <a:ext cx="8280920" cy="625294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9741" t="16400" r="32969" b="5901"/>
          <a:stretch>
            <a:fillRect/>
          </a:stretch>
        </p:blipFill>
        <p:spPr bwMode="auto">
          <a:xfrm>
            <a:off x="0" y="0"/>
            <a:ext cx="9036496" cy="689382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2" name="Picture 4"/>
          <p:cNvPicPr>
            <a:picLocks noChangeAspect="1" noChangeArrowheads="1"/>
          </p:cNvPicPr>
          <p:nvPr/>
        </p:nvPicPr>
        <p:blipFill>
          <a:blip r:embed="rId2" cstate="print"/>
          <a:srcRect l="10625" t="20950" r="12206" b="5946"/>
          <a:stretch>
            <a:fillRect/>
          </a:stretch>
        </p:blipFill>
        <p:spPr bwMode="auto">
          <a:xfrm>
            <a:off x="0" y="549275"/>
            <a:ext cx="9144000" cy="5411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60" name="Picture 4"/>
          <p:cNvPicPr>
            <a:picLocks noChangeAspect="1" noChangeArrowheads="1"/>
          </p:cNvPicPr>
          <p:nvPr/>
        </p:nvPicPr>
        <p:blipFill>
          <a:blip r:embed="rId2" cstate="print"/>
          <a:srcRect l="10625" t="20950" r="12206" b="5946"/>
          <a:stretch>
            <a:fillRect/>
          </a:stretch>
        </p:blipFill>
        <p:spPr bwMode="auto">
          <a:xfrm>
            <a:off x="0" y="0"/>
            <a:ext cx="9144000" cy="5411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4" name="Picture 4"/>
          <p:cNvPicPr>
            <a:picLocks noChangeAspect="1" noChangeArrowheads="1"/>
          </p:cNvPicPr>
          <p:nvPr/>
        </p:nvPicPr>
        <p:blipFill>
          <a:blip r:embed="rId2" cstate="print"/>
          <a:srcRect l="25591" t="22200" r="27170" b="5946"/>
          <a:stretch>
            <a:fillRect/>
          </a:stretch>
        </p:blipFill>
        <p:spPr bwMode="auto">
          <a:xfrm>
            <a:off x="358775" y="1588"/>
            <a:ext cx="7092950" cy="674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2025650"/>
            <a:ext cx="9144000" cy="762000"/>
          </a:xfrm>
          <a:prstGeom prst="rect">
            <a:avLst/>
          </a:prstGeom>
          <a:noFill/>
          <a:ln w="9525">
            <a:noFill/>
            <a:miter lim="800000"/>
            <a:headEnd/>
            <a:tailEnd/>
          </a:ln>
          <a:effectLst/>
        </p:spPr>
        <p:txBody>
          <a:bodyPr lIns="0" rIns="0">
            <a:spAutoFit/>
          </a:bodyPr>
          <a:lstStyle/>
          <a:p>
            <a:endParaRPr lang="tr-TR" b="1">
              <a:solidFill>
                <a:srgbClr val="FF0000"/>
              </a:solidFill>
              <a:cs typeface="Times New Roman" pitchFamily="18" charset="0"/>
            </a:endParaRPr>
          </a:p>
          <a:p>
            <a:pPr eaLnBrk="0" hangingPunct="0"/>
            <a:endParaRPr lang="tr-TR" sz="2400"/>
          </a:p>
        </p:txBody>
      </p:sp>
      <p:sp>
        <p:nvSpPr>
          <p:cNvPr id="12291" name="Rectangle 3"/>
          <p:cNvSpPr>
            <a:spLocks noChangeArrowheads="1"/>
          </p:cNvSpPr>
          <p:nvPr/>
        </p:nvSpPr>
        <p:spPr bwMode="auto">
          <a:xfrm>
            <a:off x="395536" y="476672"/>
            <a:ext cx="8534400" cy="5310188"/>
          </a:xfrm>
          <a:prstGeom prst="rect">
            <a:avLst/>
          </a:prstGeom>
          <a:noFill/>
          <a:ln w="9525">
            <a:noFill/>
            <a:miter lim="800000"/>
            <a:headEnd/>
            <a:tailEnd/>
          </a:ln>
          <a:effectLst/>
        </p:spPr>
        <p:txBody>
          <a:bodyPr lIns="0" rIns="0">
            <a:spAutoFit/>
          </a:bodyPr>
          <a:lstStyle/>
          <a:p>
            <a:pPr algn="ctr"/>
            <a:endParaRPr lang="tr-TR" sz="1800" b="1" dirty="0">
              <a:solidFill>
                <a:srgbClr val="FF0000"/>
              </a:solidFill>
              <a:latin typeface="Arial" charset="0"/>
            </a:endParaRPr>
          </a:p>
          <a:p>
            <a:pPr algn="ctr"/>
            <a:r>
              <a:rPr lang="tr-TR" sz="1800" b="1" dirty="0" err="1">
                <a:solidFill>
                  <a:srgbClr val="FF0000"/>
                </a:solidFill>
                <a:latin typeface="Arial" charset="0"/>
                <a:cs typeface="Times New Roman" pitchFamily="18" charset="0"/>
              </a:rPr>
              <a:t>Finding</a:t>
            </a:r>
            <a:r>
              <a:rPr lang="tr-TR" sz="1800" b="1" dirty="0">
                <a:solidFill>
                  <a:srgbClr val="FF0000"/>
                </a:solidFill>
                <a:latin typeface="Arial" charset="0"/>
                <a:cs typeface="Times New Roman" pitchFamily="18" charset="0"/>
              </a:rPr>
              <a:t> a </a:t>
            </a:r>
            <a:r>
              <a:rPr lang="tr-TR" sz="1800" b="1" dirty="0" err="1">
                <a:solidFill>
                  <a:srgbClr val="FF0000"/>
                </a:solidFill>
                <a:latin typeface="Arial" charset="0"/>
                <a:cs typeface="Times New Roman" pitchFamily="18" charset="0"/>
              </a:rPr>
              <a:t>job</a:t>
            </a:r>
            <a:r>
              <a:rPr lang="tr-TR" sz="1800" b="1" dirty="0">
                <a:solidFill>
                  <a:srgbClr val="FF0000"/>
                </a:solidFill>
                <a:latin typeface="Arial" charset="0"/>
                <a:cs typeface="Times New Roman" pitchFamily="18" charset="0"/>
              </a:rPr>
              <a:t>:</a:t>
            </a:r>
          </a:p>
          <a:p>
            <a:pPr algn="ctr" eaLnBrk="0" hangingPunct="0"/>
            <a:r>
              <a:rPr lang="tr-TR" sz="1800" b="1" dirty="0" err="1">
                <a:solidFill>
                  <a:srgbClr val="FF0000"/>
                </a:solidFill>
                <a:latin typeface="Arial" charset="0"/>
                <a:cs typeface="Times New Roman" pitchFamily="18" charset="0"/>
              </a:rPr>
              <a:t>Are</a:t>
            </a:r>
            <a:r>
              <a:rPr lang="tr-TR" sz="1800" b="1" dirty="0">
                <a:solidFill>
                  <a:srgbClr val="FF0000"/>
                </a:solidFill>
                <a:latin typeface="Arial" charset="0"/>
                <a:cs typeface="Times New Roman" pitchFamily="18" charset="0"/>
              </a:rPr>
              <a:t> </a:t>
            </a:r>
            <a:r>
              <a:rPr lang="tr-TR" sz="1800" b="1" dirty="0" err="1">
                <a:solidFill>
                  <a:srgbClr val="FF0000"/>
                </a:solidFill>
                <a:latin typeface="Arial" charset="0"/>
                <a:cs typeface="Times New Roman" pitchFamily="18" charset="0"/>
              </a:rPr>
              <a:t>You</a:t>
            </a:r>
            <a:r>
              <a:rPr lang="tr-TR" sz="1800" b="1" dirty="0">
                <a:solidFill>
                  <a:srgbClr val="FF0000"/>
                </a:solidFill>
                <a:latin typeface="Arial" charset="0"/>
                <a:cs typeface="Times New Roman" pitchFamily="18" charset="0"/>
              </a:rPr>
              <a:t> </a:t>
            </a:r>
            <a:r>
              <a:rPr lang="tr-TR" sz="1800" b="1" dirty="0" err="1">
                <a:solidFill>
                  <a:srgbClr val="FF0000"/>
                </a:solidFill>
                <a:latin typeface="Arial" charset="0"/>
                <a:cs typeface="Times New Roman" pitchFamily="18" charset="0"/>
              </a:rPr>
              <a:t>Really</a:t>
            </a:r>
            <a:r>
              <a:rPr lang="tr-TR" sz="1800" b="1" dirty="0">
                <a:solidFill>
                  <a:srgbClr val="FF0000"/>
                </a:solidFill>
                <a:latin typeface="Arial" charset="0"/>
                <a:cs typeface="Times New Roman" pitchFamily="18" charset="0"/>
              </a:rPr>
              <a:t> </a:t>
            </a:r>
            <a:r>
              <a:rPr lang="tr-TR" sz="1800" b="1" dirty="0" err="1">
                <a:solidFill>
                  <a:srgbClr val="FF0000"/>
                </a:solidFill>
                <a:latin typeface="Arial" charset="0"/>
                <a:cs typeface="Times New Roman" pitchFamily="18" charset="0"/>
              </a:rPr>
              <a:t>Ready</a:t>
            </a:r>
            <a:r>
              <a:rPr lang="tr-TR" sz="1800" b="1" dirty="0">
                <a:solidFill>
                  <a:srgbClr val="FF0000"/>
                </a:solidFill>
                <a:latin typeface="Arial" charset="0"/>
                <a:cs typeface="Times New Roman" pitchFamily="18" charset="0"/>
              </a:rPr>
              <a:t> </a:t>
            </a:r>
            <a:r>
              <a:rPr lang="tr-TR" sz="1800" b="1" dirty="0" err="1">
                <a:solidFill>
                  <a:srgbClr val="FF0000"/>
                </a:solidFill>
                <a:latin typeface="Arial" charset="0"/>
                <a:cs typeface="Times New Roman" pitchFamily="18" charset="0"/>
              </a:rPr>
              <a:t>to</a:t>
            </a:r>
            <a:r>
              <a:rPr lang="tr-TR" sz="1800" b="1" dirty="0">
                <a:solidFill>
                  <a:srgbClr val="FF0000"/>
                </a:solidFill>
                <a:latin typeface="Arial" charset="0"/>
                <a:cs typeface="Times New Roman" pitchFamily="18" charset="0"/>
              </a:rPr>
              <a:t> </a:t>
            </a:r>
            <a:r>
              <a:rPr lang="tr-TR" sz="1800" b="1" dirty="0" err="1">
                <a:solidFill>
                  <a:srgbClr val="FF0000"/>
                </a:solidFill>
                <a:latin typeface="Arial" charset="0"/>
                <a:cs typeface="Times New Roman" pitchFamily="18" charset="0"/>
              </a:rPr>
              <a:t>Begin</a:t>
            </a:r>
            <a:r>
              <a:rPr lang="tr-TR" sz="1800" b="1" dirty="0">
                <a:solidFill>
                  <a:srgbClr val="FF0000"/>
                </a:solidFill>
                <a:latin typeface="Arial" charset="0"/>
                <a:cs typeface="Times New Roman" pitchFamily="18" charset="0"/>
              </a:rPr>
              <a:t> a </a:t>
            </a:r>
            <a:r>
              <a:rPr lang="tr-TR" sz="1800" b="1" dirty="0" err="1">
                <a:solidFill>
                  <a:srgbClr val="FF0000"/>
                </a:solidFill>
                <a:latin typeface="Arial" charset="0"/>
                <a:cs typeface="Times New Roman" pitchFamily="18" charset="0"/>
              </a:rPr>
              <a:t>Job</a:t>
            </a:r>
            <a:r>
              <a:rPr lang="tr-TR" sz="1800" b="1" dirty="0">
                <a:solidFill>
                  <a:srgbClr val="FF0000"/>
                </a:solidFill>
                <a:latin typeface="Arial" charset="0"/>
                <a:cs typeface="Times New Roman" pitchFamily="18" charset="0"/>
              </a:rPr>
              <a:t> </a:t>
            </a:r>
            <a:r>
              <a:rPr lang="tr-TR" sz="1800" b="1" dirty="0" err="1">
                <a:solidFill>
                  <a:srgbClr val="FF0000"/>
                </a:solidFill>
                <a:latin typeface="Arial" charset="0"/>
                <a:cs typeface="Times New Roman" pitchFamily="18" charset="0"/>
              </a:rPr>
              <a:t>Search</a:t>
            </a:r>
            <a:r>
              <a:rPr lang="tr-TR" sz="1800" b="1" dirty="0">
                <a:solidFill>
                  <a:srgbClr val="FF0000"/>
                </a:solidFill>
                <a:latin typeface="Arial" charset="0"/>
                <a:cs typeface="Times New Roman" pitchFamily="18" charset="0"/>
              </a:rPr>
              <a:t>?</a:t>
            </a:r>
          </a:p>
          <a:p>
            <a:pPr eaLnBrk="0" hangingPunct="0"/>
            <a:endParaRPr lang="tr-TR" sz="1800" b="1" u="sng" dirty="0">
              <a:solidFill>
                <a:srgbClr val="000000"/>
              </a:solidFill>
              <a:latin typeface="Arial" charset="0"/>
            </a:endParaRPr>
          </a:p>
          <a:p>
            <a:pPr eaLnBrk="0" hangingPunct="0"/>
            <a:r>
              <a:rPr lang="tr-TR" sz="1800" b="1" i="1" u="sng" dirty="0" err="1">
                <a:solidFill>
                  <a:srgbClr val="FF3300"/>
                </a:solidFill>
                <a:latin typeface="Arial" charset="0"/>
                <a:cs typeface="Times New Roman" pitchFamily="18" charset="0"/>
              </a:rPr>
              <a:t>Critical</a:t>
            </a:r>
            <a:r>
              <a:rPr lang="tr-TR" sz="1800" b="1" i="1" u="sng" dirty="0">
                <a:solidFill>
                  <a:srgbClr val="FF3300"/>
                </a:solidFill>
                <a:latin typeface="Arial" charset="0"/>
                <a:cs typeface="Times New Roman" pitchFamily="18" charset="0"/>
              </a:rPr>
              <a:t> </a:t>
            </a:r>
            <a:r>
              <a:rPr lang="tr-TR" sz="1800" b="1" i="1" u="sng" dirty="0" err="1">
                <a:solidFill>
                  <a:srgbClr val="FF3300"/>
                </a:solidFill>
                <a:latin typeface="Arial" charset="0"/>
                <a:cs typeface="Times New Roman" pitchFamily="18" charset="0"/>
              </a:rPr>
              <a:t>First</a:t>
            </a:r>
            <a:r>
              <a:rPr lang="tr-TR" sz="1800" b="1" i="1" u="sng" dirty="0">
                <a:solidFill>
                  <a:srgbClr val="FF3300"/>
                </a:solidFill>
                <a:latin typeface="Arial" charset="0"/>
                <a:cs typeface="Times New Roman" pitchFamily="18" charset="0"/>
              </a:rPr>
              <a:t> </a:t>
            </a:r>
            <a:r>
              <a:rPr lang="tr-TR" sz="1800" b="1" i="1" u="sng" dirty="0" err="1">
                <a:solidFill>
                  <a:srgbClr val="FF3300"/>
                </a:solidFill>
                <a:latin typeface="Arial" charset="0"/>
                <a:cs typeface="Times New Roman" pitchFamily="18" charset="0"/>
              </a:rPr>
              <a:t>Steps</a:t>
            </a:r>
            <a:r>
              <a:rPr lang="tr-TR" sz="1800" b="1" dirty="0">
                <a:solidFill>
                  <a:srgbClr val="000000"/>
                </a:solidFill>
                <a:latin typeface="Arial" charset="0"/>
                <a:cs typeface="Times New Roman" pitchFamily="18" charset="0"/>
              </a:rPr>
              <a:t/>
            </a:r>
            <a:br>
              <a:rPr lang="tr-TR" sz="1800" b="1" dirty="0">
                <a:solidFill>
                  <a:srgbClr val="000000"/>
                </a:solidFill>
                <a:latin typeface="Arial" charset="0"/>
                <a:cs typeface="Times New Roman" pitchFamily="18" charset="0"/>
              </a:rPr>
            </a:br>
            <a:r>
              <a:rPr lang="tr-TR" sz="1800" b="1" dirty="0" err="1">
                <a:solidFill>
                  <a:srgbClr val="000000"/>
                </a:solidFill>
                <a:latin typeface="Arial" charset="0"/>
                <a:cs typeface="Times New Roman" pitchFamily="18" charset="0"/>
              </a:rPr>
              <a:t>It</a:t>
            </a:r>
            <a:r>
              <a:rPr lang="tr-TR" sz="1800" b="1" dirty="0">
                <a:solidFill>
                  <a:srgbClr val="000000"/>
                </a:solidFill>
                <a:latin typeface="Arial" charset="0"/>
                <a:cs typeface="Times New Roman" pitchFamily="18" charset="0"/>
              </a:rPr>
              <a:t> </a:t>
            </a:r>
            <a:r>
              <a:rPr lang="tr-TR" sz="1800" b="1" dirty="0" err="1">
                <a:solidFill>
                  <a:srgbClr val="000000"/>
                </a:solidFill>
                <a:latin typeface="Arial" charset="0"/>
                <a:cs typeface="Times New Roman" pitchFamily="18" charset="0"/>
              </a:rPr>
              <a:t>isn't</a:t>
            </a:r>
            <a:r>
              <a:rPr lang="tr-TR" sz="1800" b="1" dirty="0">
                <a:solidFill>
                  <a:srgbClr val="000000"/>
                </a:solidFill>
                <a:latin typeface="Arial" charset="0"/>
                <a:cs typeface="Times New Roman" pitchFamily="18" charset="0"/>
              </a:rPr>
              <a:t> </a:t>
            </a:r>
            <a:r>
              <a:rPr lang="tr-TR" sz="1800" b="1" dirty="0" err="1">
                <a:solidFill>
                  <a:srgbClr val="000000"/>
                </a:solidFill>
                <a:latin typeface="Arial" charset="0"/>
                <a:cs typeface="Times New Roman" pitchFamily="18" charset="0"/>
              </a:rPr>
              <a:t>productive</a:t>
            </a:r>
            <a:r>
              <a:rPr lang="tr-TR" sz="1800" b="1" dirty="0">
                <a:solidFill>
                  <a:srgbClr val="000000"/>
                </a:solidFill>
                <a:latin typeface="Arial" charset="0"/>
                <a:cs typeface="Times New Roman" pitchFamily="18" charset="0"/>
              </a:rPr>
              <a:t> </a:t>
            </a:r>
            <a:r>
              <a:rPr lang="tr-TR" sz="1800" b="1" dirty="0" err="1">
                <a:solidFill>
                  <a:srgbClr val="000000"/>
                </a:solidFill>
                <a:latin typeface="Arial" charset="0"/>
                <a:cs typeface="Times New Roman" pitchFamily="18" charset="0"/>
              </a:rPr>
              <a:t>to</a:t>
            </a:r>
            <a:r>
              <a:rPr lang="tr-TR" sz="1800" b="1" dirty="0">
                <a:solidFill>
                  <a:srgbClr val="000000"/>
                </a:solidFill>
                <a:latin typeface="Arial" charset="0"/>
                <a:cs typeface="Times New Roman" pitchFamily="18" charset="0"/>
              </a:rPr>
              <a:t> </a:t>
            </a:r>
            <a:r>
              <a:rPr lang="tr-TR" sz="1800" b="1" dirty="0" err="1">
                <a:solidFill>
                  <a:srgbClr val="000000"/>
                </a:solidFill>
                <a:latin typeface="Arial" charset="0"/>
                <a:cs typeface="Times New Roman" pitchFamily="18" charset="0"/>
              </a:rPr>
              <a:t>jump</a:t>
            </a:r>
            <a:r>
              <a:rPr lang="tr-TR" sz="1800" b="1" dirty="0">
                <a:solidFill>
                  <a:srgbClr val="000000"/>
                </a:solidFill>
                <a:latin typeface="Arial" charset="0"/>
                <a:cs typeface="Times New Roman" pitchFamily="18" charset="0"/>
              </a:rPr>
              <a:t> </a:t>
            </a:r>
            <a:r>
              <a:rPr lang="tr-TR" sz="1800" b="1" dirty="0" err="1">
                <a:solidFill>
                  <a:srgbClr val="000000"/>
                </a:solidFill>
                <a:latin typeface="Arial" charset="0"/>
                <a:cs typeface="Times New Roman" pitchFamily="18" charset="0"/>
              </a:rPr>
              <a:t>into</a:t>
            </a:r>
            <a:r>
              <a:rPr lang="tr-TR" sz="1800" b="1" dirty="0">
                <a:solidFill>
                  <a:srgbClr val="000000"/>
                </a:solidFill>
                <a:latin typeface="Arial" charset="0"/>
                <a:cs typeface="Times New Roman" pitchFamily="18" charset="0"/>
              </a:rPr>
              <a:t> a </a:t>
            </a:r>
            <a:r>
              <a:rPr lang="tr-TR" sz="1800" b="1" dirty="0" err="1">
                <a:solidFill>
                  <a:srgbClr val="000000"/>
                </a:solidFill>
                <a:latin typeface="Arial" charset="0"/>
                <a:cs typeface="Times New Roman" pitchFamily="18" charset="0"/>
              </a:rPr>
              <a:t>job</a:t>
            </a:r>
            <a:r>
              <a:rPr lang="tr-TR" sz="1800" b="1" dirty="0">
                <a:solidFill>
                  <a:srgbClr val="000000"/>
                </a:solidFill>
                <a:latin typeface="Arial" charset="0"/>
                <a:cs typeface="Times New Roman" pitchFamily="18" charset="0"/>
              </a:rPr>
              <a:t> </a:t>
            </a:r>
            <a:r>
              <a:rPr lang="tr-TR" sz="1800" b="1" dirty="0" err="1">
                <a:solidFill>
                  <a:srgbClr val="000000"/>
                </a:solidFill>
                <a:latin typeface="Arial" charset="0"/>
                <a:cs typeface="Times New Roman" pitchFamily="18" charset="0"/>
              </a:rPr>
              <a:t>search</a:t>
            </a:r>
            <a:r>
              <a:rPr lang="tr-TR" sz="1800" b="1" dirty="0">
                <a:solidFill>
                  <a:srgbClr val="000000"/>
                </a:solidFill>
                <a:latin typeface="Arial" charset="0"/>
                <a:cs typeface="Times New Roman" pitchFamily="18" charset="0"/>
              </a:rPr>
              <a:t> </a:t>
            </a:r>
            <a:r>
              <a:rPr lang="tr-TR" sz="1800" b="1" dirty="0" err="1">
                <a:solidFill>
                  <a:srgbClr val="000000"/>
                </a:solidFill>
                <a:latin typeface="Arial" charset="0"/>
                <a:cs typeface="Times New Roman" pitchFamily="18" charset="0"/>
              </a:rPr>
              <a:t>without</a:t>
            </a:r>
            <a:r>
              <a:rPr lang="tr-TR" sz="1800" b="1" dirty="0">
                <a:solidFill>
                  <a:srgbClr val="000000"/>
                </a:solidFill>
                <a:latin typeface="Arial" charset="0"/>
                <a:cs typeface="Times New Roman" pitchFamily="18" charset="0"/>
              </a:rPr>
              <a:t> a </a:t>
            </a:r>
            <a:r>
              <a:rPr lang="tr-TR" sz="1800" b="1" dirty="0" err="1">
                <a:solidFill>
                  <a:srgbClr val="000000"/>
                </a:solidFill>
                <a:latin typeface="Arial" charset="0"/>
                <a:cs typeface="Times New Roman" pitchFamily="18" charset="0"/>
              </a:rPr>
              <a:t>clear</a:t>
            </a:r>
            <a:r>
              <a:rPr lang="tr-TR" sz="1800" b="1" dirty="0">
                <a:solidFill>
                  <a:srgbClr val="000000"/>
                </a:solidFill>
                <a:latin typeface="Arial" charset="0"/>
                <a:cs typeface="Times New Roman" pitchFamily="18" charset="0"/>
              </a:rPr>
              <a:t> sense of </a:t>
            </a:r>
            <a:r>
              <a:rPr lang="tr-TR" sz="1800" b="1" dirty="0" err="1">
                <a:solidFill>
                  <a:srgbClr val="000000"/>
                </a:solidFill>
                <a:latin typeface="Arial" charset="0"/>
                <a:cs typeface="Times New Roman" pitchFamily="18" charset="0"/>
              </a:rPr>
              <a:t>what</a:t>
            </a:r>
            <a:r>
              <a:rPr lang="tr-TR" sz="1800" b="1" dirty="0">
                <a:solidFill>
                  <a:srgbClr val="000000"/>
                </a:solidFill>
                <a:latin typeface="Arial" charset="0"/>
                <a:cs typeface="Times New Roman" pitchFamily="18" charset="0"/>
              </a:rPr>
              <a:t> </a:t>
            </a:r>
            <a:r>
              <a:rPr lang="tr-TR" sz="1800" b="1" dirty="0" err="1">
                <a:solidFill>
                  <a:srgbClr val="000000"/>
                </a:solidFill>
                <a:latin typeface="Arial" charset="0"/>
                <a:cs typeface="Times New Roman" pitchFamily="18" charset="0"/>
              </a:rPr>
              <a:t>you</a:t>
            </a:r>
            <a:r>
              <a:rPr lang="tr-TR" sz="1800" b="1" dirty="0">
                <a:solidFill>
                  <a:srgbClr val="000000"/>
                </a:solidFill>
                <a:latin typeface="Arial" charset="0"/>
                <a:cs typeface="Times New Roman" pitchFamily="18" charset="0"/>
              </a:rPr>
              <a:t> </a:t>
            </a:r>
            <a:r>
              <a:rPr lang="tr-TR" sz="1800" b="1" dirty="0" err="1">
                <a:solidFill>
                  <a:srgbClr val="000000"/>
                </a:solidFill>
                <a:latin typeface="Arial" charset="0"/>
                <a:cs typeface="Times New Roman" pitchFamily="18" charset="0"/>
              </a:rPr>
              <a:t>want</a:t>
            </a:r>
            <a:r>
              <a:rPr lang="tr-TR" sz="1800" b="1" dirty="0">
                <a:solidFill>
                  <a:srgbClr val="000000"/>
                </a:solidFill>
                <a:latin typeface="Arial" charset="0"/>
                <a:cs typeface="Times New Roman" pitchFamily="18" charset="0"/>
              </a:rPr>
              <a:t> </a:t>
            </a:r>
            <a:r>
              <a:rPr lang="tr-TR" sz="1800" b="1" dirty="0" err="1">
                <a:solidFill>
                  <a:srgbClr val="000000"/>
                </a:solidFill>
                <a:latin typeface="Arial" charset="0"/>
                <a:cs typeface="Times New Roman" pitchFamily="18" charset="0"/>
              </a:rPr>
              <a:t>and</a:t>
            </a:r>
            <a:r>
              <a:rPr lang="tr-TR" sz="1800" b="1" dirty="0">
                <a:solidFill>
                  <a:srgbClr val="000000"/>
                </a:solidFill>
                <a:latin typeface="Arial" charset="0"/>
                <a:cs typeface="Times New Roman" pitchFamily="18" charset="0"/>
              </a:rPr>
              <a:t> </a:t>
            </a:r>
            <a:r>
              <a:rPr lang="tr-TR" sz="1800" b="1" dirty="0" err="1">
                <a:solidFill>
                  <a:srgbClr val="000000"/>
                </a:solidFill>
                <a:latin typeface="Arial" charset="0"/>
                <a:cs typeface="Times New Roman" pitchFamily="18" charset="0"/>
              </a:rPr>
              <a:t>what</a:t>
            </a:r>
            <a:r>
              <a:rPr lang="tr-TR" sz="1800" b="1" dirty="0">
                <a:solidFill>
                  <a:srgbClr val="000000"/>
                </a:solidFill>
                <a:latin typeface="Arial" charset="0"/>
                <a:cs typeface="Times New Roman" pitchFamily="18" charset="0"/>
              </a:rPr>
              <a:t> </a:t>
            </a:r>
            <a:r>
              <a:rPr lang="tr-TR" sz="1800" b="1" dirty="0" err="1">
                <a:solidFill>
                  <a:srgbClr val="000000"/>
                </a:solidFill>
                <a:latin typeface="Arial" charset="0"/>
                <a:cs typeface="Times New Roman" pitchFamily="18" charset="0"/>
              </a:rPr>
              <a:t>you</a:t>
            </a:r>
            <a:r>
              <a:rPr lang="tr-TR" sz="1800" b="1" dirty="0">
                <a:solidFill>
                  <a:srgbClr val="000000"/>
                </a:solidFill>
                <a:latin typeface="Arial" charset="0"/>
                <a:cs typeface="Times New Roman" pitchFamily="18" charset="0"/>
              </a:rPr>
              <a:t> </a:t>
            </a:r>
            <a:r>
              <a:rPr lang="tr-TR" sz="1800" b="1" dirty="0" err="1">
                <a:solidFill>
                  <a:srgbClr val="000000"/>
                </a:solidFill>
                <a:latin typeface="Arial" charset="0"/>
                <a:cs typeface="Times New Roman" pitchFamily="18" charset="0"/>
              </a:rPr>
              <a:t>offer</a:t>
            </a:r>
            <a:r>
              <a:rPr lang="tr-TR" sz="1800" b="1" dirty="0">
                <a:solidFill>
                  <a:srgbClr val="000000"/>
                </a:solidFill>
                <a:latin typeface="Arial" charset="0"/>
                <a:cs typeface="Times New Roman" pitchFamily="18" charset="0"/>
              </a:rPr>
              <a:t>. As </a:t>
            </a:r>
            <a:r>
              <a:rPr lang="tr-TR" sz="1800" b="1" dirty="0" err="1">
                <a:solidFill>
                  <a:srgbClr val="000000"/>
                </a:solidFill>
                <a:latin typeface="Arial" charset="0"/>
                <a:cs typeface="Times New Roman" pitchFamily="18" charset="0"/>
              </a:rPr>
              <a:t>you</a:t>
            </a:r>
            <a:r>
              <a:rPr lang="tr-TR" sz="1800" b="1" dirty="0">
                <a:solidFill>
                  <a:srgbClr val="000000"/>
                </a:solidFill>
                <a:latin typeface="Arial" charset="0"/>
                <a:cs typeface="Times New Roman" pitchFamily="18" charset="0"/>
              </a:rPr>
              <a:t> </a:t>
            </a:r>
            <a:r>
              <a:rPr lang="tr-TR" sz="1800" b="1" dirty="0" err="1">
                <a:solidFill>
                  <a:srgbClr val="000000"/>
                </a:solidFill>
                <a:latin typeface="Arial" charset="0"/>
                <a:cs typeface="Times New Roman" pitchFamily="18" charset="0"/>
              </a:rPr>
              <a:t>begin</a:t>
            </a:r>
            <a:r>
              <a:rPr lang="tr-TR" sz="1800" b="1" dirty="0">
                <a:solidFill>
                  <a:srgbClr val="000000"/>
                </a:solidFill>
                <a:latin typeface="Arial" charset="0"/>
                <a:cs typeface="Times New Roman" pitchFamily="18" charset="0"/>
              </a:rPr>
              <a:t>, </a:t>
            </a:r>
            <a:r>
              <a:rPr lang="tr-TR" sz="1800" b="1" dirty="0" err="1">
                <a:solidFill>
                  <a:srgbClr val="000000"/>
                </a:solidFill>
                <a:latin typeface="Arial" charset="0"/>
                <a:cs typeface="Times New Roman" pitchFamily="18" charset="0"/>
              </a:rPr>
              <a:t>take</a:t>
            </a:r>
            <a:r>
              <a:rPr lang="tr-TR" sz="1800" b="1" dirty="0">
                <a:solidFill>
                  <a:srgbClr val="000000"/>
                </a:solidFill>
                <a:latin typeface="Arial" charset="0"/>
                <a:cs typeface="Times New Roman" pitchFamily="18" charset="0"/>
              </a:rPr>
              <a:t> </a:t>
            </a:r>
            <a:r>
              <a:rPr lang="tr-TR" sz="1800" b="1" dirty="0" err="1">
                <a:solidFill>
                  <a:srgbClr val="000000"/>
                </a:solidFill>
                <a:latin typeface="Arial" charset="0"/>
                <a:cs typeface="Times New Roman" pitchFamily="18" charset="0"/>
              </a:rPr>
              <a:t>stock</a:t>
            </a:r>
            <a:r>
              <a:rPr lang="tr-TR" sz="1800" b="1" dirty="0">
                <a:solidFill>
                  <a:srgbClr val="000000"/>
                </a:solidFill>
                <a:latin typeface="Arial" charset="0"/>
                <a:cs typeface="Times New Roman" pitchFamily="18" charset="0"/>
              </a:rPr>
              <a:t> (liste, envanter yapmak) of </a:t>
            </a:r>
            <a:r>
              <a:rPr lang="tr-TR" sz="1800" b="1" dirty="0" err="1">
                <a:solidFill>
                  <a:srgbClr val="000000"/>
                </a:solidFill>
                <a:latin typeface="Arial" charset="0"/>
                <a:cs typeface="Times New Roman" pitchFamily="18" charset="0"/>
              </a:rPr>
              <a:t>how</a:t>
            </a:r>
            <a:r>
              <a:rPr lang="tr-TR" sz="1800" b="1" dirty="0">
                <a:solidFill>
                  <a:srgbClr val="000000"/>
                </a:solidFill>
                <a:latin typeface="Arial" charset="0"/>
                <a:cs typeface="Times New Roman" pitchFamily="18" charset="0"/>
              </a:rPr>
              <a:t> </a:t>
            </a:r>
            <a:r>
              <a:rPr lang="tr-TR" sz="1800" b="1" dirty="0" err="1">
                <a:solidFill>
                  <a:srgbClr val="000000"/>
                </a:solidFill>
                <a:latin typeface="Arial" charset="0"/>
                <a:cs typeface="Times New Roman" pitchFamily="18" charset="0"/>
              </a:rPr>
              <a:t>ready</a:t>
            </a:r>
            <a:r>
              <a:rPr lang="tr-TR" sz="1800" b="1" dirty="0">
                <a:solidFill>
                  <a:srgbClr val="000000"/>
                </a:solidFill>
                <a:latin typeface="Arial" charset="0"/>
                <a:cs typeface="Times New Roman" pitchFamily="18" charset="0"/>
              </a:rPr>
              <a:t> </a:t>
            </a:r>
            <a:r>
              <a:rPr lang="tr-TR" sz="1800" b="1" dirty="0" err="1">
                <a:solidFill>
                  <a:srgbClr val="000000"/>
                </a:solidFill>
                <a:latin typeface="Arial" charset="0"/>
                <a:cs typeface="Times New Roman" pitchFamily="18" charset="0"/>
              </a:rPr>
              <a:t>you</a:t>
            </a:r>
            <a:r>
              <a:rPr lang="tr-TR" sz="1800" b="1" dirty="0">
                <a:solidFill>
                  <a:srgbClr val="000000"/>
                </a:solidFill>
                <a:latin typeface="Arial" charset="0"/>
                <a:cs typeface="Times New Roman" pitchFamily="18" charset="0"/>
              </a:rPr>
              <a:t> </a:t>
            </a:r>
            <a:r>
              <a:rPr lang="tr-TR" sz="1800" b="1" dirty="0" err="1">
                <a:solidFill>
                  <a:srgbClr val="000000"/>
                </a:solidFill>
                <a:latin typeface="Arial" charset="0"/>
                <a:cs typeface="Times New Roman" pitchFamily="18" charset="0"/>
              </a:rPr>
              <a:t>really</a:t>
            </a:r>
            <a:r>
              <a:rPr lang="tr-TR" sz="1800" b="1" dirty="0">
                <a:solidFill>
                  <a:srgbClr val="000000"/>
                </a:solidFill>
                <a:latin typeface="Arial" charset="0"/>
                <a:cs typeface="Times New Roman" pitchFamily="18" charset="0"/>
              </a:rPr>
              <a:t> </a:t>
            </a:r>
            <a:r>
              <a:rPr lang="tr-TR" sz="1800" b="1" dirty="0" err="1">
                <a:solidFill>
                  <a:srgbClr val="000000"/>
                </a:solidFill>
                <a:latin typeface="Arial" charset="0"/>
                <a:cs typeface="Times New Roman" pitchFamily="18" charset="0"/>
              </a:rPr>
              <a:t>are</a:t>
            </a:r>
            <a:r>
              <a:rPr lang="tr-TR" sz="1800" b="1" dirty="0">
                <a:solidFill>
                  <a:srgbClr val="000000"/>
                </a:solidFill>
                <a:latin typeface="Arial" charset="0"/>
                <a:cs typeface="Times New Roman" pitchFamily="18" charset="0"/>
              </a:rPr>
              <a:t>. </a:t>
            </a:r>
            <a:endParaRPr lang="tr-TR" sz="1800" b="1" dirty="0">
              <a:solidFill>
                <a:srgbClr val="000000"/>
              </a:solidFill>
              <a:latin typeface="Arial" charset="0"/>
            </a:endParaRPr>
          </a:p>
          <a:p>
            <a:pPr eaLnBrk="0" hangingPunct="0"/>
            <a:endParaRPr lang="tr-TR" sz="1800" b="1" dirty="0">
              <a:solidFill>
                <a:srgbClr val="000000"/>
              </a:solidFill>
              <a:latin typeface="Arial" charset="0"/>
            </a:endParaRPr>
          </a:p>
          <a:p>
            <a:pPr eaLnBrk="0" hangingPunct="0"/>
            <a:r>
              <a:rPr lang="tr-TR" sz="1800" b="1" dirty="0" err="1">
                <a:solidFill>
                  <a:srgbClr val="000000"/>
                </a:solidFill>
                <a:latin typeface="Arial" charset="0"/>
                <a:cs typeface="Times New Roman" pitchFamily="18" charset="0"/>
              </a:rPr>
              <a:t>To</a:t>
            </a:r>
            <a:r>
              <a:rPr lang="tr-TR" sz="1800" b="1" dirty="0">
                <a:solidFill>
                  <a:srgbClr val="000000"/>
                </a:solidFill>
                <a:latin typeface="Arial" charset="0"/>
                <a:cs typeface="Times New Roman" pitchFamily="18" charset="0"/>
              </a:rPr>
              <a:t> do </a:t>
            </a:r>
            <a:r>
              <a:rPr lang="tr-TR" sz="1800" b="1" dirty="0" err="1">
                <a:solidFill>
                  <a:srgbClr val="000000"/>
                </a:solidFill>
                <a:latin typeface="Arial" charset="0"/>
                <a:cs typeface="Times New Roman" pitchFamily="18" charset="0"/>
              </a:rPr>
              <a:t>this</a:t>
            </a:r>
            <a:r>
              <a:rPr lang="tr-TR" sz="1800" b="1" dirty="0">
                <a:solidFill>
                  <a:srgbClr val="000000"/>
                </a:solidFill>
                <a:latin typeface="Arial" charset="0"/>
                <a:cs typeface="Times New Roman" pitchFamily="18" charset="0"/>
              </a:rPr>
              <a:t> </a:t>
            </a:r>
            <a:r>
              <a:rPr lang="tr-TR" sz="1800" b="1" dirty="0" err="1">
                <a:solidFill>
                  <a:srgbClr val="000000"/>
                </a:solidFill>
                <a:latin typeface="Arial" charset="0"/>
                <a:cs typeface="Times New Roman" pitchFamily="18" charset="0"/>
              </a:rPr>
              <a:t>you</a:t>
            </a:r>
            <a:r>
              <a:rPr lang="tr-TR" sz="1800" b="1" dirty="0">
                <a:solidFill>
                  <a:srgbClr val="000000"/>
                </a:solidFill>
                <a:latin typeface="Arial" charset="0"/>
                <a:cs typeface="Times New Roman" pitchFamily="18" charset="0"/>
              </a:rPr>
              <a:t> </a:t>
            </a:r>
            <a:r>
              <a:rPr lang="tr-TR" sz="1800" b="1" dirty="0" err="1">
                <a:solidFill>
                  <a:srgbClr val="000000"/>
                </a:solidFill>
                <a:latin typeface="Arial" charset="0"/>
                <a:cs typeface="Times New Roman" pitchFamily="18" charset="0"/>
              </a:rPr>
              <a:t>must</a:t>
            </a:r>
            <a:r>
              <a:rPr lang="tr-TR" sz="1800" b="1" dirty="0">
                <a:solidFill>
                  <a:srgbClr val="000000"/>
                </a:solidFill>
                <a:latin typeface="Arial" charset="0"/>
                <a:cs typeface="Times New Roman" pitchFamily="18" charset="0"/>
              </a:rPr>
              <a:t>:</a:t>
            </a:r>
            <a:endParaRPr lang="tr-TR" sz="1800" b="1" dirty="0">
              <a:latin typeface="Arial" charset="0"/>
              <a:cs typeface="Times New Roman" pitchFamily="18" charset="0"/>
            </a:endParaRPr>
          </a:p>
          <a:p>
            <a:pPr lvl="1" eaLnBrk="0" hangingPunct="0">
              <a:buFontTx/>
              <a:buChar char="•"/>
            </a:pPr>
            <a:r>
              <a:rPr lang="tr-TR" sz="1800" b="1" dirty="0" err="1">
                <a:solidFill>
                  <a:srgbClr val="000000"/>
                </a:solidFill>
                <a:latin typeface="Arial" charset="0"/>
              </a:rPr>
              <a:t>Know</a:t>
            </a:r>
            <a:r>
              <a:rPr lang="tr-TR" sz="1800" b="1" dirty="0">
                <a:solidFill>
                  <a:srgbClr val="000000"/>
                </a:solidFill>
                <a:latin typeface="Arial" charset="0"/>
              </a:rPr>
              <a:t> </a:t>
            </a:r>
            <a:r>
              <a:rPr lang="tr-TR" sz="1800" b="1" dirty="0" err="1">
                <a:solidFill>
                  <a:srgbClr val="000000"/>
                </a:solidFill>
                <a:latin typeface="Arial" charset="0"/>
              </a:rPr>
              <a:t>what</a:t>
            </a:r>
            <a:r>
              <a:rPr lang="tr-TR" sz="1800" b="1" dirty="0">
                <a:solidFill>
                  <a:srgbClr val="000000"/>
                </a:solidFill>
                <a:latin typeface="Arial" charset="0"/>
              </a:rPr>
              <a:t> </a:t>
            </a:r>
            <a:r>
              <a:rPr lang="tr-TR" sz="1800" b="1" dirty="0" err="1">
                <a:solidFill>
                  <a:srgbClr val="000000"/>
                </a:solidFill>
                <a:latin typeface="Arial" charset="0"/>
              </a:rPr>
              <a:t>you</a:t>
            </a:r>
            <a:r>
              <a:rPr lang="tr-TR" sz="1800" b="1" dirty="0">
                <a:solidFill>
                  <a:srgbClr val="000000"/>
                </a:solidFill>
                <a:latin typeface="Arial" charset="0"/>
              </a:rPr>
              <a:t> </a:t>
            </a:r>
            <a:r>
              <a:rPr lang="tr-TR" sz="1800" b="1" dirty="0" err="1">
                <a:solidFill>
                  <a:srgbClr val="000000"/>
                </a:solidFill>
                <a:latin typeface="Arial" charset="0"/>
              </a:rPr>
              <a:t>want</a:t>
            </a:r>
            <a:r>
              <a:rPr lang="tr-TR" sz="1800" b="1" dirty="0">
                <a:solidFill>
                  <a:srgbClr val="000000"/>
                </a:solidFill>
                <a:latin typeface="Arial" charset="0"/>
              </a:rPr>
              <a:t>. </a:t>
            </a:r>
            <a:endParaRPr lang="en-US" sz="1800" b="1" dirty="0">
              <a:solidFill>
                <a:srgbClr val="000000"/>
              </a:solidFill>
              <a:latin typeface="Arial" charset="0"/>
            </a:endParaRPr>
          </a:p>
          <a:p>
            <a:pPr lvl="1" eaLnBrk="0" hangingPunct="0">
              <a:buFontTx/>
              <a:buChar char="•"/>
            </a:pPr>
            <a:r>
              <a:rPr lang="tr-TR" sz="1800" b="1" dirty="0" err="1">
                <a:solidFill>
                  <a:srgbClr val="000000"/>
                </a:solidFill>
                <a:latin typeface="Arial" charset="0"/>
              </a:rPr>
              <a:t>Know</a:t>
            </a:r>
            <a:r>
              <a:rPr lang="tr-TR" sz="1800" b="1" dirty="0">
                <a:solidFill>
                  <a:srgbClr val="000000"/>
                </a:solidFill>
                <a:latin typeface="Arial" charset="0"/>
              </a:rPr>
              <a:t> </a:t>
            </a:r>
            <a:r>
              <a:rPr lang="tr-TR" sz="1800" b="1" dirty="0" err="1">
                <a:solidFill>
                  <a:srgbClr val="000000"/>
                </a:solidFill>
                <a:latin typeface="Arial" charset="0"/>
              </a:rPr>
              <a:t>what</a:t>
            </a:r>
            <a:r>
              <a:rPr lang="tr-TR" sz="1800" b="1" dirty="0">
                <a:solidFill>
                  <a:srgbClr val="000000"/>
                </a:solidFill>
                <a:latin typeface="Arial" charset="0"/>
              </a:rPr>
              <a:t> </a:t>
            </a:r>
            <a:r>
              <a:rPr lang="tr-TR" sz="1800" b="1" dirty="0" err="1">
                <a:solidFill>
                  <a:srgbClr val="000000"/>
                </a:solidFill>
                <a:latin typeface="Arial" charset="0"/>
              </a:rPr>
              <a:t>you</a:t>
            </a:r>
            <a:r>
              <a:rPr lang="tr-TR" sz="1800" b="1" dirty="0">
                <a:solidFill>
                  <a:srgbClr val="000000"/>
                </a:solidFill>
                <a:latin typeface="Arial" charset="0"/>
              </a:rPr>
              <a:t> </a:t>
            </a:r>
            <a:r>
              <a:rPr lang="tr-TR" sz="1800" b="1" dirty="0" err="1">
                <a:solidFill>
                  <a:srgbClr val="000000"/>
                </a:solidFill>
                <a:latin typeface="Arial" charset="0"/>
              </a:rPr>
              <a:t>offer</a:t>
            </a:r>
            <a:r>
              <a:rPr lang="tr-TR" sz="1800" b="1" dirty="0">
                <a:solidFill>
                  <a:srgbClr val="000000"/>
                </a:solidFill>
                <a:latin typeface="Arial" charset="0"/>
              </a:rPr>
              <a:t>. </a:t>
            </a:r>
            <a:endParaRPr lang="en-US" sz="1800" b="1" dirty="0">
              <a:solidFill>
                <a:srgbClr val="000000"/>
              </a:solidFill>
              <a:latin typeface="Arial" charset="0"/>
            </a:endParaRPr>
          </a:p>
          <a:p>
            <a:pPr lvl="1" eaLnBrk="0" hangingPunct="0">
              <a:buFontTx/>
              <a:buChar char="•"/>
            </a:pPr>
            <a:r>
              <a:rPr lang="tr-TR" sz="1800" b="1" dirty="0" err="1">
                <a:solidFill>
                  <a:srgbClr val="000000"/>
                </a:solidFill>
                <a:latin typeface="Arial" charset="0"/>
              </a:rPr>
              <a:t>Understand</a:t>
            </a:r>
            <a:r>
              <a:rPr lang="tr-TR" sz="1800" b="1" dirty="0">
                <a:solidFill>
                  <a:srgbClr val="000000"/>
                </a:solidFill>
                <a:latin typeface="Arial" charset="0"/>
              </a:rPr>
              <a:t> </a:t>
            </a:r>
            <a:r>
              <a:rPr lang="tr-TR" sz="1800" b="1" dirty="0" err="1">
                <a:solidFill>
                  <a:srgbClr val="000000"/>
                </a:solidFill>
                <a:latin typeface="Arial" charset="0"/>
              </a:rPr>
              <a:t>what</a:t>
            </a:r>
            <a:r>
              <a:rPr lang="tr-TR" sz="1800" b="1" dirty="0">
                <a:solidFill>
                  <a:srgbClr val="000000"/>
                </a:solidFill>
                <a:latin typeface="Arial" charset="0"/>
              </a:rPr>
              <a:t> </a:t>
            </a:r>
            <a:r>
              <a:rPr lang="tr-TR" sz="1800" b="1" dirty="0" err="1">
                <a:solidFill>
                  <a:srgbClr val="000000"/>
                </a:solidFill>
                <a:latin typeface="Arial" charset="0"/>
              </a:rPr>
              <a:t>employers</a:t>
            </a:r>
            <a:r>
              <a:rPr lang="tr-TR" sz="1800" b="1" dirty="0">
                <a:solidFill>
                  <a:srgbClr val="000000"/>
                </a:solidFill>
                <a:latin typeface="Arial" charset="0"/>
              </a:rPr>
              <a:t> </a:t>
            </a:r>
            <a:r>
              <a:rPr lang="tr-TR" sz="1800" b="1" dirty="0" err="1">
                <a:solidFill>
                  <a:srgbClr val="000000"/>
                </a:solidFill>
                <a:latin typeface="Arial" charset="0"/>
              </a:rPr>
              <a:t>want</a:t>
            </a:r>
            <a:r>
              <a:rPr lang="tr-TR" sz="1800" b="1" dirty="0">
                <a:solidFill>
                  <a:srgbClr val="000000"/>
                </a:solidFill>
                <a:latin typeface="Arial" charset="0"/>
              </a:rPr>
              <a:t>. </a:t>
            </a:r>
            <a:endParaRPr lang="en-US" sz="1800" b="1" dirty="0">
              <a:solidFill>
                <a:srgbClr val="000000"/>
              </a:solidFill>
              <a:latin typeface="Arial" charset="0"/>
            </a:endParaRPr>
          </a:p>
          <a:p>
            <a:pPr lvl="1" eaLnBrk="0" hangingPunct="0">
              <a:buFontTx/>
              <a:buChar char="•"/>
            </a:pPr>
            <a:r>
              <a:rPr lang="tr-TR" sz="1800" b="1" dirty="0" err="1">
                <a:solidFill>
                  <a:srgbClr val="000000"/>
                </a:solidFill>
                <a:latin typeface="Arial" charset="0"/>
              </a:rPr>
              <a:t>Research</a:t>
            </a:r>
            <a:r>
              <a:rPr lang="tr-TR" sz="1800" b="1" dirty="0">
                <a:solidFill>
                  <a:srgbClr val="000000"/>
                </a:solidFill>
                <a:latin typeface="Arial" charset="0"/>
              </a:rPr>
              <a:t> </a:t>
            </a:r>
            <a:r>
              <a:rPr lang="tr-TR" sz="1800" b="1" dirty="0" err="1">
                <a:solidFill>
                  <a:srgbClr val="000000"/>
                </a:solidFill>
                <a:latin typeface="Arial" charset="0"/>
              </a:rPr>
              <a:t>who</a:t>
            </a:r>
            <a:r>
              <a:rPr lang="tr-TR" sz="1800" b="1" dirty="0">
                <a:solidFill>
                  <a:srgbClr val="000000"/>
                </a:solidFill>
                <a:latin typeface="Arial" charset="0"/>
              </a:rPr>
              <a:t> </a:t>
            </a:r>
            <a:r>
              <a:rPr lang="tr-TR" sz="1800" b="1" dirty="0" err="1">
                <a:solidFill>
                  <a:srgbClr val="000000"/>
                </a:solidFill>
                <a:latin typeface="Arial" charset="0"/>
              </a:rPr>
              <a:t>needs</a:t>
            </a:r>
            <a:r>
              <a:rPr lang="tr-TR" sz="1800" b="1" dirty="0">
                <a:solidFill>
                  <a:srgbClr val="000000"/>
                </a:solidFill>
                <a:latin typeface="Arial" charset="0"/>
              </a:rPr>
              <a:t> </a:t>
            </a:r>
            <a:r>
              <a:rPr lang="tr-TR" sz="1800" b="1" dirty="0" err="1">
                <a:solidFill>
                  <a:srgbClr val="000000"/>
                </a:solidFill>
                <a:latin typeface="Arial" charset="0"/>
              </a:rPr>
              <a:t>what</a:t>
            </a:r>
            <a:r>
              <a:rPr lang="tr-TR" sz="1800" b="1" dirty="0">
                <a:solidFill>
                  <a:srgbClr val="000000"/>
                </a:solidFill>
                <a:latin typeface="Arial" charset="0"/>
              </a:rPr>
              <a:t> </a:t>
            </a:r>
            <a:r>
              <a:rPr lang="tr-TR" sz="1800" b="1" dirty="0" err="1">
                <a:solidFill>
                  <a:srgbClr val="000000"/>
                </a:solidFill>
                <a:latin typeface="Arial" charset="0"/>
              </a:rPr>
              <a:t>you</a:t>
            </a:r>
            <a:r>
              <a:rPr lang="tr-TR" sz="1800" b="1" dirty="0">
                <a:solidFill>
                  <a:srgbClr val="000000"/>
                </a:solidFill>
                <a:latin typeface="Arial" charset="0"/>
              </a:rPr>
              <a:t> </a:t>
            </a:r>
            <a:r>
              <a:rPr lang="tr-TR" sz="1800" b="1" dirty="0" err="1">
                <a:solidFill>
                  <a:srgbClr val="000000"/>
                </a:solidFill>
                <a:latin typeface="Arial" charset="0"/>
              </a:rPr>
              <a:t>have</a:t>
            </a:r>
            <a:r>
              <a:rPr lang="tr-TR" sz="1800" b="1" dirty="0">
                <a:solidFill>
                  <a:srgbClr val="000000"/>
                </a:solidFill>
                <a:latin typeface="Arial" charset="0"/>
              </a:rPr>
              <a:t> </a:t>
            </a:r>
            <a:r>
              <a:rPr lang="tr-TR" sz="1800" b="1" dirty="0" err="1">
                <a:solidFill>
                  <a:srgbClr val="000000"/>
                </a:solidFill>
                <a:latin typeface="Arial" charset="0"/>
              </a:rPr>
              <a:t>and</a:t>
            </a:r>
            <a:r>
              <a:rPr lang="tr-TR" sz="1800" b="1" dirty="0">
                <a:solidFill>
                  <a:srgbClr val="000000"/>
                </a:solidFill>
                <a:latin typeface="Arial" charset="0"/>
              </a:rPr>
              <a:t> has </a:t>
            </a:r>
            <a:r>
              <a:rPr lang="tr-TR" sz="1800" b="1" dirty="0" err="1">
                <a:solidFill>
                  <a:srgbClr val="000000"/>
                </a:solidFill>
                <a:latin typeface="Arial" charset="0"/>
              </a:rPr>
              <a:t>what</a:t>
            </a:r>
            <a:r>
              <a:rPr lang="tr-TR" sz="1800" b="1" dirty="0">
                <a:solidFill>
                  <a:srgbClr val="000000"/>
                </a:solidFill>
                <a:latin typeface="Arial" charset="0"/>
              </a:rPr>
              <a:t> </a:t>
            </a:r>
            <a:r>
              <a:rPr lang="tr-TR" sz="1800" b="1" dirty="0" err="1">
                <a:solidFill>
                  <a:srgbClr val="000000"/>
                </a:solidFill>
                <a:latin typeface="Arial" charset="0"/>
              </a:rPr>
              <a:t>you</a:t>
            </a:r>
            <a:r>
              <a:rPr lang="tr-TR" sz="1800" b="1" dirty="0">
                <a:solidFill>
                  <a:srgbClr val="000000"/>
                </a:solidFill>
                <a:latin typeface="Arial" charset="0"/>
              </a:rPr>
              <a:t> </a:t>
            </a:r>
            <a:r>
              <a:rPr lang="tr-TR" sz="1800" b="1" dirty="0" err="1">
                <a:solidFill>
                  <a:srgbClr val="000000"/>
                </a:solidFill>
                <a:latin typeface="Arial" charset="0"/>
              </a:rPr>
              <a:t>want</a:t>
            </a:r>
            <a:r>
              <a:rPr lang="tr-TR" sz="1800" b="1" dirty="0">
                <a:solidFill>
                  <a:srgbClr val="000000"/>
                </a:solidFill>
                <a:latin typeface="Arial" charset="0"/>
              </a:rPr>
              <a:t>. </a:t>
            </a:r>
            <a:endParaRPr lang="en-US" sz="1800" b="1" dirty="0">
              <a:solidFill>
                <a:srgbClr val="000000"/>
              </a:solidFill>
              <a:latin typeface="Arial" charset="0"/>
            </a:endParaRPr>
          </a:p>
          <a:p>
            <a:pPr lvl="1" eaLnBrk="0" hangingPunct="0">
              <a:buFontTx/>
              <a:buChar char="•"/>
            </a:pPr>
            <a:r>
              <a:rPr lang="tr-TR" sz="1800" b="1" dirty="0">
                <a:solidFill>
                  <a:srgbClr val="000000"/>
                </a:solidFill>
                <a:latin typeface="Arial" charset="0"/>
              </a:rPr>
              <a:t>Be </a:t>
            </a:r>
            <a:r>
              <a:rPr lang="tr-TR" sz="1800" b="1" dirty="0" err="1">
                <a:solidFill>
                  <a:srgbClr val="000000"/>
                </a:solidFill>
                <a:latin typeface="Arial" charset="0"/>
              </a:rPr>
              <a:t>focused</a:t>
            </a:r>
            <a:r>
              <a:rPr lang="tr-TR" sz="1800" b="1" dirty="0">
                <a:solidFill>
                  <a:srgbClr val="000000"/>
                </a:solidFill>
                <a:latin typeface="Arial" charset="0"/>
              </a:rPr>
              <a:t>, </a:t>
            </a:r>
            <a:r>
              <a:rPr lang="tr-TR" sz="1800" b="1" dirty="0" err="1">
                <a:solidFill>
                  <a:srgbClr val="000000"/>
                </a:solidFill>
                <a:latin typeface="Arial" charset="0"/>
              </a:rPr>
              <a:t>committed</a:t>
            </a:r>
            <a:r>
              <a:rPr lang="tr-TR" sz="1800" b="1" dirty="0">
                <a:solidFill>
                  <a:srgbClr val="000000"/>
                </a:solidFill>
                <a:latin typeface="Arial" charset="0"/>
              </a:rPr>
              <a:t> (taahhüt et) </a:t>
            </a:r>
            <a:r>
              <a:rPr lang="tr-TR" sz="1800" b="1" dirty="0" err="1">
                <a:solidFill>
                  <a:srgbClr val="000000"/>
                </a:solidFill>
                <a:latin typeface="Arial" charset="0"/>
              </a:rPr>
              <a:t>and</a:t>
            </a:r>
            <a:r>
              <a:rPr lang="tr-TR" sz="1800" b="1" dirty="0">
                <a:solidFill>
                  <a:srgbClr val="000000"/>
                </a:solidFill>
                <a:latin typeface="Arial" charset="0"/>
              </a:rPr>
              <a:t> </a:t>
            </a:r>
            <a:r>
              <a:rPr lang="tr-TR" sz="1800" b="1" dirty="0" err="1">
                <a:solidFill>
                  <a:srgbClr val="000000"/>
                </a:solidFill>
                <a:latin typeface="Arial" charset="0"/>
              </a:rPr>
              <a:t>active</a:t>
            </a:r>
            <a:r>
              <a:rPr lang="tr-TR" sz="1800" b="1" dirty="0">
                <a:solidFill>
                  <a:srgbClr val="000000"/>
                </a:solidFill>
                <a:latin typeface="Arial" charset="0"/>
              </a:rPr>
              <a:t>. </a:t>
            </a:r>
            <a:endParaRPr lang="en-US" sz="1800" b="1" dirty="0">
              <a:solidFill>
                <a:srgbClr val="000000"/>
              </a:solidFill>
              <a:latin typeface="Arial" charset="0"/>
            </a:endParaRPr>
          </a:p>
          <a:p>
            <a:pPr lvl="1" eaLnBrk="0" hangingPunct="0">
              <a:buFontTx/>
              <a:buChar char="•"/>
            </a:pPr>
            <a:r>
              <a:rPr lang="tr-TR" sz="1800" b="1" dirty="0" err="1">
                <a:solidFill>
                  <a:srgbClr val="000000"/>
                </a:solidFill>
                <a:latin typeface="Arial" charset="0"/>
              </a:rPr>
              <a:t>Identify</a:t>
            </a:r>
            <a:r>
              <a:rPr lang="tr-TR" sz="1800" b="1" dirty="0">
                <a:solidFill>
                  <a:srgbClr val="000000"/>
                </a:solidFill>
                <a:latin typeface="Arial" charset="0"/>
              </a:rPr>
              <a:t> </a:t>
            </a:r>
            <a:r>
              <a:rPr lang="tr-TR" sz="1800" b="1" dirty="0" err="1">
                <a:solidFill>
                  <a:srgbClr val="000000"/>
                </a:solidFill>
                <a:latin typeface="Arial" charset="0"/>
              </a:rPr>
              <a:t>and</a:t>
            </a:r>
            <a:r>
              <a:rPr lang="tr-TR" sz="1800" b="1" dirty="0">
                <a:solidFill>
                  <a:srgbClr val="000000"/>
                </a:solidFill>
                <a:latin typeface="Arial" charset="0"/>
              </a:rPr>
              <a:t> market </a:t>
            </a:r>
            <a:r>
              <a:rPr lang="tr-TR" sz="1800" b="1" dirty="0" err="1">
                <a:solidFill>
                  <a:srgbClr val="000000"/>
                </a:solidFill>
                <a:latin typeface="Arial" charset="0"/>
              </a:rPr>
              <a:t>your</a:t>
            </a:r>
            <a:r>
              <a:rPr lang="tr-TR" sz="1800" b="1" dirty="0">
                <a:solidFill>
                  <a:srgbClr val="000000"/>
                </a:solidFill>
                <a:latin typeface="Arial" charset="0"/>
              </a:rPr>
              <a:t> </a:t>
            </a:r>
            <a:r>
              <a:rPr lang="tr-TR" sz="1800" b="1" dirty="0" err="1">
                <a:solidFill>
                  <a:srgbClr val="000000"/>
                </a:solidFill>
                <a:latin typeface="Arial" charset="0"/>
              </a:rPr>
              <a:t>skills</a:t>
            </a:r>
            <a:r>
              <a:rPr lang="tr-TR" sz="1800" b="1" dirty="0">
                <a:solidFill>
                  <a:srgbClr val="000000"/>
                </a:solidFill>
                <a:latin typeface="Arial" charset="0"/>
              </a:rPr>
              <a:t> (hüner, maharet) </a:t>
            </a:r>
            <a:r>
              <a:rPr lang="tr-TR" sz="1800" b="1" dirty="0" err="1">
                <a:solidFill>
                  <a:srgbClr val="000000"/>
                </a:solidFill>
                <a:latin typeface="Arial" charset="0"/>
              </a:rPr>
              <a:t>effectively</a:t>
            </a:r>
            <a:r>
              <a:rPr lang="tr-TR" sz="1800" b="1" dirty="0">
                <a:solidFill>
                  <a:srgbClr val="000000"/>
                </a:solidFill>
                <a:latin typeface="Arial" charset="0"/>
              </a:rPr>
              <a:t>. </a:t>
            </a:r>
            <a:endParaRPr lang="en-US" sz="1800" b="1" dirty="0">
              <a:solidFill>
                <a:srgbClr val="000000"/>
              </a:solidFill>
              <a:latin typeface="Arial" charset="0"/>
            </a:endParaRPr>
          </a:p>
          <a:p>
            <a:pPr lvl="1" eaLnBrk="0" hangingPunct="0">
              <a:buFontTx/>
              <a:buChar char="•"/>
            </a:pPr>
            <a:r>
              <a:rPr lang="tr-TR" sz="1800" b="1" dirty="0" err="1">
                <a:solidFill>
                  <a:srgbClr val="000000"/>
                </a:solidFill>
                <a:latin typeface="Arial" charset="0"/>
              </a:rPr>
              <a:t>Make</a:t>
            </a:r>
            <a:r>
              <a:rPr lang="tr-TR" sz="1800" b="1" dirty="0">
                <a:solidFill>
                  <a:srgbClr val="000000"/>
                </a:solidFill>
                <a:latin typeface="Arial" charset="0"/>
              </a:rPr>
              <a:t> </a:t>
            </a:r>
            <a:r>
              <a:rPr lang="tr-TR" sz="1800" b="1" dirty="0" err="1">
                <a:solidFill>
                  <a:srgbClr val="000000"/>
                </a:solidFill>
                <a:latin typeface="Arial" charset="0"/>
              </a:rPr>
              <a:t>the</a:t>
            </a:r>
            <a:r>
              <a:rPr lang="tr-TR" sz="1800" b="1" dirty="0">
                <a:solidFill>
                  <a:srgbClr val="000000"/>
                </a:solidFill>
                <a:latin typeface="Arial" charset="0"/>
              </a:rPr>
              <a:t> link </a:t>
            </a:r>
            <a:r>
              <a:rPr lang="tr-TR" sz="1800" b="1" dirty="0" err="1">
                <a:solidFill>
                  <a:srgbClr val="000000"/>
                </a:solidFill>
                <a:latin typeface="Arial" charset="0"/>
              </a:rPr>
              <a:t>and</a:t>
            </a:r>
            <a:r>
              <a:rPr lang="tr-TR" sz="1800" b="1" dirty="0">
                <a:solidFill>
                  <a:srgbClr val="000000"/>
                </a:solidFill>
                <a:latin typeface="Arial" charset="0"/>
              </a:rPr>
              <a:t> </a:t>
            </a:r>
            <a:r>
              <a:rPr lang="tr-TR" sz="1800" b="1" dirty="0" err="1">
                <a:solidFill>
                  <a:srgbClr val="000000"/>
                </a:solidFill>
                <a:latin typeface="Arial" charset="0"/>
              </a:rPr>
              <a:t>convince</a:t>
            </a:r>
            <a:r>
              <a:rPr lang="tr-TR" sz="1800" b="1" dirty="0">
                <a:solidFill>
                  <a:srgbClr val="000000"/>
                </a:solidFill>
                <a:latin typeface="Arial" charset="0"/>
              </a:rPr>
              <a:t> </a:t>
            </a:r>
            <a:r>
              <a:rPr lang="tr-TR" sz="1800" b="1" dirty="0" err="1">
                <a:solidFill>
                  <a:srgbClr val="000000"/>
                </a:solidFill>
                <a:latin typeface="Arial" charset="0"/>
              </a:rPr>
              <a:t>with</a:t>
            </a:r>
            <a:r>
              <a:rPr lang="tr-TR" sz="1800" b="1" dirty="0">
                <a:solidFill>
                  <a:srgbClr val="000000"/>
                </a:solidFill>
                <a:latin typeface="Arial" charset="0"/>
              </a:rPr>
              <a:t> </a:t>
            </a:r>
            <a:r>
              <a:rPr lang="tr-TR" sz="1800" b="1" dirty="0" err="1">
                <a:solidFill>
                  <a:srgbClr val="000000"/>
                </a:solidFill>
                <a:latin typeface="Arial" charset="0"/>
              </a:rPr>
              <a:t>examples</a:t>
            </a:r>
            <a:r>
              <a:rPr lang="tr-TR" sz="1800" b="1" dirty="0">
                <a:solidFill>
                  <a:srgbClr val="000000"/>
                </a:solidFill>
                <a:latin typeface="Arial" charset="0"/>
              </a:rPr>
              <a:t>. </a:t>
            </a:r>
            <a:endParaRPr lang="en-US" sz="1800" b="1" dirty="0">
              <a:solidFill>
                <a:srgbClr val="000000"/>
              </a:solidFill>
              <a:latin typeface="Arial" charset="0"/>
            </a:endParaRPr>
          </a:p>
          <a:p>
            <a:pPr eaLnBrk="0" hangingPunct="0"/>
            <a:endParaRPr lang="tr-TR" sz="1800" b="1" dirty="0">
              <a:solidFill>
                <a:srgbClr val="000000"/>
              </a:solidFill>
              <a:latin typeface="Arial" charset="0"/>
            </a:endParaRPr>
          </a:p>
          <a:p>
            <a:pPr eaLnBrk="0" hangingPunct="0"/>
            <a:r>
              <a:rPr lang="tr-TR" sz="1800" b="1" dirty="0">
                <a:solidFill>
                  <a:srgbClr val="000000"/>
                </a:solidFill>
                <a:latin typeface="Arial" charset="0"/>
                <a:cs typeface="Times New Roman" pitchFamily="18" charset="0"/>
              </a:rPr>
              <a:t>Be </a:t>
            </a:r>
            <a:r>
              <a:rPr lang="tr-TR" sz="1800" b="1" dirty="0" err="1">
                <a:solidFill>
                  <a:srgbClr val="000000"/>
                </a:solidFill>
                <a:latin typeface="Arial" charset="0"/>
                <a:cs typeface="Times New Roman" pitchFamily="18" charset="0"/>
              </a:rPr>
              <a:t>creative</a:t>
            </a:r>
            <a:r>
              <a:rPr lang="tr-TR" sz="1800" b="1" dirty="0">
                <a:solidFill>
                  <a:srgbClr val="000000"/>
                </a:solidFill>
                <a:latin typeface="Arial" charset="0"/>
                <a:cs typeface="Times New Roman" pitchFamily="18" charset="0"/>
              </a:rPr>
              <a:t> in </a:t>
            </a:r>
            <a:r>
              <a:rPr lang="tr-TR" sz="1800" b="1" dirty="0" err="1">
                <a:solidFill>
                  <a:srgbClr val="000000"/>
                </a:solidFill>
                <a:latin typeface="Arial" charset="0"/>
                <a:cs typeface="Times New Roman" pitchFamily="18" charset="0"/>
              </a:rPr>
              <a:t>identifying</a:t>
            </a:r>
            <a:r>
              <a:rPr lang="tr-TR" sz="1800" b="1" dirty="0">
                <a:solidFill>
                  <a:srgbClr val="000000"/>
                </a:solidFill>
                <a:latin typeface="Arial" charset="0"/>
                <a:cs typeface="Times New Roman" pitchFamily="18" charset="0"/>
              </a:rPr>
              <a:t> </a:t>
            </a:r>
            <a:r>
              <a:rPr lang="tr-TR" sz="1800" b="1" dirty="0" err="1">
                <a:solidFill>
                  <a:srgbClr val="000000"/>
                </a:solidFill>
                <a:latin typeface="Arial" charset="0"/>
                <a:cs typeface="Times New Roman" pitchFamily="18" charset="0"/>
              </a:rPr>
              <a:t>openings</a:t>
            </a:r>
            <a:r>
              <a:rPr lang="tr-TR" sz="1800" b="1" dirty="0">
                <a:solidFill>
                  <a:srgbClr val="000000"/>
                </a:solidFill>
                <a:latin typeface="Arial" charset="0"/>
                <a:cs typeface="Times New Roman" pitchFamily="18"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04800" y="914400"/>
            <a:ext cx="8305800" cy="4211638"/>
          </a:xfrm>
          <a:prstGeom prst="rect">
            <a:avLst/>
          </a:prstGeom>
          <a:noFill/>
          <a:ln w="9525">
            <a:noFill/>
            <a:miter lim="800000"/>
            <a:headEnd/>
            <a:tailEnd/>
          </a:ln>
          <a:effectLst/>
        </p:spPr>
        <p:txBody>
          <a:bodyPr>
            <a:spAutoFit/>
          </a:bodyPr>
          <a:lstStyle/>
          <a:p>
            <a:r>
              <a:rPr lang="tr-TR" sz="1800" b="1" u="sng">
                <a:solidFill>
                  <a:schemeClr val="accent2"/>
                </a:solidFill>
                <a:latin typeface="Arial" charset="0"/>
                <a:cs typeface="Times New Roman" pitchFamily="18" charset="0"/>
              </a:rPr>
              <a:t>Do</a:t>
            </a:r>
            <a:r>
              <a:rPr lang="tr-TR" sz="1800" b="1" u="sng">
                <a:solidFill>
                  <a:schemeClr val="accent2"/>
                </a:solidFill>
                <a:latin typeface="Arial" charset="0"/>
              </a:rPr>
              <a:t> Yo</a:t>
            </a:r>
            <a:r>
              <a:rPr lang="tr-TR" sz="1800" b="1" u="sng">
                <a:solidFill>
                  <a:schemeClr val="accent2"/>
                </a:solidFill>
                <a:latin typeface="Arial" charset="0"/>
                <a:cs typeface="Times New Roman" pitchFamily="18" charset="0"/>
              </a:rPr>
              <a:t>u Know What You Want?</a:t>
            </a:r>
            <a:endParaRPr lang="tr-TR" sz="1800" b="1">
              <a:solidFill>
                <a:schemeClr val="accent2"/>
              </a:solidFill>
              <a:latin typeface="Arial" charset="0"/>
              <a:cs typeface="Times New Roman" pitchFamily="18" charset="0"/>
            </a:endParaRPr>
          </a:p>
          <a:p>
            <a:pPr lvl="1" eaLnBrk="0" hangingPunct="0">
              <a:buFontTx/>
              <a:buChar char="•"/>
            </a:pPr>
            <a:r>
              <a:rPr lang="tr-TR" sz="1800" b="1">
                <a:solidFill>
                  <a:srgbClr val="000000"/>
                </a:solidFill>
                <a:latin typeface="Arial" charset="0"/>
              </a:rPr>
              <a:t>What kind of work are you seeking? ("I'm flexible" or "whatever relates to my major" is not specific enough) </a:t>
            </a:r>
            <a:endParaRPr lang="en-US" sz="1800" b="1">
              <a:solidFill>
                <a:srgbClr val="000000"/>
              </a:solidFill>
              <a:latin typeface="Arial" charset="0"/>
            </a:endParaRPr>
          </a:p>
          <a:p>
            <a:pPr lvl="1" eaLnBrk="0" hangingPunct="0">
              <a:buFontTx/>
              <a:buChar char="•"/>
            </a:pPr>
            <a:r>
              <a:rPr lang="tr-TR" sz="1800" b="1">
                <a:solidFill>
                  <a:srgbClr val="000000"/>
                </a:solidFill>
                <a:latin typeface="Arial" charset="0"/>
              </a:rPr>
              <a:t>What are your interests, motivations and passions? </a:t>
            </a:r>
            <a:endParaRPr lang="en-US" sz="1800" b="1">
              <a:solidFill>
                <a:srgbClr val="000000"/>
              </a:solidFill>
              <a:latin typeface="Arial" charset="0"/>
            </a:endParaRPr>
          </a:p>
          <a:p>
            <a:pPr lvl="1" eaLnBrk="0" hangingPunct="0">
              <a:buFontTx/>
              <a:buChar char="•"/>
            </a:pPr>
            <a:r>
              <a:rPr lang="tr-TR" sz="1800" b="1">
                <a:solidFill>
                  <a:srgbClr val="000000"/>
                </a:solidFill>
                <a:latin typeface="Arial" charset="0"/>
              </a:rPr>
              <a:t>What skills (maharet, hüner) do you like to use and hope to develop further? </a:t>
            </a:r>
            <a:endParaRPr lang="en-US" sz="1800" b="1">
              <a:solidFill>
                <a:srgbClr val="000000"/>
              </a:solidFill>
              <a:latin typeface="Arial" charset="0"/>
            </a:endParaRPr>
          </a:p>
          <a:p>
            <a:pPr lvl="1" eaLnBrk="0" hangingPunct="0">
              <a:buFontTx/>
              <a:buChar char="•"/>
            </a:pPr>
            <a:r>
              <a:rPr lang="tr-TR" sz="1800" b="1">
                <a:solidFill>
                  <a:srgbClr val="000000"/>
                </a:solidFill>
                <a:latin typeface="Arial" charset="0"/>
              </a:rPr>
              <a:t>What do you value? </a:t>
            </a:r>
            <a:endParaRPr lang="en-US" sz="1800" b="1">
              <a:solidFill>
                <a:srgbClr val="000000"/>
              </a:solidFill>
              <a:latin typeface="Arial" charset="0"/>
            </a:endParaRPr>
          </a:p>
          <a:p>
            <a:pPr lvl="1" eaLnBrk="0" hangingPunct="0">
              <a:buFontTx/>
              <a:buChar char="•"/>
            </a:pPr>
            <a:r>
              <a:rPr lang="tr-TR" sz="1800" b="1">
                <a:solidFill>
                  <a:srgbClr val="000000"/>
                </a:solidFill>
                <a:latin typeface="Arial" charset="0"/>
              </a:rPr>
              <a:t>What kind of work environment would you be most comfortable in? </a:t>
            </a:r>
          </a:p>
          <a:p>
            <a:pPr lvl="1" eaLnBrk="0" hangingPunct="0">
              <a:buFontTx/>
              <a:buChar char="•"/>
            </a:pPr>
            <a:endParaRPr lang="en-US" sz="1800" b="1">
              <a:solidFill>
                <a:srgbClr val="000000"/>
              </a:solidFill>
              <a:latin typeface="Arial" charset="0"/>
            </a:endParaRPr>
          </a:p>
          <a:p>
            <a:pPr eaLnBrk="0" hangingPunct="0"/>
            <a:r>
              <a:rPr lang="tr-TR" sz="1800" b="1" u="sng">
                <a:solidFill>
                  <a:schemeClr val="accent2"/>
                </a:solidFill>
                <a:latin typeface="Arial" charset="0"/>
                <a:cs typeface="Times New Roman" pitchFamily="18" charset="0"/>
              </a:rPr>
              <a:t>Do You Understand How to:</a:t>
            </a:r>
            <a:r>
              <a:rPr lang="tr-TR" sz="1800" b="1" u="sng">
                <a:solidFill>
                  <a:srgbClr val="000000"/>
                </a:solidFill>
                <a:latin typeface="Arial" charset="0"/>
                <a:cs typeface="Times New Roman" pitchFamily="18" charset="0"/>
              </a:rPr>
              <a:t> </a:t>
            </a:r>
            <a:endParaRPr lang="tr-TR" sz="1800" b="1">
              <a:latin typeface="Arial" charset="0"/>
              <a:cs typeface="Times New Roman" pitchFamily="18" charset="0"/>
            </a:endParaRPr>
          </a:p>
          <a:p>
            <a:pPr lvl="1" eaLnBrk="0" hangingPunct="0">
              <a:buFontTx/>
              <a:buChar char="•"/>
            </a:pPr>
            <a:r>
              <a:rPr lang="tr-TR" sz="1800" b="1">
                <a:solidFill>
                  <a:srgbClr val="000000"/>
                </a:solidFill>
                <a:latin typeface="Arial" charset="0"/>
              </a:rPr>
              <a:t>Effectively market yourself through resumes, letters, and interviews? </a:t>
            </a:r>
            <a:endParaRPr lang="en-US" sz="1800" b="1">
              <a:solidFill>
                <a:srgbClr val="000000"/>
              </a:solidFill>
              <a:latin typeface="Arial" charset="0"/>
            </a:endParaRPr>
          </a:p>
          <a:p>
            <a:pPr lvl="1" eaLnBrk="0" hangingPunct="0">
              <a:buFontTx/>
              <a:buChar char="•"/>
            </a:pPr>
            <a:r>
              <a:rPr lang="tr-TR" sz="1800" b="1">
                <a:solidFill>
                  <a:srgbClr val="000000"/>
                </a:solidFill>
                <a:latin typeface="Arial" charset="0"/>
              </a:rPr>
              <a:t>Identify and effectively network? </a:t>
            </a:r>
            <a:endParaRPr lang="en-US" sz="1800" b="1">
              <a:solidFill>
                <a:srgbClr val="000000"/>
              </a:solidFill>
              <a:latin typeface="Arial" charset="0"/>
            </a:endParaRPr>
          </a:p>
          <a:p>
            <a:pPr lvl="1" eaLnBrk="0" hangingPunct="0">
              <a:buFontTx/>
              <a:buChar char="•"/>
            </a:pPr>
            <a:r>
              <a:rPr lang="tr-TR" sz="1800" b="1">
                <a:solidFill>
                  <a:srgbClr val="000000"/>
                </a:solidFill>
                <a:latin typeface="Arial" charset="0"/>
              </a:rPr>
              <a:t>Perform the necessary research? </a:t>
            </a:r>
            <a:endParaRPr lang="en-US" sz="1800" b="1">
              <a:solidFill>
                <a:srgbClr val="000000"/>
              </a:solidFill>
              <a:latin typeface="Arial" charset="0"/>
            </a:endParaRPr>
          </a:p>
          <a:p>
            <a:pPr lvl="1" eaLnBrk="0" hangingPunct="0">
              <a:buFontTx/>
              <a:buChar char="•"/>
            </a:pPr>
            <a:r>
              <a:rPr lang="tr-TR" sz="1800" b="1">
                <a:solidFill>
                  <a:srgbClr val="000000"/>
                </a:solidFill>
                <a:latin typeface="Arial" charset="0"/>
              </a:rPr>
              <a:t>Articulate your strengths/your "value added" to the organization? </a:t>
            </a:r>
            <a:endParaRPr lang="en-US" sz="1800" b="1">
              <a:solidFill>
                <a:srgbClr val="000000"/>
              </a:solidFill>
              <a:latin typeface="Arial" charset="0"/>
            </a:endParaRPr>
          </a:p>
          <a:p>
            <a:pPr eaLnBrk="0" hangingPunct="0"/>
            <a:endParaRPr lang="en-US" sz="1800" b="1">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79388" y="0"/>
            <a:ext cx="8763000" cy="4968875"/>
          </a:xfrm>
          <a:prstGeom prst="rect">
            <a:avLst/>
          </a:prstGeom>
          <a:noFill/>
          <a:ln w="9525">
            <a:noFill/>
            <a:miter lim="800000"/>
            <a:headEnd/>
            <a:tailEnd/>
          </a:ln>
          <a:effectLst/>
        </p:spPr>
        <p:txBody>
          <a:bodyPr>
            <a:spAutoFit/>
          </a:bodyPr>
          <a:lstStyle/>
          <a:p>
            <a:r>
              <a:rPr lang="tr-TR" b="1" u="sng">
                <a:solidFill>
                  <a:schemeClr val="accent2"/>
                </a:solidFill>
                <a:latin typeface="Arial" charset="0"/>
                <a:cs typeface="Times New Roman" pitchFamily="18" charset="0"/>
              </a:rPr>
              <a:t>Do You Know What Employers Want?</a:t>
            </a:r>
            <a:r>
              <a:rPr lang="tr-TR" b="1">
                <a:solidFill>
                  <a:srgbClr val="000000"/>
                </a:solidFill>
                <a:latin typeface="Arial" charset="0"/>
                <a:cs typeface="Times New Roman" pitchFamily="18" charset="0"/>
              </a:rPr>
              <a:t/>
            </a:r>
            <a:br>
              <a:rPr lang="tr-TR" b="1">
                <a:solidFill>
                  <a:srgbClr val="000000"/>
                </a:solidFill>
                <a:latin typeface="Arial" charset="0"/>
                <a:cs typeface="Times New Roman" pitchFamily="18" charset="0"/>
              </a:rPr>
            </a:br>
            <a:endParaRPr lang="tr-TR" b="1">
              <a:solidFill>
                <a:srgbClr val="000000"/>
              </a:solidFill>
              <a:latin typeface="Arial" charset="0"/>
              <a:cs typeface="Times New Roman" pitchFamily="18" charset="0"/>
            </a:endParaRPr>
          </a:p>
          <a:p>
            <a:r>
              <a:rPr lang="tr-TR" b="1">
                <a:solidFill>
                  <a:srgbClr val="000000"/>
                </a:solidFill>
                <a:latin typeface="Arial" charset="0"/>
                <a:cs typeface="Times New Roman" pitchFamily="18" charset="0"/>
              </a:rPr>
              <a:t>Many employers say that the vast majority of people they interview cannot adequately (yeterince) define the skills they have to do the job or articulate how they have demonstrated these competencies. In general, employers look for evidence of:</a:t>
            </a:r>
          </a:p>
          <a:p>
            <a:endParaRPr lang="tr-TR" b="1">
              <a:latin typeface="Arial" charset="0"/>
              <a:cs typeface="Times New Roman" pitchFamily="18" charset="0"/>
            </a:endParaRPr>
          </a:p>
          <a:p>
            <a:pPr lvl="1" eaLnBrk="0" hangingPunct="0">
              <a:buFontTx/>
              <a:buChar char="•"/>
            </a:pPr>
            <a:r>
              <a:rPr lang="tr-TR" b="1">
                <a:solidFill>
                  <a:srgbClr val="000000"/>
                </a:solidFill>
                <a:latin typeface="Arial" charset="0"/>
              </a:rPr>
              <a:t>Communication Skills </a:t>
            </a:r>
            <a:endParaRPr lang="en-US" b="1">
              <a:solidFill>
                <a:srgbClr val="000000"/>
              </a:solidFill>
              <a:latin typeface="Arial" charset="0"/>
            </a:endParaRPr>
          </a:p>
          <a:p>
            <a:pPr lvl="1" eaLnBrk="0" hangingPunct="0">
              <a:buFontTx/>
              <a:buChar char="•"/>
            </a:pPr>
            <a:r>
              <a:rPr lang="tr-TR" b="1">
                <a:solidFill>
                  <a:srgbClr val="000000"/>
                </a:solidFill>
                <a:latin typeface="Arial" charset="0"/>
              </a:rPr>
              <a:t>Motivation/Initiative/Drive to Succeed </a:t>
            </a:r>
            <a:endParaRPr lang="en-US" b="1">
              <a:solidFill>
                <a:srgbClr val="000000"/>
              </a:solidFill>
              <a:latin typeface="Arial" charset="0"/>
            </a:endParaRPr>
          </a:p>
          <a:p>
            <a:pPr lvl="1" eaLnBrk="0" hangingPunct="0">
              <a:buFontTx/>
              <a:buChar char="•"/>
            </a:pPr>
            <a:r>
              <a:rPr lang="tr-TR" b="1">
                <a:solidFill>
                  <a:srgbClr val="000000"/>
                </a:solidFill>
                <a:latin typeface="Arial" charset="0"/>
              </a:rPr>
              <a:t>Teamwork </a:t>
            </a:r>
            <a:endParaRPr lang="en-US" b="1">
              <a:solidFill>
                <a:srgbClr val="000000"/>
              </a:solidFill>
              <a:latin typeface="Arial" charset="0"/>
            </a:endParaRPr>
          </a:p>
          <a:p>
            <a:pPr lvl="1" eaLnBrk="0" hangingPunct="0">
              <a:buFontTx/>
              <a:buChar char="•"/>
            </a:pPr>
            <a:r>
              <a:rPr lang="tr-TR" b="1">
                <a:solidFill>
                  <a:srgbClr val="000000"/>
                </a:solidFill>
                <a:latin typeface="Arial" charset="0"/>
              </a:rPr>
              <a:t>Leadership </a:t>
            </a:r>
            <a:endParaRPr lang="en-US" b="1">
              <a:solidFill>
                <a:srgbClr val="000000"/>
              </a:solidFill>
              <a:latin typeface="Arial" charset="0"/>
            </a:endParaRPr>
          </a:p>
          <a:p>
            <a:pPr lvl="1" eaLnBrk="0" hangingPunct="0">
              <a:buFontTx/>
              <a:buChar char="•"/>
            </a:pPr>
            <a:r>
              <a:rPr lang="tr-TR" b="1">
                <a:solidFill>
                  <a:srgbClr val="000000"/>
                </a:solidFill>
                <a:latin typeface="Arial" charset="0"/>
              </a:rPr>
              <a:t>Academic Credentials/Active Learning </a:t>
            </a:r>
            <a:endParaRPr lang="en-US" b="1">
              <a:solidFill>
                <a:srgbClr val="000000"/>
              </a:solidFill>
              <a:latin typeface="Arial" charset="0"/>
            </a:endParaRPr>
          </a:p>
          <a:p>
            <a:pPr lvl="1" eaLnBrk="0" hangingPunct="0">
              <a:buFontTx/>
              <a:buChar char="•"/>
            </a:pPr>
            <a:r>
              <a:rPr lang="tr-TR" b="1">
                <a:solidFill>
                  <a:srgbClr val="000000"/>
                </a:solidFill>
                <a:latin typeface="Arial" charset="0"/>
              </a:rPr>
              <a:t>Interpersonal Skills </a:t>
            </a:r>
            <a:endParaRPr lang="en-US" b="1">
              <a:solidFill>
                <a:srgbClr val="000000"/>
              </a:solidFill>
              <a:latin typeface="Arial" charset="0"/>
            </a:endParaRPr>
          </a:p>
          <a:p>
            <a:pPr lvl="1" eaLnBrk="0" hangingPunct="0">
              <a:buFontTx/>
              <a:buChar char="•"/>
            </a:pPr>
            <a:r>
              <a:rPr lang="tr-TR" b="1">
                <a:solidFill>
                  <a:srgbClr val="000000"/>
                </a:solidFill>
                <a:latin typeface="Arial" charset="0"/>
              </a:rPr>
              <a:t>Analytical/Problem Solving Skills </a:t>
            </a:r>
            <a:endParaRPr lang="en-US" b="1">
              <a:solidFill>
                <a:srgbClr val="000000"/>
              </a:solidFill>
              <a:latin typeface="Arial" charset="0"/>
            </a:endParaRPr>
          </a:p>
          <a:p>
            <a:pPr lvl="1" eaLnBrk="0" hangingPunct="0">
              <a:buFontTx/>
              <a:buChar char="•"/>
            </a:pPr>
            <a:r>
              <a:rPr lang="tr-TR" b="1">
                <a:solidFill>
                  <a:srgbClr val="000000"/>
                </a:solidFill>
                <a:latin typeface="Arial" charset="0"/>
              </a:rPr>
              <a:t>Planning/Organizing </a:t>
            </a:r>
            <a:endParaRPr lang="en-US" b="1">
              <a:solidFill>
                <a:srgbClr val="000000"/>
              </a:solidFill>
              <a:latin typeface="Arial" charset="0"/>
            </a:endParaRPr>
          </a:p>
          <a:p>
            <a:pPr lvl="1" eaLnBrk="0" hangingPunct="0">
              <a:buFontTx/>
              <a:buChar char="•"/>
            </a:pPr>
            <a:r>
              <a:rPr lang="tr-TR" b="1">
                <a:solidFill>
                  <a:srgbClr val="000000"/>
                </a:solidFill>
                <a:latin typeface="Arial" charset="0"/>
              </a:rPr>
              <a:t>Adaptability </a:t>
            </a:r>
            <a:endParaRPr lang="en-US" b="1">
              <a:solidFill>
                <a:srgbClr val="000000"/>
              </a:solidFill>
              <a:latin typeface="Arial" charset="0"/>
            </a:endParaRPr>
          </a:p>
        </p:txBody>
      </p:sp>
      <p:sp>
        <p:nvSpPr>
          <p:cNvPr id="14339" name="Rectangle 3"/>
          <p:cNvSpPr>
            <a:spLocks noChangeArrowheads="1"/>
          </p:cNvSpPr>
          <p:nvPr/>
        </p:nvSpPr>
        <p:spPr bwMode="auto">
          <a:xfrm>
            <a:off x="323850" y="5157788"/>
            <a:ext cx="8521700" cy="1219200"/>
          </a:xfrm>
          <a:prstGeom prst="rect">
            <a:avLst/>
          </a:prstGeom>
          <a:noFill/>
          <a:ln w="9525">
            <a:noFill/>
            <a:miter lim="800000"/>
            <a:headEnd/>
            <a:tailEnd/>
          </a:ln>
          <a:effectLst/>
        </p:spPr>
        <p:txBody>
          <a:bodyPr lIns="0" tIns="0" rIns="0" bIns="0" anchor="ctr">
            <a:spAutoFit/>
          </a:bodyPr>
          <a:lstStyle/>
          <a:p>
            <a:r>
              <a:rPr lang="tr-TR" i="1"/>
              <a:t>Employee: </a:t>
            </a:r>
            <a:r>
              <a:rPr lang="en-US" i="1"/>
              <a:t>An</a:t>
            </a:r>
            <a:r>
              <a:rPr lang="tr-TR" i="1"/>
              <a:t> individual </a:t>
            </a:r>
            <a:r>
              <a:rPr lang="en-US" i="1"/>
              <a:t>who</a:t>
            </a:r>
            <a:r>
              <a:rPr lang="tr-TR" i="1"/>
              <a:t> works part-time</a:t>
            </a:r>
            <a:r>
              <a:rPr lang="en-US" i="1"/>
              <a:t> or full-time under a</a:t>
            </a:r>
            <a:r>
              <a:rPr lang="tr-TR" i="1"/>
              <a:t> contract of employement</a:t>
            </a:r>
            <a:r>
              <a:rPr lang="en-US" i="1">
                <a:hlinkClick r:id="rId2"/>
              </a:rPr>
              <a:t>t</a:t>
            </a:r>
            <a:r>
              <a:rPr lang="en-US" i="1"/>
              <a:t>, whether oral or written, express or implied, and has recognized</a:t>
            </a:r>
            <a:r>
              <a:rPr lang="tr-TR" i="1"/>
              <a:t> righte</a:t>
            </a:r>
            <a:r>
              <a:rPr lang="en-US" i="1"/>
              <a:t> and</a:t>
            </a:r>
            <a:r>
              <a:rPr lang="tr-TR" i="1"/>
              <a:t> duties</a:t>
            </a:r>
            <a:r>
              <a:rPr lang="en-US" i="1"/>
              <a:t>. Also</a:t>
            </a:r>
            <a:r>
              <a:rPr lang="tr-TR" i="1"/>
              <a:t> called worker</a:t>
            </a:r>
            <a:r>
              <a:rPr lang="en-US" i="1"/>
              <a:t>.</a:t>
            </a:r>
            <a:br>
              <a:rPr lang="en-US" i="1"/>
            </a:br>
            <a:endParaRPr lang="en-US" i="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ChangeArrowheads="1"/>
          </p:cNvSpPr>
          <p:nvPr/>
        </p:nvSpPr>
        <p:spPr bwMode="auto">
          <a:xfrm>
            <a:off x="468313" y="334963"/>
            <a:ext cx="8280400" cy="6188075"/>
          </a:xfrm>
          <a:prstGeom prst="rect">
            <a:avLst/>
          </a:prstGeom>
          <a:noFill/>
          <a:ln w="9525">
            <a:noFill/>
            <a:miter lim="800000"/>
            <a:headEnd/>
            <a:tailEnd/>
          </a:ln>
          <a:effectLst/>
        </p:spPr>
        <p:txBody>
          <a:bodyPr>
            <a:spAutoFit/>
          </a:bodyPr>
          <a:lstStyle/>
          <a:p>
            <a:r>
              <a:rPr lang="tr-TR" b="1">
                <a:solidFill>
                  <a:schemeClr val="accent2"/>
                </a:solidFill>
              </a:rPr>
              <a:t>Do You Know Why You Are a Good Candidate?</a:t>
            </a:r>
            <a:r>
              <a:rPr lang="tr-TR" b="1">
                <a:solidFill>
                  <a:srgbClr val="000000"/>
                </a:solidFill>
              </a:rPr>
              <a:t/>
            </a:r>
            <a:br>
              <a:rPr lang="tr-TR" b="1">
                <a:solidFill>
                  <a:srgbClr val="000000"/>
                </a:solidFill>
              </a:rPr>
            </a:br>
            <a:endParaRPr lang="tr-TR" b="1">
              <a:solidFill>
                <a:srgbClr val="000000"/>
              </a:solidFill>
            </a:endParaRPr>
          </a:p>
          <a:p>
            <a:r>
              <a:rPr lang="tr-TR" b="1">
                <a:solidFill>
                  <a:srgbClr val="000000"/>
                </a:solidFill>
              </a:rPr>
              <a:t>Can you identify all your skills and abilities?</a:t>
            </a:r>
            <a:br>
              <a:rPr lang="tr-TR" b="1">
                <a:solidFill>
                  <a:srgbClr val="000000"/>
                </a:solidFill>
              </a:rPr>
            </a:br>
            <a:endParaRPr lang="tr-TR" b="1">
              <a:solidFill>
                <a:srgbClr val="000000"/>
              </a:solidFill>
            </a:endParaRPr>
          </a:p>
          <a:p>
            <a:r>
              <a:rPr lang="tr-TR" b="1">
                <a:solidFill>
                  <a:srgbClr val="000000"/>
                </a:solidFill>
              </a:rPr>
              <a:t>Are you confident in them?</a:t>
            </a:r>
            <a:br>
              <a:rPr lang="tr-TR" b="1">
                <a:solidFill>
                  <a:srgbClr val="000000"/>
                </a:solidFill>
              </a:rPr>
            </a:br>
            <a:endParaRPr lang="tr-TR" b="1">
              <a:solidFill>
                <a:srgbClr val="000000"/>
              </a:solidFill>
            </a:endParaRPr>
          </a:p>
          <a:p>
            <a:r>
              <a:rPr lang="tr-TR" b="1">
                <a:solidFill>
                  <a:srgbClr val="000000"/>
                </a:solidFill>
              </a:rPr>
              <a:t>Can you give examples of how you've demonstrated these?</a:t>
            </a:r>
            <a:br>
              <a:rPr lang="tr-TR" b="1">
                <a:solidFill>
                  <a:srgbClr val="000000"/>
                </a:solidFill>
              </a:rPr>
            </a:br>
            <a:endParaRPr lang="tr-TR" b="1">
              <a:solidFill>
                <a:srgbClr val="000000"/>
              </a:solidFill>
            </a:endParaRPr>
          </a:p>
          <a:p>
            <a:r>
              <a:rPr lang="tr-TR" b="1">
                <a:solidFill>
                  <a:srgbClr val="000000"/>
                </a:solidFill>
              </a:rPr>
              <a:t>Develop a skill inventory and review for each position you apply for.</a:t>
            </a:r>
            <a:br>
              <a:rPr lang="tr-TR" b="1">
                <a:solidFill>
                  <a:srgbClr val="000000"/>
                </a:solidFill>
              </a:rPr>
            </a:br>
            <a:endParaRPr lang="tr-TR" b="1">
              <a:solidFill>
                <a:srgbClr val="000000"/>
              </a:solidFill>
            </a:endParaRPr>
          </a:p>
          <a:p>
            <a:r>
              <a:rPr lang="tr-TR" b="1">
                <a:solidFill>
                  <a:srgbClr val="000000"/>
                </a:solidFill>
              </a:rPr>
              <a:t>You'll need to know how your strengths meet a particular employer's needs.</a:t>
            </a:r>
            <a:endParaRPr lang="tr-TR" b="1"/>
          </a:p>
          <a:p>
            <a:endParaRPr lang="tr-TR" b="1">
              <a:solidFill>
                <a:srgbClr val="000000"/>
              </a:solidFill>
            </a:endParaRPr>
          </a:p>
          <a:p>
            <a:r>
              <a:rPr lang="tr-TR" b="1">
                <a:solidFill>
                  <a:srgbClr val="000000"/>
                </a:solidFill>
              </a:rPr>
              <a:t>Knowing what you offer increases your job search effectiveness, separates you from other candidates, and increases the effectiveness of your cover letter, resume, and interview. </a:t>
            </a:r>
          </a:p>
          <a:p>
            <a:endParaRPr lang="tr-TR" b="1">
              <a:solidFill>
                <a:srgbClr val="000000"/>
              </a:solidFill>
            </a:endParaRPr>
          </a:p>
          <a:p>
            <a:r>
              <a:rPr lang="tr-TR" b="1">
                <a:solidFill>
                  <a:srgbClr val="000000"/>
                </a:solidFill>
              </a:rPr>
              <a:t>If you are having difficulty answering these questions, visit CDC during </a:t>
            </a:r>
            <a:r>
              <a:rPr lang="tr-TR" b="1">
                <a:solidFill>
                  <a:srgbClr val="000000"/>
                </a:solidFill>
                <a:hlinkClick r:id="rId2"/>
              </a:rPr>
              <a:t>Counselor-on-Call hours</a:t>
            </a:r>
            <a:r>
              <a:rPr lang="tr-TR" b="1">
                <a:solidFill>
                  <a:srgbClr val="000000"/>
                </a:solidFill>
              </a:rPr>
              <a:t> to discuss your career goals and formulate an action plan.</a:t>
            </a:r>
            <a:r>
              <a:rPr lang="tr-T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ext Box 4"/>
          <p:cNvSpPr txBox="1">
            <a:spLocks noChangeArrowheads="1"/>
          </p:cNvSpPr>
          <p:nvPr/>
        </p:nvSpPr>
        <p:spPr bwMode="auto">
          <a:xfrm>
            <a:off x="395288" y="981075"/>
            <a:ext cx="8497887" cy="4760913"/>
          </a:xfrm>
          <a:prstGeom prst="rect">
            <a:avLst/>
          </a:prstGeom>
          <a:noFill/>
          <a:ln w="9525">
            <a:noFill/>
            <a:miter lim="800000"/>
            <a:headEnd/>
            <a:tailEnd/>
          </a:ln>
          <a:effectLst/>
        </p:spPr>
        <p:txBody>
          <a:bodyPr>
            <a:spAutoFit/>
          </a:bodyPr>
          <a:lstStyle/>
          <a:p>
            <a:r>
              <a:rPr lang="tr-TR" b="1"/>
              <a:t>Most job openings are not advertised, so it is best to concentrate on the hiden job market. </a:t>
            </a:r>
          </a:p>
          <a:p>
            <a:endParaRPr lang="tr-TR" b="1"/>
          </a:p>
          <a:p>
            <a:pPr algn="ctr"/>
            <a:r>
              <a:rPr lang="tr-TR" b="1"/>
              <a:t>How to start job search?</a:t>
            </a:r>
          </a:p>
          <a:p>
            <a:endParaRPr lang="tr-TR" b="1"/>
          </a:p>
          <a:p>
            <a:r>
              <a:rPr lang="tr-TR" b="1"/>
              <a:t>Ads in newspapers or newsletters,</a:t>
            </a:r>
          </a:p>
          <a:p>
            <a:r>
              <a:rPr lang="tr-TR" b="1"/>
              <a:t>Talk to people; networking: relatives, friends, faculty, supervisors, neigbors,</a:t>
            </a:r>
          </a:p>
          <a:p>
            <a:r>
              <a:rPr lang="tr-TR" b="1"/>
              <a:t>Alumni career network,</a:t>
            </a:r>
          </a:p>
          <a:p>
            <a:r>
              <a:rPr lang="tr-TR" b="1"/>
              <a:t>eRecruiting,</a:t>
            </a:r>
          </a:p>
          <a:p>
            <a:r>
              <a:rPr lang="tr-TR" b="1"/>
              <a:t>Special events and fairs,</a:t>
            </a:r>
          </a:p>
          <a:p>
            <a:r>
              <a:rPr lang="tr-TR" b="1"/>
              <a:t>Mailing to employers, employer’s web site,</a:t>
            </a:r>
          </a:p>
          <a:p>
            <a:r>
              <a:rPr lang="tr-TR" b="1"/>
              <a:t>Professional associations or societies,</a:t>
            </a:r>
          </a:p>
          <a:p>
            <a:r>
              <a:rPr lang="tr-TR" b="1"/>
              <a:t>The internet, telephone,</a:t>
            </a:r>
          </a:p>
          <a:p>
            <a:r>
              <a:rPr lang="tr-TR" b="1"/>
              <a:t>Off campus, job fairs, forums,</a:t>
            </a:r>
          </a:p>
          <a:p>
            <a:r>
              <a:rPr lang="tr-TR" b="1"/>
              <a:t>Employment agencies,</a:t>
            </a:r>
          </a:p>
          <a:p>
            <a:endParaRPr lang="tr-TR" b="1"/>
          </a:p>
          <a:p>
            <a:endParaRPr lang="en-US"/>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511</TotalTime>
  <Words>250</Words>
  <Application>Microsoft Office PowerPoint</Application>
  <PresentationFormat>Ekran Gösterisi (4:3)</PresentationFormat>
  <Paragraphs>71</Paragraphs>
  <Slides>14</Slides>
  <Notes>0</Notes>
  <HiddenSlides>0</HiddenSlides>
  <MMClips>0</MMClips>
  <ScaleCrop>false</ScaleCrop>
  <HeadingPairs>
    <vt:vector size="4" baseType="variant">
      <vt:variant>
        <vt:lpstr>Tema</vt:lpstr>
      </vt:variant>
      <vt:variant>
        <vt:i4>1</vt:i4>
      </vt:variant>
      <vt:variant>
        <vt:lpstr>Slayt Başlıkları</vt:lpstr>
      </vt:variant>
      <vt:variant>
        <vt:i4>14</vt:i4>
      </vt:variant>
    </vt:vector>
  </HeadingPairs>
  <TitlesOfParts>
    <vt:vector size="15" baseType="lpstr">
      <vt:lpstr>Default Design</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MUSTAFA ERGIN</dc:creator>
  <cp:lastModifiedBy>ankara1</cp:lastModifiedBy>
  <cp:revision>66</cp:revision>
  <dcterms:created xsi:type="dcterms:W3CDTF">2009-03-22T16:38:55Z</dcterms:created>
  <dcterms:modified xsi:type="dcterms:W3CDTF">2018-02-28T11:04:29Z</dcterms:modified>
</cp:coreProperties>
</file>