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9" r:id="rId3"/>
    <p:sldId id="290" r:id="rId4"/>
    <p:sldId id="291" r:id="rId5"/>
    <p:sldId id="292" r:id="rId6"/>
    <p:sldId id="277" r:id="rId7"/>
    <p:sldId id="293" r:id="rId8"/>
    <p:sldId id="281" r:id="rId9"/>
    <p:sldId id="282" r:id="rId10"/>
    <p:sldId id="283" r:id="rId11"/>
    <p:sldId id="284" r:id="rId12"/>
    <p:sldId id="285" r:id="rId13"/>
    <p:sldId id="286" r:id="rId14"/>
    <p:sldId id="287" r:id="rId15"/>
    <p:sldId id="288"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85" autoAdjust="0"/>
    <p:restoredTop sz="94660"/>
  </p:normalViewPr>
  <p:slideViewPr>
    <p:cSldViewPr snapToGrid="0">
      <p:cViewPr varScale="1">
        <p:scale>
          <a:sx n="69" d="100"/>
          <a:sy n="69" d="100"/>
        </p:scale>
        <p:origin x="-676" y="-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1974664-602D-40D6-B672-D120FDC76BD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E906AE24-0E2E-4C9F-993D-3C0E325F01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20F88700-4EFC-4DA1-A8BD-9CDCED7BDED8}"/>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5" name="Alt Bilgi Yer Tutucusu 4">
            <a:extLst>
              <a:ext uri="{FF2B5EF4-FFF2-40B4-BE49-F238E27FC236}">
                <a16:creationId xmlns:a16="http://schemas.microsoft.com/office/drawing/2014/main" xmlns="" id="{70BA7C57-5929-40A7-B737-35F64633667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F6C50887-6B2D-4B55-AC53-BED5B1147DF2}"/>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1490888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800671E-50B4-4BDB-92D8-F50ED92C3CB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4521A2D4-DE8F-473A-B321-4AA807D8BAC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10733A1B-8BC2-4D7B-954C-97242DBA478F}"/>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5" name="Alt Bilgi Yer Tutucusu 4">
            <a:extLst>
              <a:ext uri="{FF2B5EF4-FFF2-40B4-BE49-F238E27FC236}">
                <a16:creationId xmlns:a16="http://schemas.microsoft.com/office/drawing/2014/main" xmlns="" id="{1A8FBF0A-FDC0-49D4-AC38-B9A4C497F1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6008232-F205-464E-9856-0162D0337881}"/>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66354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95A26B39-79A9-442F-A08C-1A0A05529D5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429A99C8-0FA3-47CE-851A-A776A9987561}"/>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F319CBB5-C354-47B0-A550-FA5FD921F6FB}"/>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5" name="Alt Bilgi Yer Tutucusu 4">
            <a:extLst>
              <a:ext uri="{FF2B5EF4-FFF2-40B4-BE49-F238E27FC236}">
                <a16:creationId xmlns:a16="http://schemas.microsoft.com/office/drawing/2014/main" xmlns="" id="{03554408-F3FC-4432-8B30-0A47B37077C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7BE64B48-99CE-4E9B-977A-DECCC8B6D734}"/>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1423964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D7C110A-8562-4D8A-9AFF-81548244D1B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0D9E13DD-DEA6-41E2-80FB-7C4C9F05196B}"/>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F6CDCF48-06A3-4F82-8D51-EB69D3655289}"/>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5" name="Alt Bilgi Yer Tutucusu 4">
            <a:extLst>
              <a:ext uri="{FF2B5EF4-FFF2-40B4-BE49-F238E27FC236}">
                <a16:creationId xmlns:a16="http://schemas.microsoft.com/office/drawing/2014/main" xmlns="" id="{B475A438-A12A-4F07-AD33-DB1E4C7C59B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FA6A9AD4-ADAD-475E-998A-A384B751BAB8}"/>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3155245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4A2D3DF-2D5E-40B2-8594-F5E2ADAF497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74DFD97D-B264-459B-9F66-AABA793AA4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xmlns="" id="{D5CE96FD-5F1E-406F-A46B-FBF3225B25AC}"/>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5" name="Alt Bilgi Yer Tutucusu 4">
            <a:extLst>
              <a:ext uri="{FF2B5EF4-FFF2-40B4-BE49-F238E27FC236}">
                <a16:creationId xmlns:a16="http://schemas.microsoft.com/office/drawing/2014/main" xmlns="" id="{F9E2943C-3732-4292-BB14-E2A2F225498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8CB31CC7-48EB-4194-A3C3-DAF29E43B63B}"/>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3126873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B1DCF4F-8F9E-455C-9B02-83FA4864F66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224878BC-91BD-4862-8F94-02AAC86E5B1F}"/>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EE14F0EC-5CBE-4762-823F-6773A5E15D83}"/>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2701C613-1D7A-4601-9FB3-9779986E8176}"/>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6" name="Alt Bilgi Yer Tutucusu 5">
            <a:extLst>
              <a:ext uri="{FF2B5EF4-FFF2-40B4-BE49-F238E27FC236}">
                <a16:creationId xmlns:a16="http://schemas.microsoft.com/office/drawing/2014/main" xmlns="" id="{9E4009C4-E2DB-4581-8313-E3BB7E8C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51DF0ECF-9988-419D-84B7-C1170995C31C}"/>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92546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2E4F7E5-F315-4A5B-A1A8-0BB97455ECA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5EE379AB-EDBA-4BA7-9C3E-FB38F4115B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xmlns="" id="{2A0236A3-5E04-47FA-97B1-616FAC683F04}"/>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7749791F-E4E6-4D63-AAC1-BFA4CA722E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xmlns="" id="{7AF1CBBC-3286-4744-A15C-517724612758}"/>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1849191D-50A8-4EA7-9188-3A41D001CF53}"/>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8" name="Alt Bilgi Yer Tutucusu 7">
            <a:extLst>
              <a:ext uri="{FF2B5EF4-FFF2-40B4-BE49-F238E27FC236}">
                <a16:creationId xmlns:a16="http://schemas.microsoft.com/office/drawing/2014/main" xmlns="" id="{63178DCE-A883-49B5-AFE2-A3AD9D9153B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F91A19F9-F6FA-43A0-A307-F61B12C3398A}"/>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58932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08F9840-5A68-499A-8C32-768715B6CE7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4F20CE52-0828-4DBC-B27A-FAB836579A6E}"/>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4" name="Alt Bilgi Yer Tutucusu 3">
            <a:extLst>
              <a:ext uri="{FF2B5EF4-FFF2-40B4-BE49-F238E27FC236}">
                <a16:creationId xmlns:a16="http://schemas.microsoft.com/office/drawing/2014/main" xmlns="" id="{1251F6B3-3224-4828-8A34-8F7CE0FCFBF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D617AF4E-39F9-4C6B-B17D-E29963447119}"/>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129241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9E6BB4CC-B5C4-480C-8833-D44A49C0C583}"/>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3" name="Alt Bilgi Yer Tutucusu 2">
            <a:extLst>
              <a:ext uri="{FF2B5EF4-FFF2-40B4-BE49-F238E27FC236}">
                <a16:creationId xmlns:a16="http://schemas.microsoft.com/office/drawing/2014/main" xmlns="" id="{B57A8BFA-28A5-4378-B439-33052AF5846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D7707F8C-DA89-4992-ADDC-CAFBF3B35B5B}"/>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606800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673953C-147C-497E-8235-60E45D82197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9C51325-CC66-4C6E-AA38-EE0B0A605F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EE651149-6A7F-4621-8024-B379DCC828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6F93FFBF-7A39-431A-9DB3-48D56697E97E}"/>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6" name="Alt Bilgi Yer Tutucusu 5">
            <a:extLst>
              <a:ext uri="{FF2B5EF4-FFF2-40B4-BE49-F238E27FC236}">
                <a16:creationId xmlns:a16="http://schemas.microsoft.com/office/drawing/2014/main" xmlns="" id="{BAAE834C-7104-4E4F-A908-1EF083BE35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C617004B-A2A8-448D-8226-5EABBAA248AF}"/>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407974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BB2EFE9-2697-4C3C-9A5F-A4A272D7E9E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2A9FAF65-3E55-4C62-9228-010AD8DBEB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99E2AB3F-B706-4D8D-9060-BA1D2F007F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DEDB0280-DCA1-4594-8F33-FBB6A607B8C1}"/>
              </a:ext>
            </a:extLst>
          </p:cNvPr>
          <p:cNvSpPr>
            <a:spLocks noGrp="1"/>
          </p:cNvSpPr>
          <p:nvPr>
            <p:ph type="dt" sz="half" idx="10"/>
          </p:nvPr>
        </p:nvSpPr>
        <p:spPr/>
        <p:txBody>
          <a:bodyPr/>
          <a:lstStyle/>
          <a:p>
            <a:fld id="{4B3EC0F0-D970-466A-838E-7E5C774AD4BF}" type="datetimeFigureOut">
              <a:rPr lang="tr-TR" smtClean="0"/>
              <a:pPr/>
              <a:t>19.04.2022</a:t>
            </a:fld>
            <a:endParaRPr lang="tr-TR"/>
          </a:p>
        </p:txBody>
      </p:sp>
      <p:sp>
        <p:nvSpPr>
          <p:cNvPr id="6" name="Alt Bilgi Yer Tutucusu 5">
            <a:extLst>
              <a:ext uri="{FF2B5EF4-FFF2-40B4-BE49-F238E27FC236}">
                <a16:creationId xmlns:a16="http://schemas.microsoft.com/office/drawing/2014/main" xmlns="" id="{187D9B0B-D88F-4D0F-8D70-F45053FB872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932DB72C-3A4E-4CE6-A2CF-49F690EC04F4}"/>
              </a:ext>
            </a:extLst>
          </p:cNvPr>
          <p:cNvSpPr>
            <a:spLocks noGrp="1"/>
          </p:cNvSpPr>
          <p:nvPr>
            <p:ph type="sldNum" sz="quarter" idx="12"/>
          </p:nvPr>
        </p:nvSpPr>
        <p:spPr/>
        <p:txBody>
          <a:body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3148915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38E7E539-3BD6-4CF5-ACBC-071A050133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F2D9066-5389-4B09-A517-C4E209683F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700A4892-F6FC-45DD-8B3B-8222CE2D60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3EC0F0-D970-466A-838E-7E5C774AD4BF}" type="datetimeFigureOut">
              <a:rPr lang="tr-TR" smtClean="0"/>
              <a:pPr/>
              <a:t>19.04.2022</a:t>
            </a:fld>
            <a:endParaRPr lang="tr-TR"/>
          </a:p>
        </p:txBody>
      </p:sp>
      <p:sp>
        <p:nvSpPr>
          <p:cNvPr id="5" name="Alt Bilgi Yer Tutucusu 4">
            <a:extLst>
              <a:ext uri="{FF2B5EF4-FFF2-40B4-BE49-F238E27FC236}">
                <a16:creationId xmlns:a16="http://schemas.microsoft.com/office/drawing/2014/main" xmlns="" id="{D816D400-5434-4BA6-B38B-E49ED713D8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BCB68823-DF0A-4561-B3AB-0BFBE86BD8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73281-B213-46FC-9F11-80F896A4048B}" type="slidenum">
              <a:rPr lang="tr-TR" smtClean="0"/>
              <a:pPr/>
              <a:t>‹#›</a:t>
            </a:fld>
            <a:endParaRPr lang="tr-TR"/>
          </a:p>
        </p:txBody>
      </p:sp>
    </p:spTree>
    <p:extLst>
      <p:ext uri="{BB962C8B-B14F-4D97-AF65-F5344CB8AC3E}">
        <p14:creationId xmlns:p14="http://schemas.microsoft.com/office/powerpoint/2010/main" xmlns="" val="2833493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ikussu.com/sirketlerde-uygulanan-en-renkli-ve-en-farkli-motivasyon-ornekler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88B28AF-D70A-4C7A-B369-62948E156CF5}"/>
              </a:ext>
            </a:extLst>
          </p:cNvPr>
          <p:cNvSpPr>
            <a:spLocks noGrp="1"/>
          </p:cNvSpPr>
          <p:nvPr>
            <p:ph type="ctrTitle"/>
          </p:nvPr>
        </p:nvSpPr>
        <p:spPr/>
        <p:txBody>
          <a:bodyPr>
            <a:normAutofit fontScale="90000"/>
          </a:bodyPr>
          <a:lstStyle/>
          <a:p>
            <a:r>
              <a:rPr lang="tr-TR" dirty="0"/>
              <a:t/>
            </a:r>
            <a:br>
              <a:rPr lang="tr-TR" dirty="0"/>
            </a:br>
            <a:r>
              <a:rPr lang="tr-TR" dirty="0"/>
              <a:t/>
            </a:r>
            <a:br>
              <a:rPr lang="tr-TR" dirty="0"/>
            </a:br>
            <a:r>
              <a:rPr lang="tr-TR" sz="4000" dirty="0"/>
              <a:t>ÖRGÜTSEL DAVRANIŞ</a:t>
            </a:r>
            <a:br>
              <a:rPr lang="tr-TR" sz="4000" dirty="0"/>
            </a:br>
            <a:r>
              <a:rPr lang="tr-TR" sz="4000" dirty="0"/>
              <a:t>ADMYO</a:t>
            </a:r>
            <a:br>
              <a:rPr lang="tr-TR" sz="4000" dirty="0"/>
            </a:br>
            <a:r>
              <a:rPr lang="tr-TR" sz="4000" dirty="0"/>
              <a:t>2019-2020 BAHAR DÖNEMİ</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xmlns="" id="{C6EC4A73-4607-4C50-8BD0-C8B6B47E1577}"/>
              </a:ext>
            </a:extLst>
          </p:cNvPr>
          <p:cNvSpPr>
            <a:spLocks noGrp="1"/>
          </p:cNvSpPr>
          <p:nvPr>
            <p:ph type="subTitle" idx="1"/>
          </p:nvPr>
        </p:nvSpPr>
        <p:spPr/>
        <p:txBody>
          <a:bodyPr/>
          <a:lstStyle/>
          <a:p>
            <a:r>
              <a:rPr lang="tr-TR" dirty="0"/>
              <a:t>6. HAFTA</a:t>
            </a:r>
          </a:p>
          <a:p>
            <a:r>
              <a:rPr lang="tr-TR" dirty="0"/>
              <a:t>MOTİVE ETME YÖNTEMLERİ: İŞ DİZAYNI, PERSONEL KATILIMI, ÖDÜL</a:t>
            </a:r>
          </a:p>
        </p:txBody>
      </p:sp>
    </p:spTree>
    <p:extLst>
      <p:ext uri="{BB962C8B-B14F-4D97-AF65-F5344CB8AC3E}">
        <p14:creationId xmlns:p14="http://schemas.microsoft.com/office/powerpoint/2010/main" xmlns=""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03512" y="380066"/>
            <a:ext cx="8235618" cy="53133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Metin kutusu 2">
            <a:extLst>
              <a:ext uri="{FF2B5EF4-FFF2-40B4-BE49-F238E27FC236}">
                <a16:creationId xmlns:a16="http://schemas.microsoft.com/office/drawing/2014/main" xmlns="" id="{AA1477A9-FDDF-4890-B0E5-0434D215F5C2}"/>
              </a:ext>
            </a:extLst>
          </p:cNvPr>
          <p:cNvSpPr txBox="1"/>
          <p:nvPr/>
        </p:nvSpPr>
        <p:spPr>
          <a:xfrm>
            <a:off x="1822782" y="5693367"/>
            <a:ext cx="4644279" cy="369332"/>
          </a:xfrm>
          <a:prstGeom prst="rect">
            <a:avLst/>
          </a:prstGeom>
          <a:noFill/>
        </p:spPr>
        <p:txBody>
          <a:bodyPr wrap="square" rtlCol="0">
            <a:spAutoFit/>
          </a:bodyPr>
          <a:lstStyle/>
          <a:p>
            <a:r>
              <a:rPr lang="tr-TR" dirty="0"/>
              <a:t>Kaynak. </a:t>
            </a:r>
            <a:r>
              <a:rPr lang="tr-TR" dirty="0" err="1"/>
              <a:t>Robins</a:t>
            </a:r>
            <a:r>
              <a:rPr lang="tr-TR" dirty="0"/>
              <a:t> ve </a:t>
            </a:r>
            <a:r>
              <a:rPr lang="tr-TR" dirty="0" err="1"/>
              <a:t>Judge</a:t>
            </a:r>
            <a:r>
              <a:rPr lang="tr-TR" dirty="0"/>
              <a:t>, 2017, s. 244. </a:t>
            </a:r>
          </a:p>
        </p:txBody>
      </p:sp>
    </p:spTree>
    <p:extLst>
      <p:ext uri="{BB962C8B-B14F-4D97-AF65-F5344CB8AC3E}">
        <p14:creationId xmlns:p14="http://schemas.microsoft.com/office/powerpoint/2010/main" xmlns="" val="30001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F513F2B-4A3B-4B94-9A96-A04040566F18}"/>
              </a:ext>
            </a:extLst>
          </p:cNvPr>
          <p:cNvSpPr>
            <a:spLocks noGrp="1"/>
          </p:cNvSpPr>
          <p:nvPr>
            <p:ph type="title"/>
          </p:nvPr>
        </p:nvSpPr>
        <p:spPr/>
        <p:txBody>
          <a:bodyPr/>
          <a:lstStyle/>
          <a:p>
            <a:r>
              <a:rPr lang="tr-TR" dirty="0"/>
              <a:t>İş özellikleri (İş Karakteristiklerinin modelinin formülü</a:t>
            </a:r>
          </a:p>
        </p:txBody>
      </p:sp>
      <p:sp>
        <p:nvSpPr>
          <p:cNvPr id="3" name="İçerik Yer Tutucusu 2">
            <a:extLst>
              <a:ext uri="{FF2B5EF4-FFF2-40B4-BE49-F238E27FC236}">
                <a16:creationId xmlns:a16="http://schemas.microsoft.com/office/drawing/2014/main" xmlns="" id="{57888C05-6681-4ED1-A56C-9993EAC20F5E}"/>
              </a:ext>
            </a:extLst>
          </p:cNvPr>
          <p:cNvSpPr>
            <a:spLocks noGrp="1"/>
          </p:cNvSpPr>
          <p:nvPr>
            <p:ph idx="1"/>
          </p:nvPr>
        </p:nvSpPr>
        <p:spPr/>
        <p:txBody>
          <a:bodyPr/>
          <a:lstStyle/>
          <a:p>
            <a:pPr marL="0" indent="0">
              <a:buNone/>
            </a:pPr>
            <a:r>
              <a:rPr lang="tr-TR" dirty="0"/>
              <a:t>Güdüleme Gücü:  (</a:t>
            </a:r>
            <a:r>
              <a:rPr lang="tr-TR" sz="1600" dirty="0"/>
              <a:t>(Beceri çeşitliliği + Görev Belirginliği + Görev Anlamlılığı) / 3 </a:t>
            </a:r>
            <a:r>
              <a:rPr lang="tr-TR" dirty="0"/>
              <a:t>)</a:t>
            </a:r>
            <a:r>
              <a:rPr lang="tr-TR" sz="1600" dirty="0"/>
              <a:t>  X Otonomi X Geri Bildirim</a:t>
            </a:r>
          </a:p>
        </p:txBody>
      </p:sp>
      <p:pic>
        <p:nvPicPr>
          <p:cNvPr id="5" name="Resim 4">
            <a:extLst>
              <a:ext uri="{FF2B5EF4-FFF2-40B4-BE49-F238E27FC236}">
                <a16:creationId xmlns:a16="http://schemas.microsoft.com/office/drawing/2014/main" xmlns="" id="{B9E9FF54-C044-40A8-8C42-6593D332BA08}"/>
              </a:ext>
            </a:extLst>
          </p:cNvPr>
          <p:cNvPicPr>
            <a:picLocks noChangeAspect="1"/>
          </p:cNvPicPr>
          <p:nvPr/>
        </p:nvPicPr>
        <p:blipFill>
          <a:blip r:embed="rId2" cstate="print"/>
          <a:stretch>
            <a:fillRect/>
          </a:stretch>
        </p:blipFill>
        <p:spPr>
          <a:xfrm>
            <a:off x="5257720" y="2548343"/>
            <a:ext cx="6096080" cy="4309657"/>
          </a:xfrm>
          <a:prstGeom prst="rect">
            <a:avLst/>
          </a:prstGeom>
        </p:spPr>
      </p:pic>
    </p:spTree>
    <p:extLst>
      <p:ext uri="{BB962C8B-B14F-4D97-AF65-F5344CB8AC3E}">
        <p14:creationId xmlns:p14="http://schemas.microsoft.com/office/powerpoint/2010/main" xmlns="" val="1799226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E7AAC1A-FEA2-4452-8AAC-5915381F753E}"/>
              </a:ext>
            </a:extLst>
          </p:cNvPr>
          <p:cNvSpPr>
            <a:spLocks noGrp="1"/>
          </p:cNvSpPr>
          <p:nvPr>
            <p:ph type="title"/>
          </p:nvPr>
        </p:nvSpPr>
        <p:spPr/>
        <p:txBody>
          <a:bodyPr/>
          <a:lstStyle/>
          <a:p>
            <a:r>
              <a:rPr lang="tr-TR" dirty="0"/>
              <a:t>2. Personel Katılım Uygulamaları</a:t>
            </a:r>
          </a:p>
        </p:txBody>
      </p:sp>
      <p:sp>
        <p:nvSpPr>
          <p:cNvPr id="3" name="İçerik Yer Tutucusu 2">
            <a:extLst>
              <a:ext uri="{FF2B5EF4-FFF2-40B4-BE49-F238E27FC236}">
                <a16:creationId xmlns:a16="http://schemas.microsoft.com/office/drawing/2014/main" xmlns="" id="{169EBB2C-86CB-49B2-8A7D-11A039DF9295}"/>
              </a:ext>
            </a:extLst>
          </p:cNvPr>
          <p:cNvSpPr>
            <a:spLocks noGrp="1"/>
          </p:cNvSpPr>
          <p:nvPr>
            <p:ph idx="1"/>
          </p:nvPr>
        </p:nvSpPr>
        <p:spPr/>
        <p:txBody>
          <a:bodyPr/>
          <a:lstStyle/>
          <a:p>
            <a:pPr marL="0" indent="0">
              <a:buNone/>
            </a:pPr>
            <a:r>
              <a:rPr lang="tr-TR" dirty="0"/>
              <a:t>Personel katılım uygulamaları, çalışanları, onları etkileyecek kararlara katılımının arttırılması ile onların motivasyonunun artacağı kabule dayanmaktadır. Çalışanların katılımı, organizasyonda verimliliği, motivasyonu arttıracaksa ve iş tatminini yükseltecekse bu yöntemlere başvurulmaktadır.</a:t>
            </a:r>
          </a:p>
          <a:p>
            <a:pPr marL="0" indent="0">
              <a:buNone/>
            </a:pPr>
            <a:r>
              <a:rPr lang="tr-TR" dirty="0"/>
              <a:t>Katılımcı yönetim ve temsilci katılımı olarak iki örneği bulunmaktadır.</a:t>
            </a:r>
          </a:p>
        </p:txBody>
      </p:sp>
    </p:spTree>
    <p:extLst>
      <p:ext uri="{BB962C8B-B14F-4D97-AF65-F5344CB8AC3E}">
        <p14:creationId xmlns:p14="http://schemas.microsoft.com/office/powerpoint/2010/main" xmlns="" val="866878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9010B73-CFC1-4F84-951B-7B89B65E5E0C}"/>
              </a:ext>
            </a:extLst>
          </p:cNvPr>
          <p:cNvSpPr>
            <a:spLocks noGrp="1"/>
          </p:cNvSpPr>
          <p:nvPr>
            <p:ph type="title"/>
          </p:nvPr>
        </p:nvSpPr>
        <p:spPr/>
        <p:txBody>
          <a:bodyPr/>
          <a:lstStyle/>
          <a:p>
            <a:r>
              <a:rPr lang="tr-TR" dirty="0"/>
              <a:t>3. Motivasyon için Ödül</a:t>
            </a:r>
          </a:p>
        </p:txBody>
      </p:sp>
      <p:sp>
        <p:nvSpPr>
          <p:cNvPr id="3" name="İçerik Yer Tutucusu 2">
            <a:extLst>
              <a:ext uri="{FF2B5EF4-FFF2-40B4-BE49-F238E27FC236}">
                <a16:creationId xmlns:a16="http://schemas.microsoft.com/office/drawing/2014/main" xmlns="" id="{46204164-095A-46A2-A688-A5B694FAFCD9}"/>
              </a:ext>
            </a:extLst>
          </p:cNvPr>
          <p:cNvSpPr>
            <a:spLocks noGrp="1"/>
          </p:cNvSpPr>
          <p:nvPr>
            <p:ph idx="1"/>
          </p:nvPr>
        </p:nvSpPr>
        <p:spPr/>
        <p:txBody>
          <a:bodyPr>
            <a:normAutofit fontScale="55000" lnSpcReduction="20000"/>
          </a:bodyPr>
          <a:lstStyle/>
          <a:p>
            <a:pPr marL="0" indent="0">
              <a:buNone/>
            </a:pPr>
            <a:r>
              <a:rPr lang="tr-TR" dirty="0"/>
              <a:t>Ücret iş tatmini sağlayan temel bir faktör değildir. Ancak insanları motive eder. Son yıllarda yapılan bir araştırmada, çalışanların %45’i, firmaların yetenekli insanları kaybetmesinde ücretin temel faktör olduğunu düşünmektedir.</a:t>
            </a:r>
          </a:p>
          <a:p>
            <a:pPr marL="0" indent="0">
              <a:buNone/>
            </a:pPr>
            <a:r>
              <a:rPr lang="tr-TR" dirty="0"/>
              <a:t>Ücret yapısı</a:t>
            </a:r>
          </a:p>
          <a:p>
            <a:pPr marL="0" indent="0">
              <a:buNone/>
            </a:pPr>
            <a:r>
              <a:rPr lang="tr-TR" dirty="0"/>
              <a:t>Farklı ücret programları</a:t>
            </a:r>
          </a:p>
          <a:p>
            <a:pPr marL="0" indent="0">
              <a:buNone/>
            </a:pPr>
            <a:r>
              <a:rPr lang="tr-TR" dirty="0"/>
              <a:t>	parça başı ücret</a:t>
            </a:r>
          </a:p>
          <a:p>
            <a:pPr marL="0" indent="0">
              <a:buNone/>
            </a:pPr>
            <a:r>
              <a:rPr lang="tr-TR" dirty="0"/>
              <a:t>	performans temelli ücretlendirme</a:t>
            </a:r>
          </a:p>
          <a:p>
            <a:pPr marL="0" indent="0">
              <a:buNone/>
            </a:pPr>
            <a:r>
              <a:rPr lang="tr-TR" dirty="0"/>
              <a:t>	primler</a:t>
            </a:r>
          </a:p>
          <a:p>
            <a:pPr marL="0" indent="0">
              <a:buNone/>
            </a:pPr>
            <a:r>
              <a:rPr lang="tr-TR" dirty="0"/>
              <a:t>	yetkinlik temelli ücretlendirme</a:t>
            </a:r>
          </a:p>
          <a:p>
            <a:pPr marL="0" indent="0">
              <a:buNone/>
            </a:pPr>
            <a:r>
              <a:rPr lang="tr-TR" dirty="0"/>
              <a:t>	kar paylaşım planları</a:t>
            </a:r>
          </a:p>
          <a:p>
            <a:pPr marL="0" indent="0">
              <a:buNone/>
            </a:pPr>
            <a:r>
              <a:rPr lang="tr-TR" dirty="0"/>
              <a:t>	verimlilik primi</a:t>
            </a:r>
          </a:p>
          <a:p>
            <a:pPr marL="0" indent="0">
              <a:buNone/>
            </a:pPr>
            <a:r>
              <a:rPr lang="tr-TR" dirty="0"/>
              <a:t>	hisse sahiplenme planları</a:t>
            </a:r>
          </a:p>
          <a:p>
            <a:pPr marL="0" indent="0">
              <a:buNone/>
            </a:pPr>
            <a:r>
              <a:rPr lang="tr-TR" dirty="0"/>
              <a:t>	değişken ücretlendirme programları</a:t>
            </a:r>
          </a:p>
          <a:p>
            <a:pPr marL="0" indent="0">
              <a:buNone/>
            </a:pPr>
            <a:r>
              <a:rPr lang="tr-TR" dirty="0"/>
              <a:t>Esnek imkanlar</a:t>
            </a:r>
          </a:p>
          <a:p>
            <a:pPr marL="0" indent="0">
              <a:buNone/>
            </a:pPr>
            <a:r>
              <a:rPr lang="tr-TR" dirty="0"/>
              <a:t>İçsel ödüller</a:t>
            </a:r>
          </a:p>
          <a:p>
            <a:pPr marL="0" indent="0">
              <a:buNone/>
            </a:pPr>
            <a:r>
              <a:rPr lang="tr-TR" dirty="0"/>
              <a:t>	</a:t>
            </a:r>
          </a:p>
        </p:txBody>
      </p:sp>
    </p:spTree>
    <p:extLst>
      <p:ext uri="{BB962C8B-B14F-4D97-AF65-F5344CB8AC3E}">
        <p14:creationId xmlns:p14="http://schemas.microsoft.com/office/powerpoint/2010/main" xmlns="" val="3771121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C208446-7E52-42B0-B8FE-159E2F0C88B6}"/>
              </a:ext>
            </a:extLst>
          </p:cNvPr>
          <p:cNvSpPr>
            <a:spLocks noGrp="1"/>
          </p:cNvSpPr>
          <p:nvPr>
            <p:ph type="title"/>
          </p:nvPr>
        </p:nvSpPr>
        <p:spPr/>
        <p:txBody>
          <a:bodyPr/>
          <a:lstStyle/>
          <a:p>
            <a:r>
              <a:rPr lang="tr-TR" dirty="0"/>
              <a:t/>
            </a:r>
            <a:br>
              <a:rPr lang="tr-TR" dirty="0"/>
            </a:br>
            <a:endParaRPr lang="tr-TR" dirty="0"/>
          </a:p>
        </p:txBody>
      </p:sp>
      <p:sp>
        <p:nvSpPr>
          <p:cNvPr id="3" name="İçerik Yer Tutucusu 2">
            <a:extLst>
              <a:ext uri="{FF2B5EF4-FFF2-40B4-BE49-F238E27FC236}">
                <a16:creationId xmlns:a16="http://schemas.microsoft.com/office/drawing/2014/main" xmlns="" id="{57829054-5EB4-4EE6-9B21-AB7F0CCEFDFF}"/>
              </a:ext>
            </a:extLst>
          </p:cNvPr>
          <p:cNvSpPr>
            <a:spLocks noGrp="1"/>
          </p:cNvSpPr>
          <p:nvPr>
            <p:ph idx="1"/>
          </p:nvPr>
        </p:nvSpPr>
        <p:spPr>
          <a:xfrm>
            <a:off x="657639" y="848139"/>
            <a:ext cx="10876722" cy="6685722"/>
          </a:xfrm>
        </p:spPr>
        <p:txBody>
          <a:bodyPr>
            <a:normAutofit fontScale="40000" lnSpcReduction="20000"/>
          </a:bodyPr>
          <a:lstStyle/>
          <a:p>
            <a:endParaRPr lang="tr-TR" dirty="0"/>
          </a:p>
          <a:p>
            <a:pPr marL="0" indent="0">
              <a:buNone/>
            </a:pPr>
            <a:r>
              <a:rPr lang="tr-TR" dirty="0">
                <a:hlinkClick r:id="rId2"/>
              </a:rPr>
              <a:t>Motivasyon </a:t>
            </a:r>
            <a:r>
              <a:rPr lang="tr-TR" dirty="0" err="1">
                <a:hlinkClick r:id="rId2"/>
              </a:rPr>
              <a:t>örneklerş</a:t>
            </a:r>
            <a:r>
              <a:rPr lang="tr-TR" dirty="0">
                <a:hlinkClick r:id="rId2"/>
              </a:rPr>
              <a:t>: </a:t>
            </a:r>
          </a:p>
          <a:p>
            <a:r>
              <a:rPr lang="tr-TR" dirty="0">
                <a:hlinkClick r:id="rId2"/>
              </a:rPr>
              <a:t>https://www.ikussu.com/sirketlerde-uygulanan-en-renkli-ve-en-farkli-motivasyon-ornekleri/</a:t>
            </a:r>
            <a:endParaRPr lang="tr-TR" dirty="0"/>
          </a:p>
          <a:p>
            <a:pPr marL="0" indent="0">
              <a:buNone/>
            </a:pPr>
            <a:r>
              <a:rPr lang="tr-TR" sz="3700" dirty="0"/>
              <a:t>1. Çalışanların sağlık ve mutluluğuna etki edecek faaliyetleri kuruma getirmek</a:t>
            </a:r>
          </a:p>
          <a:p>
            <a:pPr marL="0" indent="0">
              <a:buNone/>
            </a:pPr>
            <a:r>
              <a:rPr lang="tr-TR" sz="3700" dirty="0"/>
              <a:t>	Kurum içinde sabah mesai saati öncesi açılan bayan/erkek kuaförleri var</a:t>
            </a:r>
            <a:br>
              <a:rPr lang="tr-TR" sz="3700" dirty="0"/>
            </a:br>
            <a:r>
              <a:rPr lang="tr-TR" sz="3700" dirty="0"/>
              <a:t>	Spor salonları ve spor / </a:t>
            </a:r>
            <a:r>
              <a:rPr lang="tr-TR" sz="3700" dirty="0" err="1"/>
              <a:t>fitness</a:t>
            </a:r>
            <a:r>
              <a:rPr lang="tr-TR" sz="3700" dirty="0"/>
              <a:t> / </a:t>
            </a:r>
            <a:r>
              <a:rPr lang="tr-TR" sz="3700" dirty="0" err="1"/>
              <a:t>plates</a:t>
            </a:r>
            <a:r>
              <a:rPr lang="tr-TR" sz="3700" dirty="0"/>
              <a:t> eğitmenleri mevcut</a:t>
            </a:r>
          </a:p>
          <a:p>
            <a:pPr marL="0" indent="0">
              <a:buNone/>
            </a:pPr>
            <a:r>
              <a:rPr lang="tr-TR" sz="3700" dirty="0"/>
              <a:t>2.Çalışanların kişisel gelişimini arttıracakları kurslar ve seminerler düzenlemek</a:t>
            </a:r>
            <a:br>
              <a:rPr lang="tr-TR" sz="3700" dirty="0"/>
            </a:br>
            <a:r>
              <a:rPr lang="tr-TR" sz="3700" dirty="0"/>
              <a:t/>
            </a:r>
            <a:br>
              <a:rPr lang="tr-TR" sz="3700" dirty="0"/>
            </a:br>
            <a:r>
              <a:rPr lang="tr-TR" sz="3700" dirty="0"/>
              <a:t>Dil eğitimi</a:t>
            </a:r>
          </a:p>
          <a:p>
            <a:pPr marL="0" indent="0">
              <a:buNone/>
            </a:pPr>
            <a:r>
              <a:rPr lang="tr-TR" sz="3700" dirty="0"/>
              <a:t>Pasta ve kurabiye yapımı kursları</a:t>
            </a:r>
            <a:br>
              <a:rPr lang="tr-TR" sz="3700" dirty="0"/>
            </a:br>
            <a:r>
              <a:rPr lang="tr-TR" sz="3700" dirty="0"/>
              <a:t>Paraşüt ve uçuş eğitimleri</a:t>
            </a:r>
            <a:br>
              <a:rPr lang="tr-TR" sz="3700" dirty="0"/>
            </a:br>
            <a:r>
              <a:rPr lang="tr-TR" sz="3700" dirty="0"/>
              <a:t>Yelkenli veya </a:t>
            </a:r>
            <a:r>
              <a:rPr lang="tr-TR" sz="3700" dirty="0" err="1"/>
              <a:t>surf</a:t>
            </a:r>
            <a:r>
              <a:rPr lang="tr-TR" sz="3700" dirty="0"/>
              <a:t> eğitimleri</a:t>
            </a:r>
            <a:br>
              <a:rPr lang="tr-TR" sz="3700" dirty="0"/>
            </a:br>
            <a:r>
              <a:rPr lang="tr-TR" sz="3700" dirty="0"/>
              <a:t>Kayak, </a:t>
            </a:r>
            <a:r>
              <a:rPr lang="tr-TR" sz="3700" dirty="0" err="1"/>
              <a:t>snowboard</a:t>
            </a:r>
            <a:r>
              <a:rPr lang="tr-TR" sz="3700" dirty="0"/>
              <a:t> eğitimleri</a:t>
            </a:r>
            <a:br>
              <a:rPr lang="tr-TR" sz="3700" dirty="0"/>
            </a:br>
            <a:r>
              <a:rPr lang="tr-TR" sz="3700" dirty="0"/>
              <a:t>Su altı dalış eğitimleri</a:t>
            </a:r>
            <a:br>
              <a:rPr lang="tr-TR" sz="3700" dirty="0"/>
            </a:br>
            <a:endParaRPr lang="tr-TR" sz="3700" dirty="0"/>
          </a:p>
          <a:p>
            <a:pPr marL="0" indent="0">
              <a:buNone/>
            </a:pPr>
            <a:r>
              <a:rPr lang="tr-TR" sz="3700" dirty="0"/>
              <a:t>3.Çalışanların bir arada vakit geçirecekleri ortamlar hazırlamak</a:t>
            </a:r>
          </a:p>
          <a:p>
            <a:pPr marL="0" indent="0">
              <a:buNone/>
            </a:pPr>
            <a:r>
              <a:rPr lang="tr-TR" sz="3700" dirty="0"/>
              <a:t/>
            </a:r>
            <a:br>
              <a:rPr lang="tr-TR" sz="3700" dirty="0"/>
            </a:br>
            <a:r>
              <a:rPr lang="tr-TR" sz="3700" dirty="0"/>
              <a:t>Piknik, serbest zaman,  gezi, yemek, tiyatro, sinema, futbol, basketbol, konser organizasyonları</a:t>
            </a:r>
            <a:br>
              <a:rPr lang="tr-TR" sz="3700" dirty="0"/>
            </a:br>
            <a:r>
              <a:rPr lang="tr-TR" sz="3700" dirty="0"/>
              <a:t>Yöneticilerin astlara servis yaptığı, hizmet ettiği köy kahvaltı organizasyonları</a:t>
            </a:r>
            <a:br>
              <a:rPr lang="tr-TR" sz="3700" dirty="0"/>
            </a:br>
            <a:r>
              <a:rPr lang="tr-TR" sz="3700" dirty="0"/>
              <a:t>Yurtdışı veya şehirler arası kültür gezileri</a:t>
            </a:r>
            <a:br>
              <a:rPr lang="tr-TR" sz="3700" dirty="0"/>
            </a:br>
            <a:r>
              <a:rPr lang="tr-TR" sz="3700" dirty="0"/>
              <a:t>Gezi turları</a:t>
            </a:r>
            <a:br>
              <a:rPr lang="tr-TR" sz="3700" dirty="0"/>
            </a:br>
            <a:r>
              <a:rPr lang="tr-TR" sz="3700" dirty="0" err="1"/>
              <a:t>Keman,Yan</a:t>
            </a:r>
            <a:r>
              <a:rPr lang="tr-TR" sz="3700" dirty="0"/>
              <a:t> Flüt, Ney vb. çeşit enstrüman çalma</a:t>
            </a:r>
            <a:br>
              <a:rPr lang="tr-TR" sz="3700" dirty="0"/>
            </a:br>
            <a:r>
              <a:rPr lang="tr-TR" sz="3700" dirty="0"/>
              <a:t>Arjantin tango ve </a:t>
            </a:r>
            <a:r>
              <a:rPr lang="tr-TR" sz="3700" dirty="0" err="1"/>
              <a:t>flemenko</a:t>
            </a:r>
            <a:r>
              <a:rPr lang="tr-TR" sz="3700" dirty="0"/>
              <a:t> dans eğitimleri </a:t>
            </a:r>
            <a:r>
              <a:rPr lang="tr-TR" sz="3700" dirty="0" err="1"/>
              <a:t>Takim</a:t>
            </a:r>
            <a:r>
              <a:rPr lang="tr-TR" sz="3700" dirty="0"/>
              <a:t> olarak katılacakları yelken kano vb. eğitimler ve yarışmalara katılım</a:t>
            </a:r>
            <a:br>
              <a:rPr lang="tr-TR" sz="3700" dirty="0"/>
            </a:br>
            <a:endParaRPr lang="tr-TR" sz="3700" dirty="0"/>
          </a:p>
          <a:p>
            <a:pPr marL="0" indent="0">
              <a:buNone/>
            </a:pPr>
            <a:r>
              <a:rPr lang="tr-TR" sz="3700" dirty="0"/>
              <a:t>4.Bireysel Hediyeler</a:t>
            </a:r>
          </a:p>
          <a:p>
            <a:pPr marL="0" indent="0">
              <a:buNone/>
            </a:pPr>
            <a:r>
              <a:rPr lang="tr-TR" sz="3700" dirty="0"/>
              <a:t>Çalışanların hiç beklemedikleri bir anda maşalarında bulabilecekleri küçük kokteyller, kaliteli çikolatalar, çiçekler </a:t>
            </a:r>
            <a:r>
              <a:rPr lang="tr-TR" sz="3700" dirty="0" err="1"/>
              <a:t>vb</a:t>
            </a:r>
            <a:r>
              <a:rPr lang="tr-TR" sz="3700" dirty="0"/>
              <a:t> jestler</a:t>
            </a:r>
            <a:br>
              <a:rPr lang="tr-TR" sz="3700" dirty="0"/>
            </a:br>
            <a:r>
              <a:rPr lang="tr-TR" sz="3700" dirty="0"/>
              <a:t>Doğum günleri için özel jestler: kutlama, özel ücretli izin verilmesi hasta olan çalışan veya yakını için evine doktor gönderilmesi</a:t>
            </a:r>
            <a:br>
              <a:rPr lang="tr-TR" sz="3700" dirty="0"/>
            </a:br>
            <a:r>
              <a:rPr lang="tr-TR" sz="3700" dirty="0"/>
              <a:t>Büyük giyim, teknoloji ve alışveriş mağazalarıyla anlaşıp hediye çekleri verilmesi</a:t>
            </a:r>
            <a:br>
              <a:rPr lang="tr-TR" sz="3700" dirty="0"/>
            </a:br>
            <a:r>
              <a:rPr lang="tr-TR" sz="3700" dirty="0"/>
              <a:t>Çalışanların beğendiği fakat ücret ödeyip almak istemediği Apple ve </a:t>
            </a:r>
            <a:r>
              <a:rPr lang="tr-TR" sz="3700" dirty="0" err="1"/>
              <a:t>Android</a:t>
            </a:r>
            <a:r>
              <a:rPr lang="tr-TR" sz="3700" dirty="0"/>
              <a:t> uygulama hediyeleri</a:t>
            </a:r>
            <a:br>
              <a:rPr lang="tr-TR" sz="3700" dirty="0"/>
            </a:br>
            <a:r>
              <a:rPr lang="tr-TR" sz="3700" dirty="0"/>
              <a:t>Şirketin herhangi bir görselinde veya reklamlarında çalışanları veya ailelerine/çocuklarına yer verilmesi</a:t>
            </a:r>
          </a:p>
        </p:txBody>
      </p:sp>
      <p:pic>
        <p:nvPicPr>
          <p:cNvPr id="6" name="Resim 5">
            <a:extLst>
              <a:ext uri="{FF2B5EF4-FFF2-40B4-BE49-F238E27FC236}">
                <a16:creationId xmlns:a16="http://schemas.microsoft.com/office/drawing/2014/main" xmlns="" id="{6041D66D-04E8-486B-A148-8DE5D6041614}"/>
              </a:ext>
            </a:extLst>
          </p:cNvPr>
          <p:cNvPicPr>
            <a:picLocks noChangeAspect="1"/>
          </p:cNvPicPr>
          <p:nvPr/>
        </p:nvPicPr>
        <p:blipFill>
          <a:blip r:embed="rId3" cstate="print"/>
          <a:stretch>
            <a:fillRect/>
          </a:stretch>
        </p:blipFill>
        <p:spPr>
          <a:xfrm>
            <a:off x="7424024" y="570189"/>
            <a:ext cx="4290898" cy="2858811"/>
          </a:xfrm>
          <a:prstGeom prst="rect">
            <a:avLst/>
          </a:prstGeom>
        </p:spPr>
      </p:pic>
    </p:spTree>
    <p:extLst>
      <p:ext uri="{BB962C8B-B14F-4D97-AF65-F5344CB8AC3E}">
        <p14:creationId xmlns:p14="http://schemas.microsoft.com/office/powerpoint/2010/main" xmlns="" val="3019457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FC7C832-6E65-431F-9C73-3EF944BCF569}"/>
              </a:ext>
            </a:extLst>
          </p:cNvPr>
          <p:cNvSpPr>
            <a:spLocks noGrp="1"/>
          </p:cNvSpPr>
          <p:nvPr>
            <p:ph type="title"/>
          </p:nvPr>
        </p:nvSpPr>
        <p:spPr/>
        <p:txBody>
          <a:bodyPr>
            <a:normAutofit/>
          </a:bodyPr>
          <a:lstStyle/>
          <a:p>
            <a:r>
              <a:rPr lang="tr-TR" dirty="0"/>
              <a:t>Tartışma: «Marifet iltifata tabidir</a:t>
            </a:r>
            <a:r>
              <a:rPr lang="tr-TR" i="1" dirty="0"/>
              <a:t>» tartışınız.</a:t>
            </a:r>
            <a:br>
              <a:rPr lang="tr-TR" i="1" dirty="0"/>
            </a:br>
            <a:endParaRPr lang="tr-TR" i="1" dirty="0"/>
          </a:p>
        </p:txBody>
      </p:sp>
      <p:sp>
        <p:nvSpPr>
          <p:cNvPr id="3" name="İçerik Yer Tutucusu 2">
            <a:extLst>
              <a:ext uri="{FF2B5EF4-FFF2-40B4-BE49-F238E27FC236}">
                <a16:creationId xmlns:a16="http://schemas.microsoft.com/office/drawing/2014/main" xmlns="" id="{65F82E1B-9E00-455E-B392-6E656D9FB643}"/>
              </a:ext>
            </a:extLst>
          </p:cNvPr>
          <p:cNvSpPr>
            <a:spLocks noGrp="1"/>
          </p:cNvSpPr>
          <p:nvPr>
            <p:ph idx="1"/>
          </p:nvPr>
        </p:nvSpPr>
        <p:spPr/>
        <p:txBody>
          <a:bodyPr>
            <a:normAutofit lnSpcReduction="10000"/>
          </a:bodyPr>
          <a:lstStyle/>
          <a:p>
            <a:pPr marL="0" indent="0">
              <a:buNone/>
            </a:pPr>
            <a:r>
              <a:rPr lang="tr-TR" dirty="0"/>
              <a:t>Aşağıdaki soruları yanıtlayınız.</a:t>
            </a:r>
          </a:p>
          <a:p>
            <a:pPr marL="514350" indent="-514350">
              <a:buAutoNum type="arabicPeriod"/>
            </a:pPr>
            <a:r>
              <a:rPr lang="tr-TR" dirty="0"/>
              <a:t>İş karakteristikleri modeli nedir? Çalışanları nasıl motive eder?</a:t>
            </a:r>
          </a:p>
          <a:p>
            <a:pPr marL="514350" indent="-514350">
              <a:buAutoNum type="arabicPeriod"/>
            </a:pPr>
            <a:r>
              <a:rPr lang="tr-TR" dirty="0"/>
              <a:t>İşleri dizayn etmenin üç yöntemi nelerdir? Size göre bu yöntemlerden hangisi diğerlerine tercih edilmelidir? Neden?</a:t>
            </a:r>
          </a:p>
          <a:p>
            <a:pPr marL="514350" indent="-514350">
              <a:buAutoNum type="arabicPeriod"/>
            </a:pPr>
            <a:r>
              <a:rPr lang="tr-TR" dirty="0"/>
              <a:t>Esnek zaman, iş paylaşma, evden çalışma nedir? </a:t>
            </a:r>
          </a:p>
          <a:p>
            <a:pPr marL="514350" indent="-514350">
              <a:buAutoNum type="arabicPeriod"/>
            </a:pPr>
            <a:r>
              <a:rPr lang="tr-TR" dirty="0"/>
              <a:t>Personel katılım programları nedir?</a:t>
            </a:r>
          </a:p>
          <a:p>
            <a:pPr marL="514350" indent="-514350">
              <a:buAutoNum type="arabicPeriod"/>
            </a:pPr>
            <a:r>
              <a:rPr lang="tr-TR" dirty="0"/>
              <a:t>Değişken ücret ne demektir?</a:t>
            </a:r>
          </a:p>
          <a:p>
            <a:pPr marL="514350" indent="-514350">
              <a:buAutoNum type="arabicPeriod"/>
            </a:pPr>
            <a:r>
              <a:rPr lang="tr-TR" dirty="0"/>
              <a:t>Esnek imkanlar çalışanları nasıl motive eder?</a:t>
            </a:r>
          </a:p>
          <a:p>
            <a:pPr marL="514350" indent="-514350">
              <a:buAutoNum type="arabicPeriod"/>
            </a:pPr>
            <a:r>
              <a:rPr lang="tr-TR" dirty="0"/>
              <a:t>İçsel ödüllerin motivasyona etkisi var mıdır?</a:t>
            </a:r>
          </a:p>
        </p:txBody>
      </p:sp>
    </p:spTree>
    <p:extLst>
      <p:ext uri="{BB962C8B-B14F-4D97-AF65-F5344CB8AC3E}">
        <p14:creationId xmlns:p14="http://schemas.microsoft.com/office/powerpoint/2010/main" xmlns="" val="3221175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2D4CC9B-2EB1-4A64-9F83-693CA674968D}"/>
              </a:ext>
            </a:extLst>
          </p:cNvPr>
          <p:cNvSpPr>
            <a:spLocks noGrp="1"/>
          </p:cNvSpPr>
          <p:nvPr>
            <p:ph type="title"/>
          </p:nvPr>
        </p:nvSpPr>
        <p:spPr/>
        <p:txBody>
          <a:bodyPr/>
          <a:lstStyle/>
          <a:p>
            <a:r>
              <a:rPr lang="tr-TR" dirty="0"/>
              <a:t>«Çalışanları Nasıl Motive Edersiniz?»</a:t>
            </a:r>
            <a:endParaRPr lang="en-CA" dirty="0"/>
          </a:p>
        </p:txBody>
      </p:sp>
      <p:sp>
        <p:nvSpPr>
          <p:cNvPr id="3" name="İçerik Yer Tutucusu 2">
            <a:extLst>
              <a:ext uri="{FF2B5EF4-FFF2-40B4-BE49-F238E27FC236}">
                <a16:creationId xmlns:a16="http://schemas.microsoft.com/office/drawing/2014/main" xmlns="" id="{90AAA27B-17C5-4A27-940E-D879775C7260}"/>
              </a:ext>
            </a:extLst>
          </p:cNvPr>
          <p:cNvSpPr>
            <a:spLocks noGrp="1"/>
          </p:cNvSpPr>
          <p:nvPr>
            <p:ph idx="1"/>
          </p:nvPr>
        </p:nvSpPr>
        <p:spPr/>
        <p:txBody>
          <a:bodyPr>
            <a:normAutofit/>
          </a:bodyPr>
          <a:lstStyle/>
          <a:p>
            <a:pPr marL="0" indent="0">
              <a:buNone/>
            </a:pPr>
            <a:endParaRPr lang="tr-TR" dirty="0"/>
          </a:p>
          <a:p>
            <a:pPr marL="0" indent="0">
              <a:buNone/>
            </a:pPr>
            <a:r>
              <a:rPr lang="tr-TR" dirty="0"/>
              <a:t>Birine bir şey yaptırmanın en basit, güvenilir ve dolaysız yolu nedir? Rica etmek mi? Rica ettiniz; yapmak istemedi….</a:t>
            </a:r>
          </a:p>
          <a:p>
            <a:pPr marL="0" indent="0">
              <a:buNone/>
            </a:pPr>
            <a:r>
              <a:rPr lang="tr-TR" dirty="0"/>
              <a:t>Kişiyi karşınıza alıp anlatmak mı? Anlattınız; anlamadı.</a:t>
            </a:r>
          </a:p>
          <a:p>
            <a:pPr marL="0" indent="0">
              <a:buNone/>
            </a:pPr>
            <a:r>
              <a:rPr lang="tr-TR" dirty="0"/>
              <a:t>Parasal teşvik vermek mi? Teşvik vermek ve zorlukları… denediniz; olmadı.</a:t>
            </a:r>
          </a:p>
          <a:p>
            <a:pPr marL="0" indent="0">
              <a:buNone/>
            </a:pPr>
            <a:r>
              <a:rPr lang="tr-TR" dirty="0"/>
              <a:t>Ona öğretmek mi? Bu pahalı bir yöntem. Başka bir yöntem bulmalı…</a:t>
            </a:r>
          </a:p>
          <a:p>
            <a:pPr marL="0" indent="0">
              <a:buNone/>
            </a:pPr>
            <a:endParaRPr lang="en-CA" dirty="0"/>
          </a:p>
        </p:txBody>
      </p:sp>
    </p:spTree>
    <p:extLst>
      <p:ext uri="{BB962C8B-B14F-4D97-AF65-F5344CB8AC3E}">
        <p14:creationId xmlns:p14="http://schemas.microsoft.com/office/powerpoint/2010/main" xmlns="" val="230847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DB09903E-C748-4B9E-9F94-605E8292191A}"/>
              </a:ext>
            </a:extLst>
          </p:cNvPr>
          <p:cNvSpPr>
            <a:spLocks noGrp="1"/>
          </p:cNvSpPr>
          <p:nvPr>
            <p:ph idx="1"/>
          </p:nvPr>
        </p:nvSpPr>
        <p:spPr>
          <a:xfrm>
            <a:off x="840508" y="295564"/>
            <a:ext cx="10513291" cy="5881399"/>
          </a:xfrm>
        </p:spPr>
        <p:txBody>
          <a:bodyPr>
            <a:normAutofit/>
          </a:bodyPr>
          <a:lstStyle/>
          <a:p>
            <a:pPr marL="0" indent="0">
              <a:buNone/>
            </a:pPr>
            <a:r>
              <a:rPr lang="tr-TR" dirty="0" smtClean="0"/>
              <a:t>Yöneticilerin </a:t>
            </a:r>
            <a:r>
              <a:rPr lang="tr-TR" dirty="0" smtClean="0"/>
              <a:t>tutumları genellikle, işten kovma yöntemine başvurur bu durumlarda. Buna bazen BTG </a:t>
            </a:r>
            <a:r>
              <a:rPr lang="tr-TR" dirty="0" smtClean="0"/>
              <a:t>(Bas Tekmeyi Gitsin</a:t>
            </a:r>
            <a:r>
              <a:rPr lang="tr-TR" dirty="0" smtClean="0"/>
              <a:t>) yöntemi adını verenler de vardır. </a:t>
            </a:r>
          </a:p>
          <a:p>
            <a:pPr marL="0" indent="0">
              <a:buNone/>
            </a:pPr>
            <a:r>
              <a:rPr lang="tr-TR" b="1" u="sng" dirty="0" smtClean="0"/>
              <a:t>Olumsuz </a:t>
            </a:r>
            <a:r>
              <a:rPr lang="tr-TR" b="1" u="sng" dirty="0"/>
              <a:t>Fiziksel BTG:</a:t>
            </a:r>
          </a:p>
          <a:p>
            <a:pPr marL="0" indent="0">
              <a:buNone/>
            </a:pPr>
            <a:r>
              <a:rPr lang="tr-TR" dirty="0"/>
              <a:t> Gerçekten kelimenin gerçek </a:t>
            </a:r>
            <a:r>
              <a:rPr lang="tr-TR" dirty="0" smtClean="0"/>
              <a:t>anlamıyla </a:t>
            </a:r>
            <a:r>
              <a:rPr lang="tr-TR" dirty="0"/>
              <a:t>uygulanması. Ancak bu uygulamanın bazı olumsuz yönleri </a:t>
            </a:r>
            <a:r>
              <a:rPr lang="tr-TR" dirty="0" smtClean="0"/>
              <a:t> </a:t>
            </a:r>
            <a:r>
              <a:rPr lang="tr-TR" dirty="0" smtClean="0"/>
              <a:t>bulunmaktadır</a:t>
            </a:r>
            <a:r>
              <a:rPr lang="tr-TR" dirty="0" smtClean="0"/>
              <a:t>:</a:t>
            </a:r>
            <a:endParaRPr lang="en-CA" dirty="0"/>
          </a:p>
          <a:p>
            <a:pPr marL="514350" indent="-514350">
              <a:buAutoNum type="arabicPeriod"/>
            </a:pPr>
            <a:r>
              <a:rPr lang="tr-TR" dirty="0" smtClean="0"/>
              <a:t>İncelikten </a:t>
            </a:r>
            <a:r>
              <a:rPr lang="tr-TR" dirty="0"/>
              <a:t>yoksundur.</a:t>
            </a:r>
          </a:p>
          <a:p>
            <a:pPr marL="514350" indent="-514350">
              <a:buAutoNum type="arabicPeriod"/>
            </a:pPr>
            <a:r>
              <a:rPr lang="tr-TR" dirty="0"/>
              <a:t>Birçok </a:t>
            </a:r>
            <a:r>
              <a:rPr lang="tr-TR" dirty="0" smtClean="0"/>
              <a:t>şirketin kamuoyundaki «</a:t>
            </a:r>
            <a:r>
              <a:rPr lang="tr-TR" dirty="0"/>
              <a:t>iyiliksever imajı» ile çelişir.</a:t>
            </a:r>
          </a:p>
          <a:p>
            <a:pPr marL="514350" indent="-514350">
              <a:buFont typeface="Arial" panose="020B0604020202020204" pitchFamily="34" charset="0"/>
              <a:buAutoNum type="arabicPeriod"/>
            </a:pPr>
            <a:r>
              <a:rPr lang="tr-TR" dirty="0"/>
              <a:t>Fiziksel </a:t>
            </a:r>
            <a:r>
              <a:rPr lang="tr-TR" dirty="0" smtClean="0"/>
              <a:t>saldırılar otonom </a:t>
            </a:r>
            <a:r>
              <a:rPr lang="tr-TR" dirty="0"/>
              <a:t>sinir </a:t>
            </a:r>
            <a:r>
              <a:rPr lang="tr-TR" dirty="0" smtClean="0"/>
              <a:t>sistemi </a:t>
            </a:r>
            <a:r>
              <a:rPr lang="tr-TR" dirty="0"/>
              <a:t>harekete geçirir ve genellikle olumsuz geri bildirimler olur. Yani </a:t>
            </a:r>
            <a:r>
              <a:rPr lang="tr-TR" dirty="0" smtClean="0"/>
              <a:t>çalışan </a:t>
            </a:r>
            <a:r>
              <a:rPr lang="tr-TR" dirty="0"/>
              <a:t>da sizi </a:t>
            </a:r>
            <a:r>
              <a:rPr lang="tr-TR" dirty="0" err="1" smtClean="0"/>
              <a:t>tekmeyelebilir</a:t>
            </a:r>
            <a:r>
              <a:rPr lang="tr-TR" dirty="0" smtClean="0"/>
              <a:t>.</a:t>
            </a:r>
            <a:r>
              <a:rPr lang="tr-TR" dirty="0" smtClean="0"/>
              <a:t> </a:t>
            </a:r>
            <a:r>
              <a:rPr lang="tr-TR" dirty="0" smtClean="0"/>
              <a:t>(</a:t>
            </a:r>
            <a:r>
              <a:rPr lang="tr-TR" dirty="0" err="1" smtClean="0"/>
              <a:t>Herzerg</a:t>
            </a:r>
            <a:r>
              <a:rPr lang="tr-TR" dirty="0" smtClean="0"/>
              <a:t>, </a:t>
            </a:r>
            <a:r>
              <a:rPr lang="tr-TR" dirty="0" smtClean="0"/>
              <a:t>2011).</a:t>
            </a:r>
            <a:endParaRPr lang="en-CA" dirty="0"/>
          </a:p>
        </p:txBody>
      </p:sp>
    </p:spTree>
    <p:extLst>
      <p:ext uri="{BB962C8B-B14F-4D97-AF65-F5344CB8AC3E}">
        <p14:creationId xmlns:p14="http://schemas.microsoft.com/office/powerpoint/2010/main" xmlns="" val="2463897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E67171C-4DE9-4818-8486-AE889A62F607}"/>
              </a:ext>
            </a:extLst>
          </p:cNvPr>
          <p:cNvSpPr>
            <a:spLocks noGrp="1"/>
          </p:cNvSpPr>
          <p:nvPr>
            <p:ph type="title"/>
          </p:nvPr>
        </p:nvSpPr>
        <p:spPr/>
        <p:txBody>
          <a:bodyPr/>
          <a:lstStyle/>
          <a:p>
            <a:r>
              <a:rPr lang="tr-TR" dirty="0"/>
              <a:t/>
            </a:r>
            <a:br>
              <a:rPr lang="tr-TR" dirty="0"/>
            </a:br>
            <a:endParaRPr lang="en-CA" dirty="0"/>
          </a:p>
        </p:txBody>
      </p:sp>
      <p:sp>
        <p:nvSpPr>
          <p:cNvPr id="3" name="İçerik Yer Tutucusu 2">
            <a:extLst>
              <a:ext uri="{FF2B5EF4-FFF2-40B4-BE49-F238E27FC236}">
                <a16:creationId xmlns:a16="http://schemas.microsoft.com/office/drawing/2014/main" xmlns="" id="{9FA04697-DD25-4FE0-ABE4-3FEAC580C7FA}"/>
              </a:ext>
            </a:extLst>
          </p:cNvPr>
          <p:cNvSpPr>
            <a:spLocks noGrp="1"/>
          </p:cNvSpPr>
          <p:nvPr>
            <p:ph idx="1"/>
          </p:nvPr>
        </p:nvSpPr>
        <p:spPr>
          <a:xfrm>
            <a:off x="662609" y="225287"/>
            <a:ext cx="10691191" cy="5951676"/>
          </a:xfrm>
        </p:spPr>
        <p:txBody>
          <a:bodyPr>
            <a:normAutofit lnSpcReduction="10000"/>
          </a:bodyPr>
          <a:lstStyle/>
          <a:p>
            <a:pPr marL="0" indent="0">
              <a:buNone/>
            </a:pPr>
            <a:r>
              <a:rPr lang="tr-TR" b="1" u="sng" dirty="0"/>
              <a:t>Olumsuz Psikolojik BTG</a:t>
            </a:r>
          </a:p>
          <a:p>
            <a:pPr marL="0" indent="0">
              <a:buNone/>
            </a:pPr>
            <a:r>
              <a:rPr lang="tr-TR" dirty="0"/>
              <a:t>Psikologlar, olumsuz fiziksel BTG uygulayamayan işverenlerin imdadına yetişmiştir. «Ayağımın altındaki halıyı çekti». «Patron sürekli etrafımda».</a:t>
            </a:r>
          </a:p>
          <a:p>
            <a:pPr marL="0" indent="0">
              <a:buNone/>
            </a:pPr>
            <a:r>
              <a:rPr lang="tr-TR" dirty="0"/>
              <a:t>Ego yaralanmalarının bu belirgin ifadeleri olumsuz psikolojik </a:t>
            </a:r>
            <a:r>
              <a:rPr lang="tr-TR" dirty="0" err="1"/>
              <a:t>BTG’nin</a:t>
            </a:r>
            <a:r>
              <a:rPr lang="tr-TR" dirty="0"/>
              <a:t> uygulanışının sonuçlarıdır.</a:t>
            </a:r>
          </a:p>
          <a:p>
            <a:pPr marL="0" indent="0">
              <a:buNone/>
            </a:pPr>
            <a:r>
              <a:rPr lang="tr-TR" dirty="0"/>
              <a:t>Olumsuz psikolojik </a:t>
            </a:r>
            <a:r>
              <a:rPr lang="tr-TR" dirty="0" err="1"/>
              <a:t>BTG’de</a:t>
            </a:r>
            <a:r>
              <a:rPr lang="tr-TR" dirty="0"/>
              <a:t>, zulüm görünür değildir. Fiziksel tepki olasılığını azaltır. Tekmeyi tatbik eden kişi bu kirli işi kendisi hiç bulaşmadan sisteme yaptırabilir. Bunu uygulayanlar, doğrudan şiddet uygulamaktan tiksinebilirler; ama bu yöntemde ego tatmini duyabilirler. Çalışan şikayet etse bile her zaman </a:t>
            </a:r>
            <a:r>
              <a:rPr lang="tr-TR" dirty="0" err="1"/>
              <a:t>paronayak</a:t>
            </a:r>
            <a:r>
              <a:rPr lang="tr-TR" dirty="0"/>
              <a:t> olmakla suçlanabilir; çünkü ortada gerçek bir saldırı </a:t>
            </a:r>
            <a:r>
              <a:rPr lang="tr-TR" dirty="0" smtClean="0"/>
              <a:t>olduğuna </a:t>
            </a:r>
            <a:r>
              <a:rPr lang="tr-TR" dirty="0"/>
              <a:t>dair somut kanıt yoktur. </a:t>
            </a:r>
          </a:p>
          <a:p>
            <a:pPr marL="0" indent="0">
              <a:buNone/>
            </a:pPr>
            <a:r>
              <a:rPr lang="tr-TR" dirty="0"/>
              <a:t>Peki olumsuz psikolojik </a:t>
            </a:r>
            <a:r>
              <a:rPr lang="tr-TR" dirty="0" err="1"/>
              <a:t>BTG’nin</a:t>
            </a:r>
            <a:r>
              <a:rPr lang="tr-TR" dirty="0"/>
              <a:t> başardığı şey nedir? Tekmeyi bastığında kim motive edilmiş olur</a:t>
            </a:r>
            <a:r>
              <a:rPr lang="tr-TR" dirty="0" smtClean="0"/>
              <a:t>?</a:t>
            </a:r>
            <a:endParaRPr lang="tr-TR" dirty="0"/>
          </a:p>
          <a:p>
            <a:pPr marL="0" indent="0">
              <a:buNone/>
            </a:pPr>
            <a:r>
              <a:rPr lang="tr-TR" dirty="0"/>
              <a:t>Olumsuz psikolojik BTG motivasyona yol açmaz, sadece hareket ettirir. (</a:t>
            </a:r>
            <a:r>
              <a:rPr lang="tr-TR" dirty="0" err="1"/>
              <a:t>Herzerg</a:t>
            </a:r>
            <a:r>
              <a:rPr lang="tr-TR" dirty="0"/>
              <a:t>, 2011, s. 43-69).</a:t>
            </a:r>
          </a:p>
        </p:txBody>
      </p:sp>
    </p:spTree>
    <p:extLst>
      <p:ext uri="{BB962C8B-B14F-4D97-AF65-F5344CB8AC3E}">
        <p14:creationId xmlns:p14="http://schemas.microsoft.com/office/powerpoint/2010/main" xmlns="" val="15338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1D8CE11-2724-40EF-8F2D-18DBAC5B2870}"/>
              </a:ext>
            </a:extLst>
          </p:cNvPr>
          <p:cNvSpPr>
            <a:spLocks noGrp="1"/>
          </p:cNvSpPr>
          <p:nvPr>
            <p:ph type="title"/>
          </p:nvPr>
        </p:nvSpPr>
        <p:spPr/>
        <p:txBody>
          <a:bodyPr/>
          <a:lstStyle/>
          <a:p>
            <a:r>
              <a:rPr lang="tr-TR" dirty="0"/>
              <a:t/>
            </a:r>
            <a:br>
              <a:rPr lang="tr-TR" dirty="0"/>
            </a:br>
            <a:endParaRPr lang="en-CA" dirty="0"/>
          </a:p>
        </p:txBody>
      </p:sp>
      <p:sp>
        <p:nvSpPr>
          <p:cNvPr id="3" name="İçerik Yer Tutucusu 2">
            <a:extLst>
              <a:ext uri="{FF2B5EF4-FFF2-40B4-BE49-F238E27FC236}">
                <a16:creationId xmlns:a16="http://schemas.microsoft.com/office/drawing/2014/main" xmlns="" id="{9C2A764D-4570-4156-8408-84CD1DCBFC32}"/>
              </a:ext>
            </a:extLst>
          </p:cNvPr>
          <p:cNvSpPr>
            <a:spLocks noGrp="1"/>
          </p:cNvSpPr>
          <p:nvPr>
            <p:ph idx="1"/>
          </p:nvPr>
        </p:nvSpPr>
        <p:spPr>
          <a:xfrm>
            <a:off x="675861" y="238539"/>
            <a:ext cx="10677939" cy="5938424"/>
          </a:xfrm>
        </p:spPr>
        <p:txBody>
          <a:bodyPr/>
          <a:lstStyle/>
          <a:p>
            <a:pPr>
              <a:buNone/>
            </a:pPr>
            <a:r>
              <a:rPr lang="tr-TR" b="1" u="sng" dirty="0"/>
              <a:t>Olumlu BTG</a:t>
            </a:r>
          </a:p>
          <a:p>
            <a:pPr marL="0" indent="0">
              <a:buNone/>
            </a:pPr>
            <a:r>
              <a:rPr lang="tr-TR" dirty="0"/>
              <a:t>«Bunu benim için ya da şirket için yap, ben de karşılığında bir ödül, bir teşvik, daha üst </a:t>
            </a:r>
            <a:r>
              <a:rPr lang="tr-TR" dirty="0" smtClean="0"/>
              <a:t>bir </a:t>
            </a:r>
            <a:r>
              <a:rPr lang="tr-TR" dirty="0"/>
              <a:t>statü, terfi vb vereyim». </a:t>
            </a:r>
          </a:p>
          <a:p>
            <a:pPr marL="0" indent="0">
              <a:buNone/>
            </a:pPr>
            <a:r>
              <a:rPr lang="tr-TR" dirty="0" err="1"/>
              <a:t>Herzberg’e</a:t>
            </a:r>
            <a:r>
              <a:rPr lang="tr-TR" dirty="0"/>
              <a:t> göre, bu yöntemde de motive olan kişi yöneticidir, çalışan sadece hareket eder!</a:t>
            </a:r>
          </a:p>
          <a:p>
            <a:pPr marL="0" indent="0">
              <a:buNone/>
            </a:pPr>
            <a:r>
              <a:rPr lang="tr-TR" dirty="0" smtClean="0"/>
              <a:t>Peki motivasyon</a:t>
            </a:r>
            <a:r>
              <a:rPr lang="tr-TR" dirty="0"/>
              <a:t>, </a:t>
            </a:r>
            <a:r>
              <a:rPr lang="tr-TR" dirty="0" smtClean="0"/>
              <a:t>yani bir </a:t>
            </a:r>
            <a:r>
              <a:rPr lang="tr-TR" dirty="0"/>
              <a:t>insanın bir işi </a:t>
            </a:r>
            <a:r>
              <a:rPr lang="tr-TR" dirty="0" smtClean="0"/>
              <a:t>yapmayı </a:t>
            </a:r>
            <a:r>
              <a:rPr lang="tr-TR" dirty="0"/>
              <a:t>istemesi nasıl sağlanır?</a:t>
            </a:r>
          </a:p>
          <a:p>
            <a:pPr marL="0" indent="0">
              <a:buNone/>
            </a:pPr>
            <a:endParaRPr lang="tr-TR" dirty="0"/>
          </a:p>
          <a:p>
            <a:pPr marL="0" indent="0">
              <a:buNone/>
            </a:pPr>
            <a:r>
              <a:rPr lang="tr-TR" dirty="0" smtClean="0"/>
              <a:t>Öncelikle iş </a:t>
            </a:r>
            <a:r>
              <a:rPr lang="tr-TR" dirty="0"/>
              <a:t>dünyasında </a:t>
            </a:r>
            <a:r>
              <a:rPr lang="tr-TR" dirty="0" smtClean="0"/>
              <a:t>çalışanları motivasyonunu artırmak için başvurulan uygulamalara bakalım:</a:t>
            </a:r>
            <a:endParaRPr lang="tr-TR" dirty="0"/>
          </a:p>
        </p:txBody>
      </p:sp>
    </p:spTree>
    <p:extLst>
      <p:ext uri="{BB962C8B-B14F-4D97-AF65-F5344CB8AC3E}">
        <p14:creationId xmlns:p14="http://schemas.microsoft.com/office/powerpoint/2010/main" xmlns="" val="2271024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2BB6E9D-2051-445C-B2E2-7B21E0392712}"/>
              </a:ext>
            </a:extLst>
          </p:cNvPr>
          <p:cNvSpPr>
            <a:spLocks noGrp="1"/>
          </p:cNvSpPr>
          <p:nvPr>
            <p:ph type="title"/>
          </p:nvPr>
        </p:nvSpPr>
        <p:spPr/>
        <p:txBody>
          <a:bodyPr>
            <a:normAutofit fontScale="90000"/>
          </a:bodyPr>
          <a:lstStyle/>
          <a:p>
            <a:r>
              <a:rPr lang="tr-TR" i="1" dirty="0"/>
              <a:t/>
            </a:r>
            <a:br>
              <a:rPr lang="tr-TR" i="1" dirty="0"/>
            </a:br>
            <a:r>
              <a:rPr lang="tr-TR" dirty="0"/>
              <a:t>Çalışanlar Uygulamada </a:t>
            </a:r>
            <a:r>
              <a:rPr lang="tr-TR" b="1" dirty="0"/>
              <a:t>Nasıl</a:t>
            </a:r>
            <a:r>
              <a:rPr lang="tr-TR" dirty="0"/>
              <a:t> Motive Edilmektedir?</a:t>
            </a:r>
            <a:br>
              <a:rPr lang="tr-TR" dirty="0"/>
            </a:br>
            <a:endParaRPr lang="en-CA" dirty="0"/>
          </a:p>
        </p:txBody>
      </p:sp>
      <p:sp>
        <p:nvSpPr>
          <p:cNvPr id="3" name="İçerik Yer Tutucusu 2">
            <a:extLst>
              <a:ext uri="{FF2B5EF4-FFF2-40B4-BE49-F238E27FC236}">
                <a16:creationId xmlns:a16="http://schemas.microsoft.com/office/drawing/2014/main" xmlns="" id="{04A95565-6D70-4B80-9911-DEF824D9B823}"/>
              </a:ext>
            </a:extLst>
          </p:cNvPr>
          <p:cNvSpPr>
            <a:spLocks noGrp="1"/>
          </p:cNvSpPr>
          <p:nvPr>
            <p:ph idx="1"/>
          </p:nvPr>
        </p:nvSpPr>
        <p:spPr>
          <a:xfrm>
            <a:off x="304800" y="1444487"/>
            <a:ext cx="11048999" cy="5048387"/>
          </a:xfrm>
        </p:spPr>
        <p:txBody>
          <a:bodyPr>
            <a:normAutofit/>
          </a:bodyPr>
          <a:lstStyle/>
          <a:p>
            <a:pPr marL="0" indent="0">
              <a:buNone/>
            </a:pPr>
            <a:endParaRPr lang="tr-TR" dirty="0"/>
          </a:p>
          <a:p>
            <a:pPr marL="0" indent="0">
              <a:buNone/>
            </a:pPr>
            <a:r>
              <a:rPr lang="tr-TR" dirty="0"/>
              <a:t>Geçmişte işletmeler, işleri kötüye gitmesini telafi etmek için işçileri işten çıkarma yoluna başvururlardı. Çalışanı işten çıkarma günümüzde de geçerli bir uygulama olmasına rağmen, birçok işletme başka bir yaklaşım benimsemiştir: </a:t>
            </a:r>
            <a:r>
              <a:rPr lang="tr-TR" b="1" dirty="0"/>
              <a:t>çalışan primlerini ve ücret artışlarını azaltma veya genel olarak ücrette kesinti yapma.</a:t>
            </a:r>
          </a:p>
          <a:p>
            <a:pPr marL="0" indent="0">
              <a:buNone/>
            </a:pPr>
            <a:r>
              <a:rPr lang="tr-TR" dirty="0"/>
              <a:t>İşçi ücretlerini düşürmek için işçi ücretlerini dondurma, gecikmeli zam ve izne ayrılma (ücretsiz) yolunu tercih etmiştir. Bu süreçte baz ücretlerde azalmaya gidilmemeye çalışılmaktadır. Baz ücretlerde azalmaya bir kez gidildiğinde motivasyonu tekrar sağlamanın çok zor olduğu düşünülmektedir. </a:t>
            </a:r>
          </a:p>
          <a:p>
            <a:pPr marL="0" indent="0">
              <a:buNone/>
            </a:pPr>
            <a:endParaRPr lang="tr-TR" dirty="0"/>
          </a:p>
        </p:txBody>
      </p:sp>
    </p:spTree>
    <p:extLst>
      <p:ext uri="{BB962C8B-B14F-4D97-AF65-F5344CB8AC3E}">
        <p14:creationId xmlns:p14="http://schemas.microsoft.com/office/powerpoint/2010/main" xmlns="" val="3592749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FDCADDC-CB9D-4436-AABD-CF19C0F7C37C}"/>
              </a:ext>
            </a:extLst>
          </p:cNvPr>
          <p:cNvSpPr>
            <a:spLocks noGrp="1"/>
          </p:cNvSpPr>
          <p:nvPr>
            <p:ph type="title"/>
          </p:nvPr>
        </p:nvSpPr>
        <p:spPr/>
        <p:txBody>
          <a:bodyPr>
            <a:normAutofit/>
          </a:bodyPr>
          <a:lstStyle/>
          <a:p>
            <a:r>
              <a:rPr lang="tr-TR" dirty="0"/>
              <a:t>Çalışanlar Uygulamada </a:t>
            </a:r>
            <a:r>
              <a:rPr lang="tr-TR" b="1" dirty="0"/>
              <a:t>Nasıl</a:t>
            </a:r>
            <a:r>
              <a:rPr lang="tr-TR" dirty="0"/>
              <a:t> Motive Edilmektedir?</a:t>
            </a:r>
            <a:endParaRPr lang="en-CA" dirty="0"/>
          </a:p>
        </p:txBody>
      </p:sp>
      <p:sp>
        <p:nvSpPr>
          <p:cNvPr id="3" name="İçerik Yer Tutucusu 2">
            <a:extLst>
              <a:ext uri="{FF2B5EF4-FFF2-40B4-BE49-F238E27FC236}">
                <a16:creationId xmlns:a16="http://schemas.microsoft.com/office/drawing/2014/main" xmlns="" id="{7AB65BF2-B39C-4B09-86D4-523A19ABC57F}"/>
              </a:ext>
            </a:extLst>
          </p:cNvPr>
          <p:cNvSpPr>
            <a:spLocks noGrp="1"/>
          </p:cNvSpPr>
          <p:nvPr>
            <p:ph idx="1"/>
          </p:nvPr>
        </p:nvSpPr>
        <p:spPr/>
        <p:txBody>
          <a:bodyPr>
            <a:normAutofit fontScale="77500" lnSpcReduction="20000"/>
          </a:bodyPr>
          <a:lstStyle/>
          <a:p>
            <a:pPr marL="0" indent="0">
              <a:buNone/>
            </a:pPr>
            <a:r>
              <a:rPr lang="tr-TR" dirty="0"/>
              <a:t>Çalışanları motive etmek için hangi yöntemlere başvurulmaktadır?</a:t>
            </a:r>
          </a:p>
          <a:p>
            <a:pPr marL="0" indent="0">
              <a:buNone/>
            </a:pPr>
            <a:r>
              <a:rPr lang="tr-TR" dirty="0"/>
              <a:t>Motivasyon konusunda yürütülen çalışmalar, son yıllarda iş organizasyonuna odaklanmıştır. Çalışanların motivasyonunu sağlamak için uygulanan modeller:</a:t>
            </a:r>
          </a:p>
          <a:p>
            <a:pPr marL="0" indent="0">
              <a:buNone/>
            </a:pPr>
            <a:r>
              <a:rPr lang="tr-TR" b="1" dirty="0"/>
              <a:t> İş Dizaynı ile Motivasyon </a:t>
            </a:r>
          </a:p>
          <a:p>
            <a:pPr marL="0" indent="0">
              <a:buNone/>
            </a:pPr>
            <a:r>
              <a:rPr lang="tr-TR" dirty="0"/>
              <a:t>1. İş Karakteristikleri Modeli</a:t>
            </a:r>
          </a:p>
          <a:p>
            <a:pPr marL="0" indent="0">
              <a:buNone/>
            </a:pPr>
            <a:r>
              <a:rPr lang="tr-TR" dirty="0"/>
              <a:t>2. İşlerin Yeniden Dizaynı : İş rotasyonu; İş zenginleştirme</a:t>
            </a:r>
          </a:p>
          <a:p>
            <a:pPr marL="0" indent="0">
              <a:buNone/>
            </a:pPr>
            <a:r>
              <a:rPr lang="tr-TR" dirty="0"/>
              <a:t>3. Alternatif Çalışma Düzenleri: Esnek Çalışma; Görev Paylaşımı; Evden Çalışma</a:t>
            </a:r>
          </a:p>
          <a:p>
            <a:pPr marL="0" indent="0">
              <a:buNone/>
            </a:pPr>
            <a:r>
              <a:rPr lang="tr-TR" b="1" dirty="0"/>
              <a:t> Personel katılım uygulamaları</a:t>
            </a:r>
          </a:p>
          <a:p>
            <a:pPr marL="0" indent="0">
              <a:buNone/>
            </a:pPr>
            <a:r>
              <a:rPr lang="tr-TR" dirty="0"/>
              <a:t>Personel Katılım Programları: Katılımcı Yönetim; Temsilci yönetim</a:t>
            </a:r>
          </a:p>
          <a:p>
            <a:pPr marL="0" indent="0">
              <a:buNone/>
            </a:pPr>
            <a:r>
              <a:rPr lang="tr-TR" b="1" dirty="0"/>
              <a:t>Ödüller</a:t>
            </a:r>
          </a:p>
          <a:p>
            <a:pPr marL="0" indent="0">
              <a:buNone/>
            </a:pPr>
            <a:r>
              <a:rPr lang="tr-TR" dirty="0"/>
              <a:t>Parça Başı Ücret; Performans Temelli Ücretlendirme; Prim….</a:t>
            </a:r>
          </a:p>
          <a:p>
            <a:pPr marL="0" indent="0">
              <a:buNone/>
            </a:pPr>
            <a:r>
              <a:rPr lang="tr-TR" dirty="0"/>
              <a:t> </a:t>
            </a:r>
          </a:p>
          <a:p>
            <a:pPr marL="0" indent="0">
              <a:buNone/>
            </a:pPr>
            <a:endParaRPr lang="en-CA" dirty="0"/>
          </a:p>
        </p:txBody>
      </p:sp>
    </p:spTree>
    <p:extLst>
      <p:ext uri="{BB962C8B-B14F-4D97-AF65-F5344CB8AC3E}">
        <p14:creationId xmlns:p14="http://schemas.microsoft.com/office/powerpoint/2010/main" xmlns="" val="303835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1355CCC-DC39-4151-910A-7C90B86888D5}"/>
              </a:ext>
            </a:extLst>
          </p:cNvPr>
          <p:cNvSpPr>
            <a:spLocks noGrp="1"/>
          </p:cNvSpPr>
          <p:nvPr>
            <p:ph type="title"/>
          </p:nvPr>
        </p:nvSpPr>
        <p:spPr/>
        <p:txBody>
          <a:bodyPr/>
          <a:lstStyle/>
          <a:p>
            <a:r>
              <a:rPr lang="tr-TR" dirty="0"/>
              <a:t>1. Motivasyonda İş Tasarımı (İş Dizaynı)</a:t>
            </a:r>
          </a:p>
        </p:txBody>
      </p:sp>
      <p:sp>
        <p:nvSpPr>
          <p:cNvPr id="3" name="İçerik Yer Tutucusu 2">
            <a:extLst>
              <a:ext uri="{FF2B5EF4-FFF2-40B4-BE49-F238E27FC236}">
                <a16:creationId xmlns:a16="http://schemas.microsoft.com/office/drawing/2014/main" xmlns="" id="{A0FCFC70-1B98-41B2-9DAB-2200CC9B6EF3}"/>
              </a:ext>
            </a:extLst>
          </p:cNvPr>
          <p:cNvSpPr>
            <a:spLocks noGrp="1"/>
          </p:cNvSpPr>
          <p:nvPr>
            <p:ph idx="1"/>
          </p:nvPr>
        </p:nvSpPr>
        <p:spPr/>
        <p:txBody>
          <a:bodyPr>
            <a:normAutofit fontScale="92500"/>
          </a:bodyPr>
          <a:lstStyle/>
          <a:p>
            <a:pPr marL="0" indent="0">
              <a:buNone/>
            </a:pPr>
            <a:r>
              <a:rPr lang="tr-TR" b="1" dirty="0"/>
              <a:t>İşler yeniden nasıl tasarlanır ?</a:t>
            </a:r>
          </a:p>
          <a:p>
            <a:pPr marL="514350" indent="-514350">
              <a:buAutoNum type="arabicPeriod"/>
            </a:pPr>
            <a:r>
              <a:rPr lang="tr-TR" dirty="0"/>
              <a:t>İş basitleştirme: İş sayısını azaltma yoluyla verimi arttırma yoludur. (olumsuz yönü monotonluk)</a:t>
            </a:r>
          </a:p>
          <a:p>
            <a:pPr marL="514350" indent="-514350">
              <a:buAutoNum type="arabicPeriod"/>
            </a:pPr>
            <a:r>
              <a:rPr lang="tr-TR" dirty="0"/>
              <a:t>İş rotasyonu: Çalışanların başka bir işe kaydırılması yoluyla monotonluğu ortadan kaldırarak iş tatminini yükseltme yoludur.</a:t>
            </a:r>
          </a:p>
          <a:p>
            <a:pPr marL="514350" indent="-514350">
              <a:buAutoNum type="arabicPeriod"/>
            </a:pPr>
            <a:r>
              <a:rPr lang="tr-TR" dirty="0"/>
              <a:t>İş genişletme: Birden fazla görevin </a:t>
            </a:r>
            <a:r>
              <a:rPr lang="tr-TR" dirty="0" err="1"/>
              <a:t>biraraya</a:t>
            </a:r>
            <a:r>
              <a:rPr lang="tr-TR" dirty="0"/>
              <a:t> getirilerek yeni geniş bir iş oluşturulması durumudur. İş genişletme, iş çeşitliliği sağlar ve iş görenler için monotonluğu ve can sıkıntısını azaltarak iş görme arzusunu arttırır.</a:t>
            </a:r>
          </a:p>
          <a:p>
            <a:pPr marL="514350" indent="-514350">
              <a:buAutoNum type="arabicPeriod"/>
            </a:pPr>
            <a:r>
              <a:rPr lang="tr-TR" dirty="0"/>
              <a:t>İş zenginleştirme: Çalışanın sadece işin görülmesine değil, işin planlama ve karar alma sürecine katılmasına izin verilmesidir. </a:t>
            </a:r>
          </a:p>
          <a:p>
            <a:pPr marL="0" indent="0">
              <a:buNone/>
            </a:pPr>
            <a:endParaRPr lang="tr-TR" b="1" dirty="0"/>
          </a:p>
        </p:txBody>
      </p:sp>
    </p:spTree>
    <p:extLst>
      <p:ext uri="{BB962C8B-B14F-4D97-AF65-F5344CB8AC3E}">
        <p14:creationId xmlns:p14="http://schemas.microsoft.com/office/powerpoint/2010/main" xmlns="" val="1905911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73DBA2C-7F0A-4A4B-8E3C-D8C44713CB21}"/>
              </a:ext>
            </a:extLst>
          </p:cNvPr>
          <p:cNvSpPr>
            <a:spLocks noGrp="1"/>
          </p:cNvSpPr>
          <p:nvPr>
            <p:ph type="title"/>
          </p:nvPr>
        </p:nvSpPr>
        <p:spPr/>
        <p:txBody>
          <a:bodyPr>
            <a:normAutofit/>
          </a:bodyPr>
          <a:lstStyle/>
          <a:p>
            <a:r>
              <a:rPr lang="tr-TR" dirty="0"/>
              <a:t>İş Karakteristikleri Modeli</a:t>
            </a:r>
            <a:br>
              <a:rPr lang="tr-TR" dirty="0"/>
            </a:br>
            <a:endParaRPr lang="tr-TR" dirty="0"/>
          </a:p>
        </p:txBody>
      </p:sp>
      <p:sp>
        <p:nvSpPr>
          <p:cNvPr id="3" name="İçerik Yer Tutucusu 2">
            <a:extLst>
              <a:ext uri="{FF2B5EF4-FFF2-40B4-BE49-F238E27FC236}">
                <a16:creationId xmlns:a16="http://schemas.microsoft.com/office/drawing/2014/main" xmlns="" id="{7391E6F6-37B8-436C-9967-CB3AB878C4CA}"/>
              </a:ext>
            </a:extLst>
          </p:cNvPr>
          <p:cNvSpPr>
            <a:spLocks noGrp="1"/>
          </p:cNvSpPr>
          <p:nvPr>
            <p:ph idx="1"/>
          </p:nvPr>
        </p:nvSpPr>
        <p:spPr>
          <a:xfrm>
            <a:off x="665921" y="1253331"/>
            <a:ext cx="10969487" cy="5107712"/>
          </a:xfrm>
        </p:spPr>
        <p:txBody>
          <a:bodyPr>
            <a:normAutofit fontScale="92500" lnSpcReduction="20000"/>
          </a:bodyPr>
          <a:lstStyle/>
          <a:p>
            <a:r>
              <a:rPr lang="tr-TR" dirty="0"/>
              <a:t>Motivasyon konusundaki araştırmalar gün geçtikçe artan bir oranla motivasyon kavramları ile işin organizasyonu arasındaki ilişkisine odaklanmaktadır.</a:t>
            </a:r>
          </a:p>
          <a:p>
            <a:pPr marL="0" indent="0">
              <a:buNone/>
            </a:pPr>
            <a:r>
              <a:rPr lang="tr-TR" dirty="0"/>
              <a:t>Çalışanın kalitesine ve iş tecrübesine uygun değişimler yapılarak işin yeniden tasarlanması ve iş görenin verimliliğinin arttırılması amaçlanmaktadır. İş karakteristiklerine göre bir iş beş temel faktörle </a:t>
            </a:r>
            <a:r>
              <a:rPr lang="tr-TR" dirty="0" err="1"/>
              <a:t>tanımlabilir</a:t>
            </a:r>
            <a:r>
              <a:rPr lang="tr-TR" dirty="0"/>
              <a:t>: </a:t>
            </a:r>
          </a:p>
          <a:p>
            <a:pPr marL="514350" indent="-514350">
              <a:buAutoNum type="alphaLcPeriod"/>
            </a:pPr>
            <a:r>
              <a:rPr lang="tr-TR" b="1" dirty="0"/>
              <a:t>Beceri çeşitliliği</a:t>
            </a:r>
            <a:r>
              <a:rPr lang="tr-TR" dirty="0"/>
              <a:t>: İşin gerektirdiği farklı faaliyetleri ifade etmektedir.  İşin kapsadığı farklı faaliyetlerin sayısıdır.</a:t>
            </a:r>
          </a:p>
          <a:p>
            <a:pPr marL="514350" indent="-514350">
              <a:buAutoNum type="alphaLcPeriod"/>
            </a:pPr>
            <a:r>
              <a:rPr lang="tr-TR" b="1" dirty="0"/>
              <a:t>Görevin kimliği</a:t>
            </a:r>
            <a:r>
              <a:rPr lang="tr-TR" dirty="0"/>
              <a:t>: Görevin bir işin tamamını ya da belli bir parçasını yerine getirmeye imkan sağlayacak şekilde, </a:t>
            </a:r>
            <a:r>
              <a:rPr lang="tr-TR" dirty="0" err="1"/>
              <a:t>ayırtedici</a:t>
            </a:r>
            <a:r>
              <a:rPr lang="tr-TR" dirty="0"/>
              <a:t> bir şekilde tanımlanması.</a:t>
            </a:r>
          </a:p>
          <a:p>
            <a:pPr marL="514350" indent="-514350">
              <a:buAutoNum type="alphaLcPeriod"/>
            </a:pPr>
            <a:r>
              <a:rPr lang="tr-TR" b="1" dirty="0"/>
              <a:t>Görevin önemi</a:t>
            </a:r>
            <a:r>
              <a:rPr lang="tr-TR" dirty="0"/>
              <a:t>: İşin önemli bir iş olarak algılanma derecesi.</a:t>
            </a:r>
          </a:p>
          <a:p>
            <a:pPr marL="514350" indent="-514350">
              <a:buAutoNum type="alphaLcPeriod"/>
            </a:pPr>
            <a:r>
              <a:rPr lang="tr-TR" b="1" dirty="0"/>
              <a:t>Özerklik</a:t>
            </a:r>
            <a:r>
              <a:rPr lang="tr-TR" dirty="0"/>
              <a:t>: İşin planlanması ve yürütülmesinde sahip olunan özgürlük düzeyi veya takdir yetkisi düzeyi.</a:t>
            </a:r>
          </a:p>
          <a:p>
            <a:pPr marL="514350" indent="-514350">
              <a:buAutoNum type="alphaLcPeriod"/>
            </a:pPr>
            <a:r>
              <a:rPr lang="tr-TR" b="1" dirty="0"/>
              <a:t>Geri bildirim</a:t>
            </a:r>
            <a:r>
              <a:rPr lang="tr-TR" dirty="0"/>
              <a:t>: Yapılan işin sonuçlarının, çalışana iletilmesini sağlayacak ilgi kanallarının varlığı.</a:t>
            </a:r>
          </a:p>
        </p:txBody>
      </p:sp>
    </p:spTree>
    <p:extLst>
      <p:ext uri="{BB962C8B-B14F-4D97-AF65-F5344CB8AC3E}">
        <p14:creationId xmlns:p14="http://schemas.microsoft.com/office/powerpoint/2010/main" xmlns="" val="9318491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9390</TotalTime>
  <Words>999</Words>
  <Application>Microsoft Office PowerPoint</Application>
  <PresentationFormat>Özel</PresentationFormat>
  <Paragraphs>101</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  ÖRGÜTSEL DAVRANIŞ ADMYO 2019-2020 BAHAR DÖNEMİ Doç. Dr. Sonay BAYRAMOĞLU ÖZUĞURLU</vt:lpstr>
      <vt:lpstr>«Çalışanları Nasıl Motive Edersiniz?»</vt:lpstr>
      <vt:lpstr>Slayt 3</vt:lpstr>
      <vt:lpstr> </vt:lpstr>
      <vt:lpstr> </vt:lpstr>
      <vt:lpstr> Çalışanlar Uygulamada Nasıl Motive Edilmektedir? </vt:lpstr>
      <vt:lpstr>Çalışanlar Uygulamada Nasıl Motive Edilmektedir?</vt:lpstr>
      <vt:lpstr>1. Motivasyonda İş Tasarımı (İş Dizaynı)</vt:lpstr>
      <vt:lpstr>İş Karakteristikleri Modeli </vt:lpstr>
      <vt:lpstr>Slayt 10</vt:lpstr>
      <vt:lpstr>İş özellikleri (İş Karakteristiklerinin modelinin formülü</vt:lpstr>
      <vt:lpstr>2. Personel Katılım Uygulamaları</vt:lpstr>
      <vt:lpstr>3. Motivasyon için Ödül</vt:lpstr>
      <vt:lpstr> </vt:lpstr>
      <vt:lpstr>Tartışma: «Marifet iltifata tabidir» tartışınız.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Ayse Su Ozugurlu</dc:creator>
  <cp:lastModifiedBy>dell</cp:lastModifiedBy>
  <cp:revision>121</cp:revision>
  <dcterms:created xsi:type="dcterms:W3CDTF">2019-02-24T13:10:01Z</dcterms:created>
  <dcterms:modified xsi:type="dcterms:W3CDTF">2022-04-19T13:31:37Z</dcterms:modified>
</cp:coreProperties>
</file>