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101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1910" y="2514601"/>
            <a:ext cx="668654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1910" y="4777380"/>
            <a:ext cx="668654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7" name="Freeform 6"/>
          <p:cNvSpPr/>
          <p:nvPr/>
        </p:nvSpPr>
        <p:spPr bwMode="auto">
          <a:xfrm>
            <a:off x="0" y="4323811"/>
            <a:ext cx="1308489"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398860" y="4529541"/>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39237002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1910" y="609600"/>
            <a:ext cx="668654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30554513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37462" y="609600"/>
            <a:ext cx="6295445"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56259" y="3505200"/>
            <a:ext cx="5652416"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11"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B30438F6-E2AF-4C49-B077-55BCFC8063E4}" type="slidenum">
              <a:rPr lang="tr-TR" smtClean="0"/>
              <a:pPr/>
              <a:t>‹#›</a:t>
            </a:fld>
            <a:endParaRPr lang="tr-TR"/>
          </a:p>
        </p:txBody>
      </p:sp>
      <p:sp>
        <p:nvSpPr>
          <p:cNvPr id="14" name="TextBox 13"/>
          <p:cNvSpPr txBox="1"/>
          <p:nvPr/>
        </p:nvSpPr>
        <p:spPr>
          <a:xfrm>
            <a:off x="1850739" y="648005"/>
            <a:ext cx="4572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
        <p:nvSpPr>
          <p:cNvPr id="15" name="TextBox 14"/>
          <p:cNvSpPr txBox="1"/>
          <p:nvPr/>
        </p:nvSpPr>
        <p:spPr>
          <a:xfrm>
            <a:off x="8336139" y="2905306"/>
            <a:ext cx="4572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28912934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1910" y="2438401"/>
            <a:ext cx="668655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33813716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137462" y="609600"/>
            <a:ext cx="6295445"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11"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B30438F6-E2AF-4C49-B077-55BCFC8063E4}" type="slidenum">
              <a:rPr lang="tr-TR" smtClean="0"/>
              <a:pPr/>
              <a:t>‹#›</a:t>
            </a:fld>
            <a:endParaRPr lang="tr-TR"/>
          </a:p>
        </p:txBody>
      </p:sp>
      <p:sp>
        <p:nvSpPr>
          <p:cNvPr id="17" name="TextBox 16"/>
          <p:cNvSpPr txBox="1"/>
          <p:nvPr/>
        </p:nvSpPr>
        <p:spPr>
          <a:xfrm>
            <a:off x="1850739" y="648005"/>
            <a:ext cx="4572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
        <p:nvSpPr>
          <p:cNvPr id="18" name="TextBox 17"/>
          <p:cNvSpPr txBox="1"/>
          <p:nvPr/>
        </p:nvSpPr>
        <p:spPr>
          <a:xfrm>
            <a:off x="8336139" y="2905306"/>
            <a:ext cx="4572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27023517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1910" y="627407"/>
            <a:ext cx="668654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28613143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40825996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1109" y="627406"/>
            <a:ext cx="16557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1909" y="627406"/>
            <a:ext cx="485775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23610672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4694" y="624110"/>
            <a:ext cx="6683765"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1909" y="2133600"/>
            <a:ext cx="668655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26050869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1910" y="2058750"/>
            <a:ext cx="668654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1910" y="3530129"/>
            <a:ext cx="668654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25597492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1909" y="2133600"/>
            <a:ext cx="3235398"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93060" y="2126222"/>
            <a:ext cx="3235398"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10"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398860" y="787783"/>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29385047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04530" y="1972703"/>
            <a:ext cx="299454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941909" y="2548966"/>
            <a:ext cx="3257170"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29972" y="1969475"/>
            <a:ext cx="299925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375218" y="2545738"/>
            <a:ext cx="3254006"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8" name="Footer Placeholder 7"/>
          <p:cNvSpPr>
            <a:spLocks noGrp="1"/>
          </p:cNvSpPr>
          <p:nvPr>
            <p:ph type="ftr" sz="quarter" idx="11"/>
          </p:nvPr>
        </p:nvSpPr>
        <p:spPr/>
        <p:txBody>
          <a:bodyPr/>
          <a:lstStyle/>
          <a:p>
            <a:endParaRPr lang="tr-TR">
              <a:solidFill>
                <a:prstClr val="black">
                  <a:tint val="75000"/>
                </a:prstClr>
              </a:solidFill>
            </a:endParaRPr>
          </a:p>
        </p:txBody>
      </p:sp>
      <p:sp>
        <p:nvSpPr>
          <p:cNvPr id="12"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398860" y="787783"/>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12634817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4" name="Footer Placeholder 3"/>
          <p:cNvSpPr>
            <a:spLocks noGrp="1"/>
          </p:cNvSpPr>
          <p:nvPr>
            <p:ph type="ftr" sz="quarter" idx="11"/>
          </p:nvPr>
        </p:nvSpPr>
        <p:spPr/>
        <p:txBody>
          <a:bodyPr/>
          <a:lstStyle/>
          <a:p>
            <a:endParaRPr lang="tr-TR">
              <a:solidFill>
                <a:prstClr val="black">
                  <a:tint val="75000"/>
                </a:prstClr>
              </a:solidFill>
            </a:endParaRPr>
          </a:p>
        </p:txBody>
      </p:sp>
      <p:sp>
        <p:nvSpPr>
          <p:cNvPr id="7"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12373423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3" name="Footer Placeholder 2"/>
          <p:cNvSpPr>
            <a:spLocks noGrp="1"/>
          </p:cNvSpPr>
          <p:nvPr>
            <p:ph type="ftr" sz="quarter" idx="11"/>
          </p:nvPr>
        </p:nvSpPr>
        <p:spPr/>
        <p:txBody>
          <a:bodyPr/>
          <a:lstStyle/>
          <a:p>
            <a:endParaRPr lang="tr-TR">
              <a:solidFill>
                <a:prstClr val="black">
                  <a:tint val="75000"/>
                </a:prstClr>
              </a:solidFill>
            </a:endParaRPr>
          </a:p>
        </p:txBody>
      </p:sp>
      <p:sp>
        <p:nvSpPr>
          <p:cNvPr id="6"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28626567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1910" y="446088"/>
            <a:ext cx="26288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2259" y="446089"/>
            <a:ext cx="38862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1910" y="1598613"/>
            <a:ext cx="26288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9"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3582547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1910" y="4800600"/>
            <a:ext cx="668655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1909" y="634965"/>
            <a:ext cx="668655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1910" y="5367338"/>
            <a:ext cx="668655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40419757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138637"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0416" y="-786"/>
            <a:ext cx="1767506"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4694" y="624110"/>
            <a:ext cx="6683765"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1909" y="2133600"/>
            <a:ext cx="668655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1210" y="6130437"/>
            <a:ext cx="859712"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3"/>
          </p:nvPr>
        </p:nvSpPr>
        <p:spPr>
          <a:xfrm>
            <a:off x="1941910" y="6135809"/>
            <a:ext cx="5714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solidFill>
                <a:prstClr val="black">
                  <a:tint val="75000"/>
                </a:prstClr>
              </a:solidFill>
            </a:endParaRPr>
          </a:p>
        </p:txBody>
      </p:sp>
      <p:sp>
        <p:nvSpPr>
          <p:cNvPr id="6" name="Slide Number Placeholder 5"/>
          <p:cNvSpPr>
            <a:spLocks noGrp="1"/>
          </p:cNvSpPr>
          <p:nvPr>
            <p:ph type="sldNum" sz="quarter" idx="4"/>
          </p:nvPr>
        </p:nvSpPr>
        <p:spPr bwMode="gray">
          <a:xfrm>
            <a:off x="398860" y="787783"/>
            <a:ext cx="584825" cy="365125"/>
          </a:xfrm>
          <a:prstGeom prst="rect">
            <a:avLst/>
          </a:prstGeom>
        </p:spPr>
        <p:txBody>
          <a:bodyPr vert="horz" lIns="91440" tIns="45720" rIns="91440" bIns="45720" rtlCol="0" anchor="ctr"/>
          <a:lstStyle>
            <a:lvl1pPr algn="r">
              <a:defRPr sz="2000">
                <a:solidFill>
                  <a:srgbClr val="FEFFFF"/>
                </a:solidFill>
              </a:defRPr>
            </a:lvl1pPr>
          </a:lstStyle>
          <a:p>
            <a:fld id="{B30438F6-E2AF-4C49-B077-55BCFC8063E4}" type="slidenum">
              <a:rPr lang="tr-TR" smtClean="0"/>
              <a:pPr/>
              <a:t>‹#›</a:t>
            </a:fld>
            <a:endParaRPr lang="tr-TR"/>
          </a:p>
        </p:txBody>
      </p:sp>
    </p:spTree>
    <p:extLst>
      <p:ext uri="{BB962C8B-B14F-4D97-AF65-F5344CB8AC3E}">
        <p14:creationId xmlns:p14="http://schemas.microsoft.com/office/powerpoint/2010/main" val="24966695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79096" y="624112"/>
            <a:ext cx="7449365" cy="4990627"/>
          </a:xfrm>
        </p:spPr>
        <p:txBody>
          <a:bodyPr>
            <a:normAutofit fontScale="90000"/>
          </a:bodyPr>
          <a:lstStyle/>
          <a:p>
            <a:pPr algn="ctr"/>
            <a:r>
              <a:rPr lang="tr-TR" b="1" dirty="0">
                <a:latin typeface="Times New Roman" panose="02020603050405020304" pitchFamily="18" charset="0"/>
                <a:ea typeface="Times New Roman" panose="02020603050405020304" pitchFamily="18" charset="0"/>
                <a:cs typeface="Traditional Arabic" panose="02020603050405020304" pitchFamily="18" charset="-78"/>
              </a:rPr>
              <a:t>Soru </a:t>
            </a:r>
            <a:r>
              <a:rPr lang="tr-TR" b="1" dirty="0" smtClean="0">
                <a:latin typeface="Times New Roman" panose="02020603050405020304" pitchFamily="18" charset="0"/>
                <a:ea typeface="Times New Roman" panose="02020603050405020304" pitchFamily="18" charset="0"/>
                <a:cs typeface="Traditional Arabic" panose="02020603050405020304" pitchFamily="18" charset="-78"/>
              </a:rPr>
              <a:t>Eki</a:t>
            </a:r>
            <a:r>
              <a:rPr lang="tr-TR" dirty="0">
                <a:latin typeface="Times New Roman" panose="02020603050405020304" pitchFamily="18" charset="0"/>
                <a:ea typeface="Times New Roman" panose="02020603050405020304" pitchFamily="18" charset="0"/>
                <a:cs typeface="Traditional Arabic" panose="02020603050405020304" pitchFamily="18" charset="-78"/>
              </a:rPr>
              <a:t/>
            </a:r>
            <a:br>
              <a:rPr lang="tr-TR" dirty="0">
                <a:latin typeface="Times New Roman" panose="02020603050405020304" pitchFamily="18" charset="0"/>
                <a:ea typeface="Times New Roman" panose="02020603050405020304" pitchFamily="18" charset="0"/>
                <a:cs typeface="Traditional Arabic" panose="02020603050405020304" pitchFamily="18" charset="-78"/>
              </a:rPr>
            </a:br>
            <a: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t>Türkçede </a:t>
            </a:r>
            <a:r>
              <a:rPr lang="tr-TR" dirty="0">
                <a:latin typeface="Times New Roman" panose="02020603050405020304" pitchFamily="18" charset="0"/>
                <a:ea typeface="Times New Roman" panose="02020603050405020304" pitchFamily="18" charset="0"/>
                <a:cs typeface="Traditional Arabic" panose="02020603050405020304" pitchFamily="18" charset="-78"/>
              </a:rPr>
              <a:t>soru eki, sonuna geldiği kelimenin sona gelen ünlüsünün kalın veya ince oluşu ile, ünlülerinin yuvarlak veya düz oluşuna göre değişen dört ayrı şekildedir. Bunlar, </a:t>
            </a:r>
            <a: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t>(</a:t>
            </a:r>
            <a:r>
              <a:rPr lang="tr-TR" b="1" i="1" dirty="0" smtClean="0">
                <a:latin typeface="Times New Roman" panose="02020603050405020304" pitchFamily="18" charset="0"/>
                <a:ea typeface="Times New Roman" panose="02020603050405020304" pitchFamily="18" charset="0"/>
                <a:cs typeface="Traditional Arabic" panose="02020603050405020304" pitchFamily="18" charset="-78"/>
              </a:rPr>
              <a:t>mı</a:t>
            </a:r>
            <a:r>
              <a:rPr lang="tr-TR"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b="1" i="1" dirty="0" smtClean="0">
                <a:latin typeface="Times New Roman" panose="02020603050405020304" pitchFamily="18" charset="0"/>
                <a:ea typeface="Times New Roman" panose="02020603050405020304" pitchFamily="18" charset="0"/>
                <a:cs typeface="Traditional Arabic" panose="02020603050405020304" pitchFamily="18" charset="-78"/>
              </a:rPr>
              <a:t>mi</a:t>
            </a:r>
            <a:r>
              <a:rPr lang="tr-TR"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b="1" i="1" dirty="0" smtClean="0">
                <a:latin typeface="Times New Roman" panose="02020603050405020304" pitchFamily="18" charset="0"/>
                <a:ea typeface="Times New Roman" panose="02020603050405020304" pitchFamily="18" charset="0"/>
                <a:cs typeface="Traditional Arabic" panose="02020603050405020304" pitchFamily="18" charset="-78"/>
              </a:rPr>
              <a:t>mu</a:t>
            </a:r>
            <a: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dirty="0">
                <a:latin typeface="Times New Roman" panose="02020603050405020304" pitchFamily="18" charset="0"/>
                <a:ea typeface="Times New Roman" panose="02020603050405020304" pitchFamily="18" charset="0"/>
                <a:cs typeface="Traditional Arabic" panose="02020603050405020304" pitchFamily="18" charset="-78"/>
              </a:rPr>
              <a:t>ve </a:t>
            </a:r>
            <a:r>
              <a:rPr lang="tr-TR" b="1" i="1" dirty="0" smtClean="0">
                <a:latin typeface="Times New Roman" panose="02020603050405020304" pitchFamily="18" charset="0"/>
                <a:ea typeface="Times New Roman" panose="02020603050405020304" pitchFamily="18" charset="0"/>
                <a:cs typeface="Traditional Arabic" panose="02020603050405020304" pitchFamily="18" charset="-78"/>
              </a:rPr>
              <a:t>mü</a:t>
            </a:r>
            <a:r>
              <a:rPr lang="tr-TR" dirty="0">
                <a:latin typeface="Times New Roman" panose="02020603050405020304" pitchFamily="18" charset="0"/>
                <a:ea typeface="Times New Roman" panose="02020603050405020304" pitchFamily="18" charset="0"/>
                <a:cs typeface="Traditional Arabic" panose="02020603050405020304" pitchFamily="18" charset="-78"/>
              </a:rPr>
              <a:t>) şekilleridir ve Osmanlı Türkçesi </a:t>
            </a:r>
            <a: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t>metinlerinde, </a:t>
            </a:r>
            <a:r>
              <a:rPr lang="tr-TR" dirty="0">
                <a:latin typeface="Times New Roman" panose="02020603050405020304" pitchFamily="18" charset="0"/>
                <a:ea typeface="Times New Roman" panose="02020603050405020304" pitchFamily="18" charset="0"/>
                <a:cs typeface="Traditional Arabic" panose="02020603050405020304" pitchFamily="18" charset="-78"/>
              </a:rPr>
              <a:t>(</a:t>
            </a:r>
            <a:r>
              <a:rPr lang="ar-SA" b="1" dirty="0">
                <a:latin typeface="Times New Roman" panose="02020603050405020304" pitchFamily="18" charset="0"/>
                <a:ea typeface="Times New Roman" panose="02020603050405020304" pitchFamily="18" charset="0"/>
                <a:cs typeface="Traditional Arabic" panose="02020603050405020304" pitchFamily="18" charset="-78"/>
              </a:rPr>
              <a:t>مى</a:t>
            </a:r>
            <a:r>
              <a:rPr lang="tr-TR" dirty="0">
                <a:latin typeface="Times New Roman" panose="02020603050405020304" pitchFamily="18" charset="0"/>
                <a:ea typeface="Times New Roman" panose="02020603050405020304" pitchFamily="18" charset="0"/>
                <a:cs typeface="Traditional Arabic" panose="02020603050405020304" pitchFamily="18" charset="-78"/>
              </a:rPr>
              <a:t>) şeklinde yazılmıştır. Ayrıca, Osmanlı Türkçesi metinlerinde bu ek ayrı yazılmamıştır.</a:t>
            </a:r>
            <a:endParaRPr lang="tr-TR" dirty="0"/>
          </a:p>
        </p:txBody>
      </p:sp>
    </p:spTree>
    <p:extLst>
      <p:ext uri="{BB962C8B-B14F-4D97-AF65-F5344CB8AC3E}">
        <p14:creationId xmlns:p14="http://schemas.microsoft.com/office/powerpoint/2010/main" val="1298258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65486" y="433138"/>
            <a:ext cx="8313821" cy="6596262"/>
          </a:xfrm>
        </p:spPr>
        <p:txBody>
          <a:bodyPr numCol="3">
            <a:noAutofit/>
          </a:bodyPr>
          <a:lstStyle/>
          <a:p>
            <a:pPr indent="449580" algn="just"/>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كتابمى</a:t>
            </a:r>
            <a:r>
              <a:rPr lang="tr-TR" sz="3200" b="1" dirty="0">
                <a:latin typeface="Times New Roman" panose="02020603050405020304" pitchFamily="18" charset="0"/>
                <a:ea typeface="Times New Roman" panose="02020603050405020304" pitchFamily="18" charset="0"/>
                <a:cs typeface="Traditional Arabic" panose="02020603050405020304" pitchFamily="18" charset="-78"/>
              </a:rPr>
              <a:t> </a:t>
            </a:r>
          </a:p>
          <a:p>
            <a:pPr indent="449580" algn="just"/>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kitap mı</a:t>
            </a:r>
          </a:p>
          <a:p>
            <a:pPr indent="449580" algn="just"/>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آرقادﻩمى</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arkada mı</a:t>
            </a:r>
          </a:p>
          <a:p>
            <a:pPr indent="449580" algn="just"/>
            <a:r>
              <a:rPr lang="ar-SA" sz="3200" b="1" dirty="0" smtClean="0">
                <a:latin typeface="Times New Roman" panose="02020603050405020304" pitchFamily="18" charset="0"/>
                <a:ea typeface="Times New Roman" panose="02020603050405020304" pitchFamily="18" charset="0"/>
                <a:cs typeface="Traditional Arabic" panose="02020603050405020304" pitchFamily="18" charset="-78"/>
              </a:rPr>
              <a:t>اوزاقمى</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uzak mı</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fa-IR" sz="3200" b="1" dirty="0">
                <a:latin typeface="Times New Roman" panose="02020603050405020304" pitchFamily="18" charset="0"/>
                <a:ea typeface="Times New Roman" panose="02020603050405020304" pitchFamily="18" charset="0"/>
                <a:cs typeface="Traditional Arabic" panose="02020603050405020304" pitchFamily="18" charset="-78"/>
              </a:rPr>
              <a:t>گلـﻪجكمى</a:t>
            </a:r>
            <a:endParaRPr lang="tr-TR" sz="3200" b="1" dirty="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sz="3200" i="1" dirty="0">
                <a:latin typeface="Times New Roman" panose="02020603050405020304" pitchFamily="18" charset="0"/>
                <a:ea typeface="Times New Roman" panose="02020603050405020304" pitchFamily="18" charset="0"/>
                <a:cs typeface="Traditional Arabic" panose="02020603050405020304" pitchFamily="18" charset="-78"/>
              </a:rPr>
              <a:t>gelecek mi</a:t>
            </a:r>
          </a:p>
          <a:p>
            <a:pPr indent="449580" algn="just"/>
            <a:r>
              <a:rPr lang="ar-SA" sz="3200" b="1" dirty="0" smtClean="0">
                <a:latin typeface="Times New Roman" panose="02020603050405020304" pitchFamily="18" charset="0"/>
                <a:ea typeface="Times New Roman" panose="02020603050405020304" pitchFamily="18" charset="0"/>
                <a:cs typeface="Traditional Arabic" panose="02020603050405020304" pitchFamily="18" charset="-78"/>
              </a:rPr>
              <a:t>سوررمى</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sürer mi</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دفترمى</a:t>
            </a:r>
            <a:r>
              <a:rPr lang="tr-TR" sz="3200" b="1" dirty="0">
                <a:latin typeface="Times New Roman" panose="02020603050405020304" pitchFamily="18" charset="0"/>
                <a:ea typeface="Times New Roman" panose="02020603050405020304" pitchFamily="18" charset="0"/>
                <a:cs typeface="Traditional Arabic" panose="02020603050405020304" pitchFamily="18" charset="-78"/>
              </a:rPr>
              <a:t> </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defter mi</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بيليرمى</a:t>
            </a:r>
            <a:r>
              <a:rPr lang="tr-TR" sz="3200" b="1" dirty="0">
                <a:latin typeface="Times New Roman" panose="02020603050405020304" pitchFamily="18" charset="0"/>
                <a:ea typeface="Times New Roman" panose="02020603050405020304" pitchFamily="18" charset="0"/>
                <a:cs typeface="Traditional Arabic" panose="02020603050405020304" pitchFamily="18" charset="-78"/>
              </a:rPr>
              <a:t> </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bilir mi</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اويغونمى</a:t>
            </a:r>
            <a:endParaRPr lang="tr-TR" sz="3200" b="1" dirty="0">
              <a:latin typeface="Times New Roman" panose="02020603050405020304" pitchFamily="18" charset="0"/>
              <a:ea typeface="Times New Roman" panose="02020603050405020304" pitchFamily="18" charset="0"/>
            </a:endParaRPr>
          </a:p>
          <a:p>
            <a:pPr indent="449580" algn="just"/>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uygun mu</a:t>
            </a:r>
          </a:p>
          <a:p>
            <a:pPr indent="449580" algn="just"/>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قابوقمى</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kabuk mu</a:t>
            </a:r>
          </a:p>
          <a:p>
            <a:pPr indent="449580" algn="just"/>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اويوديمى</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200" i="1" dirty="0">
                <a:latin typeface="Times New Roman" panose="02020603050405020304" pitchFamily="18" charset="0"/>
                <a:ea typeface="Times New Roman" panose="02020603050405020304" pitchFamily="18" charset="0"/>
                <a:cs typeface="Traditional Arabic" panose="02020603050405020304" pitchFamily="18" charset="-78"/>
              </a:rPr>
              <a:t>uyudu </a:t>
            </a:r>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mu</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fa-IR" sz="3200" b="1" dirty="0">
                <a:latin typeface="Times New Roman" panose="02020603050405020304" pitchFamily="18" charset="0"/>
                <a:ea typeface="Times New Roman" panose="02020603050405020304" pitchFamily="18" charset="0"/>
                <a:cs typeface="Traditional Arabic" panose="02020603050405020304" pitchFamily="18" charset="-78"/>
              </a:rPr>
              <a:t>گورديمى</a:t>
            </a:r>
            <a:endParaRPr lang="tr-TR" sz="3200" b="1" dirty="0">
              <a:latin typeface="Times New Roman" panose="02020603050405020304" pitchFamily="18" charset="0"/>
              <a:ea typeface="Times New Roman" panose="02020603050405020304" pitchFamily="18" charset="0"/>
            </a:endParaRPr>
          </a:p>
          <a:p>
            <a:pPr indent="449580" algn="just"/>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gördü mü</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fa-IR" sz="3200" b="1" dirty="0">
                <a:latin typeface="Times New Roman" panose="02020603050405020304" pitchFamily="18" charset="0"/>
                <a:ea typeface="Times New Roman" panose="02020603050405020304" pitchFamily="18" charset="0"/>
                <a:cs typeface="Traditional Arabic" panose="02020603050405020304" pitchFamily="18" charset="-78"/>
              </a:rPr>
              <a:t>دوزگونمى</a:t>
            </a:r>
            <a:r>
              <a:rPr lang="tr-TR" sz="3200" b="1" dirty="0">
                <a:latin typeface="Times New Roman" panose="02020603050405020304" pitchFamily="18" charset="0"/>
                <a:ea typeface="Times New Roman" panose="02020603050405020304" pitchFamily="18" charset="0"/>
                <a:cs typeface="Traditional Arabic" panose="02020603050405020304" pitchFamily="18" charset="-78"/>
              </a:rPr>
              <a:t> </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200" i="1" dirty="0">
                <a:latin typeface="Times New Roman" panose="02020603050405020304" pitchFamily="18" charset="0"/>
                <a:ea typeface="Times New Roman" panose="02020603050405020304" pitchFamily="18" charset="0"/>
                <a:cs typeface="Traditional Arabic" panose="02020603050405020304" pitchFamily="18" charset="-78"/>
              </a:rPr>
              <a:t>düzgün </a:t>
            </a:r>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mü</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fa-IR" sz="3200" b="1" dirty="0">
                <a:latin typeface="Times New Roman" panose="02020603050405020304" pitchFamily="18" charset="0"/>
                <a:ea typeface="Times New Roman" panose="02020603050405020304" pitchFamily="18" charset="0"/>
                <a:cs typeface="Traditional Arabic" panose="02020603050405020304" pitchFamily="18" charset="-78"/>
              </a:rPr>
              <a:t>گورمشمى</a:t>
            </a:r>
            <a:r>
              <a:rPr lang="tr-TR" sz="3200" b="1" dirty="0">
                <a:latin typeface="Times New Roman" panose="02020603050405020304" pitchFamily="18" charset="0"/>
                <a:ea typeface="Times New Roman" panose="02020603050405020304" pitchFamily="18" charset="0"/>
                <a:cs typeface="Traditional Arabic" panose="02020603050405020304" pitchFamily="18" charset="-78"/>
              </a:rPr>
              <a:t> </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görmüş mü</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indent="449580" algn="just"/>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572366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randombar(horizont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randombar(horizontal)">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randombar(horizontal)">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4" presetClass="entr" presetSubtype="1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randombar(horizontal)">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4" presetClass="entr" presetSubtype="10"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randombar(horizontal)">
                                      <p:cBhvr>
                                        <p:cTn id="62" dur="5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4" presetClass="entr" presetSubtype="10"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randombar(horizontal)">
                                      <p:cBhvr>
                                        <p:cTn id="67" dur="500"/>
                                        <p:tgtEl>
                                          <p:spTgt spid="3">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4" presetClass="entr" presetSubtype="10" fill="hold" grpId="0" nodeType="clickEffect">
                                  <p:stCondLst>
                                    <p:cond delay="0"/>
                                  </p:stCondLst>
                                  <p:childTnLst>
                                    <p:set>
                                      <p:cBhvr>
                                        <p:cTn id="71" dur="1" fill="hold">
                                          <p:stCondLst>
                                            <p:cond delay="0"/>
                                          </p:stCondLst>
                                        </p:cTn>
                                        <p:tgtEl>
                                          <p:spTgt spid="3">
                                            <p:txEl>
                                              <p:pRg st="13" end="13"/>
                                            </p:txEl>
                                          </p:spTgt>
                                        </p:tgtEl>
                                        <p:attrNameLst>
                                          <p:attrName>style.visibility</p:attrName>
                                        </p:attrNameLst>
                                      </p:cBhvr>
                                      <p:to>
                                        <p:strVal val="visible"/>
                                      </p:to>
                                    </p:set>
                                    <p:animEffect transition="in" filter="randombar(horizontal)">
                                      <p:cBhvr>
                                        <p:cTn id="72" dur="500"/>
                                        <p:tgtEl>
                                          <p:spTgt spid="3">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4" presetClass="entr" presetSubtype="10" fill="hold" grpId="0" nodeType="clickEffect">
                                  <p:stCondLst>
                                    <p:cond delay="0"/>
                                  </p:stCondLst>
                                  <p:childTnLst>
                                    <p:set>
                                      <p:cBhvr>
                                        <p:cTn id="76" dur="1" fill="hold">
                                          <p:stCondLst>
                                            <p:cond delay="0"/>
                                          </p:stCondLst>
                                        </p:cTn>
                                        <p:tgtEl>
                                          <p:spTgt spid="3">
                                            <p:txEl>
                                              <p:pRg st="14" end="14"/>
                                            </p:txEl>
                                          </p:spTgt>
                                        </p:tgtEl>
                                        <p:attrNameLst>
                                          <p:attrName>style.visibility</p:attrName>
                                        </p:attrNameLst>
                                      </p:cBhvr>
                                      <p:to>
                                        <p:strVal val="visible"/>
                                      </p:to>
                                    </p:set>
                                    <p:animEffect transition="in" filter="randombar(horizontal)">
                                      <p:cBhvr>
                                        <p:cTn id="77" dur="500"/>
                                        <p:tgtEl>
                                          <p:spTgt spid="3">
                                            <p:txEl>
                                              <p:pRg st="14" end="1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4" presetClass="entr" presetSubtype="10" fill="hold" grpId="0" nodeType="clickEffect">
                                  <p:stCondLst>
                                    <p:cond delay="0"/>
                                  </p:stCondLst>
                                  <p:childTnLst>
                                    <p:set>
                                      <p:cBhvr>
                                        <p:cTn id="81" dur="1" fill="hold">
                                          <p:stCondLst>
                                            <p:cond delay="0"/>
                                          </p:stCondLst>
                                        </p:cTn>
                                        <p:tgtEl>
                                          <p:spTgt spid="3">
                                            <p:txEl>
                                              <p:pRg st="15" end="15"/>
                                            </p:txEl>
                                          </p:spTgt>
                                        </p:tgtEl>
                                        <p:attrNameLst>
                                          <p:attrName>style.visibility</p:attrName>
                                        </p:attrNameLst>
                                      </p:cBhvr>
                                      <p:to>
                                        <p:strVal val="visible"/>
                                      </p:to>
                                    </p:set>
                                    <p:animEffect transition="in" filter="randombar(horizontal)">
                                      <p:cBhvr>
                                        <p:cTn id="82" dur="500"/>
                                        <p:tgtEl>
                                          <p:spTgt spid="3">
                                            <p:txEl>
                                              <p:pRg st="15" end="15"/>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4" presetClass="entr" presetSubtype="10" fill="hold" grpId="0" nodeType="clickEffect">
                                  <p:stCondLst>
                                    <p:cond delay="0"/>
                                  </p:stCondLst>
                                  <p:childTnLst>
                                    <p:set>
                                      <p:cBhvr>
                                        <p:cTn id="86" dur="1" fill="hold">
                                          <p:stCondLst>
                                            <p:cond delay="0"/>
                                          </p:stCondLst>
                                        </p:cTn>
                                        <p:tgtEl>
                                          <p:spTgt spid="3">
                                            <p:txEl>
                                              <p:pRg st="16" end="16"/>
                                            </p:txEl>
                                          </p:spTgt>
                                        </p:tgtEl>
                                        <p:attrNameLst>
                                          <p:attrName>style.visibility</p:attrName>
                                        </p:attrNameLst>
                                      </p:cBhvr>
                                      <p:to>
                                        <p:strVal val="visible"/>
                                      </p:to>
                                    </p:set>
                                    <p:animEffect transition="in" filter="randombar(horizontal)">
                                      <p:cBhvr>
                                        <p:cTn id="87" dur="500"/>
                                        <p:tgtEl>
                                          <p:spTgt spid="3">
                                            <p:txEl>
                                              <p:pRg st="16" end="16"/>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4" presetClass="entr" presetSubtype="10" fill="hold" grpId="0" nodeType="clickEffect">
                                  <p:stCondLst>
                                    <p:cond delay="0"/>
                                  </p:stCondLst>
                                  <p:childTnLst>
                                    <p:set>
                                      <p:cBhvr>
                                        <p:cTn id="91" dur="1" fill="hold">
                                          <p:stCondLst>
                                            <p:cond delay="0"/>
                                          </p:stCondLst>
                                        </p:cTn>
                                        <p:tgtEl>
                                          <p:spTgt spid="3">
                                            <p:txEl>
                                              <p:pRg st="17" end="17"/>
                                            </p:txEl>
                                          </p:spTgt>
                                        </p:tgtEl>
                                        <p:attrNameLst>
                                          <p:attrName>style.visibility</p:attrName>
                                        </p:attrNameLst>
                                      </p:cBhvr>
                                      <p:to>
                                        <p:strVal val="visible"/>
                                      </p:to>
                                    </p:set>
                                    <p:animEffect transition="in" filter="randombar(horizontal)">
                                      <p:cBhvr>
                                        <p:cTn id="92" dur="500"/>
                                        <p:tgtEl>
                                          <p:spTgt spid="3">
                                            <p:txEl>
                                              <p:pRg st="17" end="17"/>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14" presetClass="entr" presetSubtype="10" fill="hold" grpId="0" nodeType="clickEffect">
                                  <p:stCondLst>
                                    <p:cond delay="0"/>
                                  </p:stCondLst>
                                  <p:childTnLst>
                                    <p:set>
                                      <p:cBhvr>
                                        <p:cTn id="96" dur="1" fill="hold">
                                          <p:stCondLst>
                                            <p:cond delay="0"/>
                                          </p:stCondLst>
                                        </p:cTn>
                                        <p:tgtEl>
                                          <p:spTgt spid="3">
                                            <p:txEl>
                                              <p:pRg st="18" end="18"/>
                                            </p:txEl>
                                          </p:spTgt>
                                        </p:tgtEl>
                                        <p:attrNameLst>
                                          <p:attrName>style.visibility</p:attrName>
                                        </p:attrNameLst>
                                      </p:cBhvr>
                                      <p:to>
                                        <p:strVal val="visible"/>
                                      </p:to>
                                    </p:set>
                                    <p:animEffect transition="in" filter="randombar(horizontal)">
                                      <p:cBhvr>
                                        <p:cTn id="97" dur="500"/>
                                        <p:tgtEl>
                                          <p:spTgt spid="3">
                                            <p:txEl>
                                              <p:pRg st="18" end="18"/>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14" presetClass="entr" presetSubtype="10" fill="hold" grpId="0" nodeType="clickEffect">
                                  <p:stCondLst>
                                    <p:cond delay="0"/>
                                  </p:stCondLst>
                                  <p:childTnLst>
                                    <p:set>
                                      <p:cBhvr>
                                        <p:cTn id="101" dur="1" fill="hold">
                                          <p:stCondLst>
                                            <p:cond delay="0"/>
                                          </p:stCondLst>
                                        </p:cTn>
                                        <p:tgtEl>
                                          <p:spTgt spid="3">
                                            <p:txEl>
                                              <p:pRg st="19" end="19"/>
                                            </p:txEl>
                                          </p:spTgt>
                                        </p:tgtEl>
                                        <p:attrNameLst>
                                          <p:attrName>style.visibility</p:attrName>
                                        </p:attrNameLst>
                                      </p:cBhvr>
                                      <p:to>
                                        <p:strVal val="visible"/>
                                      </p:to>
                                    </p:set>
                                    <p:animEffect transition="in" filter="randombar(horizontal)">
                                      <p:cBhvr>
                                        <p:cTn id="102" dur="500"/>
                                        <p:tgtEl>
                                          <p:spTgt spid="3">
                                            <p:txEl>
                                              <p:pRg st="19" end="19"/>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14" presetClass="entr" presetSubtype="10" fill="hold" grpId="0" nodeType="clickEffect">
                                  <p:stCondLst>
                                    <p:cond delay="0"/>
                                  </p:stCondLst>
                                  <p:childTnLst>
                                    <p:set>
                                      <p:cBhvr>
                                        <p:cTn id="106" dur="1" fill="hold">
                                          <p:stCondLst>
                                            <p:cond delay="0"/>
                                          </p:stCondLst>
                                        </p:cTn>
                                        <p:tgtEl>
                                          <p:spTgt spid="3">
                                            <p:txEl>
                                              <p:pRg st="20" end="20"/>
                                            </p:txEl>
                                          </p:spTgt>
                                        </p:tgtEl>
                                        <p:attrNameLst>
                                          <p:attrName>style.visibility</p:attrName>
                                        </p:attrNameLst>
                                      </p:cBhvr>
                                      <p:to>
                                        <p:strVal val="visible"/>
                                      </p:to>
                                    </p:set>
                                    <p:animEffect transition="in" filter="randombar(horizontal)">
                                      <p:cBhvr>
                                        <p:cTn id="107" dur="500"/>
                                        <p:tgtEl>
                                          <p:spTgt spid="3">
                                            <p:txEl>
                                              <p:pRg st="20" end="20"/>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14" presetClass="entr" presetSubtype="10" fill="hold" grpId="0" nodeType="clickEffect">
                                  <p:stCondLst>
                                    <p:cond delay="0"/>
                                  </p:stCondLst>
                                  <p:childTnLst>
                                    <p:set>
                                      <p:cBhvr>
                                        <p:cTn id="111" dur="1" fill="hold">
                                          <p:stCondLst>
                                            <p:cond delay="0"/>
                                          </p:stCondLst>
                                        </p:cTn>
                                        <p:tgtEl>
                                          <p:spTgt spid="3">
                                            <p:txEl>
                                              <p:pRg st="21" end="21"/>
                                            </p:txEl>
                                          </p:spTgt>
                                        </p:tgtEl>
                                        <p:attrNameLst>
                                          <p:attrName>style.visibility</p:attrName>
                                        </p:attrNameLst>
                                      </p:cBhvr>
                                      <p:to>
                                        <p:strVal val="visible"/>
                                      </p:to>
                                    </p:set>
                                    <p:animEffect transition="in" filter="randombar(horizontal)">
                                      <p:cBhvr>
                                        <p:cTn id="112" dur="500"/>
                                        <p:tgtEl>
                                          <p:spTgt spid="3">
                                            <p:txEl>
                                              <p:pRg st="21" end="21"/>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14" presetClass="entr" presetSubtype="10" fill="hold" grpId="0" nodeType="clickEffect">
                                  <p:stCondLst>
                                    <p:cond delay="0"/>
                                  </p:stCondLst>
                                  <p:childTnLst>
                                    <p:set>
                                      <p:cBhvr>
                                        <p:cTn id="116" dur="1" fill="hold">
                                          <p:stCondLst>
                                            <p:cond delay="0"/>
                                          </p:stCondLst>
                                        </p:cTn>
                                        <p:tgtEl>
                                          <p:spTgt spid="3">
                                            <p:txEl>
                                              <p:pRg st="22" end="22"/>
                                            </p:txEl>
                                          </p:spTgt>
                                        </p:tgtEl>
                                        <p:attrNameLst>
                                          <p:attrName>style.visibility</p:attrName>
                                        </p:attrNameLst>
                                      </p:cBhvr>
                                      <p:to>
                                        <p:strVal val="visible"/>
                                      </p:to>
                                    </p:set>
                                    <p:animEffect transition="in" filter="randombar(horizontal)">
                                      <p:cBhvr>
                                        <p:cTn id="117" dur="500"/>
                                        <p:tgtEl>
                                          <p:spTgt spid="3">
                                            <p:txEl>
                                              <p:pRg st="22" end="22"/>
                                            </p:txEl>
                                          </p:spTgt>
                                        </p:tgtEl>
                                      </p:cBhvr>
                                    </p:animEffect>
                                  </p:childTnLst>
                                </p:cTn>
                              </p:par>
                            </p:childTnLst>
                          </p:cTn>
                        </p:par>
                      </p:childTnLst>
                    </p:cTn>
                  </p:par>
                  <p:par>
                    <p:cTn id="118" fill="hold">
                      <p:stCondLst>
                        <p:cond delay="indefinite"/>
                      </p:stCondLst>
                      <p:childTnLst>
                        <p:par>
                          <p:cTn id="119" fill="hold">
                            <p:stCondLst>
                              <p:cond delay="0"/>
                            </p:stCondLst>
                            <p:childTnLst>
                              <p:par>
                                <p:cTn id="120" presetID="14" presetClass="entr" presetSubtype="10" fill="hold" grpId="0" nodeType="clickEffect">
                                  <p:stCondLst>
                                    <p:cond delay="0"/>
                                  </p:stCondLst>
                                  <p:childTnLst>
                                    <p:set>
                                      <p:cBhvr>
                                        <p:cTn id="121" dur="1" fill="hold">
                                          <p:stCondLst>
                                            <p:cond delay="0"/>
                                          </p:stCondLst>
                                        </p:cTn>
                                        <p:tgtEl>
                                          <p:spTgt spid="3">
                                            <p:txEl>
                                              <p:pRg st="23" end="23"/>
                                            </p:txEl>
                                          </p:spTgt>
                                        </p:tgtEl>
                                        <p:attrNameLst>
                                          <p:attrName>style.visibility</p:attrName>
                                        </p:attrNameLst>
                                      </p:cBhvr>
                                      <p:to>
                                        <p:strVal val="visible"/>
                                      </p:to>
                                    </p:set>
                                    <p:animEffect transition="in" filter="randombar(horizontal)">
                                      <p:cBhvr>
                                        <p:cTn id="122" dur="500"/>
                                        <p:tgtEl>
                                          <p:spTgt spid="3">
                                            <p:txEl>
                                              <p:pRg st="23" end="23"/>
                                            </p:txEl>
                                          </p:spTgt>
                                        </p:tgtEl>
                                      </p:cBhvr>
                                    </p:animEffect>
                                  </p:childTnLst>
                                </p:cTn>
                              </p:par>
                            </p:childTnLst>
                          </p:cTn>
                        </p:par>
                      </p:childTnLst>
                    </p:cTn>
                  </p:par>
                  <p:par>
                    <p:cTn id="123" fill="hold">
                      <p:stCondLst>
                        <p:cond delay="indefinite"/>
                      </p:stCondLst>
                      <p:childTnLst>
                        <p:par>
                          <p:cTn id="124" fill="hold">
                            <p:stCondLst>
                              <p:cond delay="0"/>
                            </p:stCondLst>
                            <p:childTnLst>
                              <p:par>
                                <p:cTn id="125" presetID="14" presetClass="entr" presetSubtype="10" fill="hold" grpId="0" nodeType="clickEffect">
                                  <p:stCondLst>
                                    <p:cond delay="0"/>
                                  </p:stCondLst>
                                  <p:childTnLst>
                                    <p:set>
                                      <p:cBhvr>
                                        <p:cTn id="126" dur="1" fill="hold">
                                          <p:stCondLst>
                                            <p:cond delay="0"/>
                                          </p:stCondLst>
                                        </p:cTn>
                                        <p:tgtEl>
                                          <p:spTgt spid="3">
                                            <p:txEl>
                                              <p:pRg st="24" end="24"/>
                                            </p:txEl>
                                          </p:spTgt>
                                        </p:tgtEl>
                                        <p:attrNameLst>
                                          <p:attrName>style.visibility</p:attrName>
                                        </p:attrNameLst>
                                      </p:cBhvr>
                                      <p:to>
                                        <p:strVal val="visible"/>
                                      </p:to>
                                    </p:set>
                                    <p:animEffect transition="in" filter="randombar(horizontal)">
                                      <p:cBhvr>
                                        <p:cTn id="127" dur="500"/>
                                        <p:tgtEl>
                                          <p:spTgt spid="3">
                                            <p:txEl>
                                              <p:pRg st="24" end="24"/>
                                            </p:txEl>
                                          </p:spTgt>
                                        </p:tgtEl>
                                      </p:cBhvr>
                                    </p:animEffect>
                                  </p:childTnLst>
                                </p:cTn>
                              </p:par>
                            </p:childTnLst>
                          </p:cTn>
                        </p:par>
                      </p:childTnLst>
                    </p:cTn>
                  </p:par>
                  <p:par>
                    <p:cTn id="128" fill="hold">
                      <p:stCondLst>
                        <p:cond delay="indefinite"/>
                      </p:stCondLst>
                      <p:childTnLst>
                        <p:par>
                          <p:cTn id="129" fill="hold">
                            <p:stCondLst>
                              <p:cond delay="0"/>
                            </p:stCondLst>
                            <p:childTnLst>
                              <p:par>
                                <p:cTn id="130" presetID="14" presetClass="entr" presetSubtype="10" fill="hold" grpId="0" nodeType="clickEffect">
                                  <p:stCondLst>
                                    <p:cond delay="0"/>
                                  </p:stCondLst>
                                  <p:childTnLst>
                                    <p:set>
                                      <p:cBhvr>
                                        <p:cTn id="131" dur="1" fill="hold">
                                          <p:stCondLst>
                                            <p:cond delay="0"/>
                                          </p:stCondLst>
                                        </p:cTn>
                                        <p:tgtEl>
                                          <p:spTgt spid="3">
                                            <p:txEl>
                                              <p:pRg st="25" end="25"/>
                                            </p:txEl>
                                          </p:spTgt>
                                        </p:tgtEl>
                                        <p:attrNameLst>
                                          <p:attrName>style.visibility</p:attrName>
                                        </p:attrNameLst>
                                      </p:cBhvr>
                                      <p:to>
                                        <p:strVal val="visible"/>
                                      </p:to>
                                    </p:set>
                                    <p:animEffect transition="in" filter="randombar(horizontal)">
                                      <p:cBhvr>
                                        <p:cTn id="132" dur="500"/>
                                        <p:tgtEl>
                                          <p:spTgt spid="3">
                                            <p:txEl>
                                              <p:pRg st="25" end="2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1479885" y="624109"/>
            <a:ext cx="7148574" cy="5680438"/>
          </a:xfrm>
        </p:spPr>
        <p:txBody>
          <a:bodyPr/>
          <a:lstStyle/>
          <a:p>
            <a:pPr algn="ctr"/>
            <a:r>
              <a:rPr lang="tr-TR" b="1" dirty="0">
                <a:latin typeface="Times New Roman" panose="02020603050405020304" pitchFamily="18" charset="0"/>
                <a:ea typeface="Times New Roman" panose="02020603050405020304" pitchFamily="18" charset="0"/>
                <a:cs typeface="Traditional Arabic" panose="02020603050405020304" pitchFamily="18" charset="-78"/>
              </a:rPr>
              <a:t>Aitlik </a:t>
            </a:r>
            <a:r>
              <a:rPr lang="tr-TR" b="1" dirty="0" smtClean="0">
                <a:latin typeface="Times New Roman" panose="02020603050405020304" pitchFamily="18" charset="0"/>
                <a:ea typeface="Times New Roman" panose="02020603050405020304" pitchFamily="18" charset="0"/>
                <a:cs typeface="Traditional Arabic" panose="02020603050405020304" pitchFamily="18" charset="-78"/>
              </a:rPr>
              <a:t>Eki</a:t>
            </a:r>
            <a: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t> </a:t>
            </a:r>
            <a:b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br>
            <a:r>
              <a:rPr lang="tr-TR" dirty="0">
                <a:latin typeface="Times New Roman" panose="02020603050405020304" pitchFamily="18" charset="0"/>
                <a:ea typeface="Times New Roman" panose="02020603050405020304" pitchFamily="18" charset="0"/>
                <a:cs typeface="Traditional Arabic" panose="02020603050405020304" pitchFamily="18" charset="-78"/>
              </a:rPr>
              <a:t/>
            </a:r>
            <a:br>
              <a:rPr lang="tr-TR" dirty="0">
                <a:latin typeface="Times New Roman" panose="02020603050405020304" pitchFamily="18" charset="0"/>
                <a:ea typeface="Times New Roman" panose="02020603050405020304" pitchFamily="18" charset="0"/>
                <a:cs typeface="Traditional Arabic" panose="02020603050405020304" pitchFamily="18" charset="-78"/>
              </a:rPr>
            </a:br>
            <a: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t>Bir </a:t>
            </a:r>
            <a:r>
              <a:rPr lang="tr-TR" dirty="0">
                <a:latin typeface="Times New Roman" panose="02020603050405020304" pitchFamily="18" charset="0"/>
                <a:ea typeface="Times New Roman" panose="02020603050405020304" pitchFamily="18" charset="0"/>
                <a:cs typeface="Traditional Arabic" panose="02020603050405020304" pitchFamily="18" charset="-78"/>
              </a:rPr>
              <a:t>şeyin bir yere veya kimseye ait oluşunu veya nerede bulunduğunu haber vermek üzere kullanılan -</a:t>
            </a:r>
            <a:r>
              <a:rPr lang="tr-TR" b="1" i="1" dirty="0">
                <a:latin typeface="Times New Roman" panose="02020603050405020304" pitchFamily="18" charset="0"/>
                <a:ea typeface="Times New Roman" panose="02020603050405020304" pitchFamily="18" charset="0"/>
                <a:cs typeface="Traditional Arabic" panose="02020603050405020304" pitchFamily="18" charset="-78"/>
              </a:rPr>
              <a:t>ki</a:t>
            </a:r>
            <a:r>
              <a:rPr lang="tr-TR"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t>eki, </a:t>
            </a:r>
            <a:r>
              <a:rPr lang="tr-TR" dirty="0">
                <a:latin typeface="Times New Roman" panose="02020603050405020304" pitchFamily="18" charset="0"/>
                <a:ea typeface="Times New Roman" panose="02020603050405020304" pitchFamily="18" charset="0"/>
                <a:cs typeface="Traditional Arabic" panose="02020603050405020304" pitchFamily="18" charset="-78"/>
              </a:rPr>
              <a:t>(</a:t>
            </a:r>
            <a:r>
              <a:rPr lang="ar-SA" b="1" dirty="0">
                <a:latin typeface="Times New Roman" panose="02020603050405020304" pitchFamily="18" charset="0"/>
                <a:ea typeface="Times New Roman" panose="02020603050405020304" pitchFamily="18" charset="0"/>
                <a:cs typeface="Traditional Arabic" panose="02020603050405020304" pitchFamily="18" charset="-78"/>
              </a:rPr>
              <a:t>كى</a:t>
            </a:r>
            <a:r>
              <a:rPr lang="tr-TR" dirty="0">
                <a:latin typeface="Times New Roman" panose="02020603050405020304" pitchFamily="18" charset="0"/>
                <a:ea typeface="Times New Roman" panose="02020603050405020304" pitchFamily="18" charset="0"/>
                <a:cs typeface="Traditional Arabic" panose="02020603050405020304" pitchFamily="18" charset="-78"/>
              </a:rPr>
              <a:t>) şeklinde yazılır. Bu ek </a:t>
            </a:r>
            <a: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t>bazen </a:t>
            </a:r>
            <a:r>
              <a:rPr lang="tr-TR" dirty="0">
                <a:latin typeface="Times New Roman" panose="02020603050405020304" pitchFamily="18" charset="0"/>
                <a:ea typeface="Times New Roman" panose="02020603050405020304" pitchFamily="18" charset="0"/>
                <a:cs typeface="Traditional Arabic" panose="02020603050405020304" pitchFamily="18" charset="-78"/>
              </a:rPr>
              <a:t>kelimenin ince yuvarlak ünlüsüne uyumlu olarak -</a:t>
            </a:r>
            <a:r>
              <a:rPr lang="tr-TR" dirty="0" err="1">
                <a:latin typeface="Times New Roman" panose="02020603050405020304" pitchFamily="18" charset="0"/>
                <a:ea typeface="Times New Roman" panose="02020603050405020304" pitchFamily="18" charset="0"/>
                <a:cs typeface="Traditional Arabic" panose="02020603050405020304" pitchFamily="18" charset="-78"/>
              </a:rPr>
              <a:t>kü</a:t>
            </a:r>
            <a:r>
              <a:rPr lang="tr-TR" dirty="0">
                <a:latin typeface="Times New Roman" panose="02020603050405020304" pitchFamily="18" charset="0"/>
                <a:ea typeface="Times New Roman" panose="02020603050405020304" pitchFamily="18" charset="0"/>
                <a:cs typeface="Traditional Arabic" panose="02020603050405020304" pitchFamily="18" charset="-78"/>
              </a:rPr>
              <a:t> şeklinde de telaffuz edilebilmektedir. Bu halde de, aynı şekilde yazılır.</a:t>
            </a:r>
            <a:endParaRPr lang="tr-TR" dirty="0"/>
          </a:p>
        </p:txBody>
      </p:sp>
    </p:spTree>
    <p:extLst>
      <p:ext uri="{BB962C8B-B14F-4D97-AF65-F5344CB8AC3E}">
        <p14:creationId xmlns:p14="http://schemas.microsoft.com/office/powerpoint/2010/main" val="29009328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p:cNvSpPr>
            <a:spLocks noGrp="1"/>
          </p:cNvSpPr>
          <p:nvPr>
            <p:ph idx="1"/>
          </p:nvPr>
        </p:nvSpPr>
        <p:spPr>
          <a:xfrm>
            <a:off x="1215191" y="753979"/>
            <a:ext cx="8145379" cy="5871410"/>
          </a:xfrm>
        </p:spPr>
        <p:txBody>
          <a:bodyPr numCol="2">
            <a:normAutofit/>
          </a:bodyPr>
          <a:lstStyle/>
          <a:p>
            <a:r>
              <a:rPr lang="ar-SA" sz="4400" b="1" dirty="0">
                <a:latin typeface="Times New Roman" panose="02020603050405020304" pitchFamily="18" charset="0"/>
                <a:ea typeface="Times New Roman" panose="02020603050405020304" pitchFamily="18" charset="0"/>
                <a:cs typeface="Traditional Arabic" panose="02020603050405020304" pitchFamily="18" charset="-78"/>
              </a:rPr>
              <a:t>اوقولدﻩكى</a:t>
            </a:r>
            <a:endParaRPr lang="tr-TR" sz="4400" b="1" dirty="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400" i="1" dirty="0" smtClean="0">
                <a:latin typeface="Times New Roman" panose="02020603050405020304" pitchFamily="18" charset="0"/>
                <a:ea typeface="Times New Roman" panose="02020603050405020304" pitchFamily="18" charset="0"/>
                <a:cs typeface="Traditional Arabic" panose="02020603050405020304" pitchFamily="18" charset="-78"/>
              </a:rPr>
              <a:t>okulda-ki</a:t>
            </a:r>
          </a:p>
          <a:p>
            <a:r>
              <a:rPr lang="ar-SA" sz="4400" b="1" dirty="0">
                <a:latin typeface="Times New Roman" panose="02020603050405020304" pitchFamily="18" charset="0"/>
                <a:ea typeface="Times New Roman" panose="02020603050405020304" pitchFamily="18" charset="0"/>
                <a:cs typeface="Traditional Arabic" panose="02020603050405020304" pitchFamily="18" charset="-78"/>
              </a:rPr>
              <a:t>يولدﻩكى</a:t>
            </a:r>
            <a:endParaRPr lang="tr-TR" sz="4400" b="1"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400" i="1" dirty="0" smtClean="0">
                <a:latin typeface="Times New Roman" panose="02020603050405020304" pitchFamily="18" charset="0"/>
                <a:ea typeface="Times New Roman" panose="02020603050405020304" pitchFamily="18" charset="0"/>
                <a:cs typeface="Traditional Arabic" panose="02020603050405020304" pitchFamily="18" charset="-78"/>
              </a:rPr>
              <a:t>yolda-ki</a:t>
            </a:r>
            <a:endParaRPr lang="tr-TR" sz="44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4400" b="1" dirty="0" smtClean="0">
                <a:latin typeface="Times New Roman" panose="02020603050405020304" pitchFamily="18" charset="0"/>
                <a:ea typeface="Times New Roman" panose="02020603050405020304" pitchFamily="18" charset="0"/>
                <a:cs typeface="Times New Roman" panose="02020603050405020304" pitchFamily="18" charset="0"/>
              </a:rPr>
              <a:t>ﺃﺣﻣﺪڭکی</a:t>
            </a:r>
            <a:endParaRPr lang="tr-TR" sz="44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4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4400" i="1" dirty="0" err="1" smtClean="0">
                <a:latin typeface="Times New Roman" panose="02020603050405020304" pitchFamily="18" charset="0"/>
                <a:ea typeface="Times New Roman" panose="02020603050405020304" pitchFamily="18" charset="0"/>
                <a:cs typeface="Traditional Arabic" panose="02020603050405020304" pitchFamily="18" charset="-78"/>
              </a:rPr>
              <a:t>Ahmed’in</a:t>
            </a:r>
            <a:r>
              <a:rPr lang="tr-TR" sz="4400" i="1" dirty="0" smtClean="0">
                <a:latin typeface="Times New Roman" panose="02020603050405020304" pitchFamily="18" charset="0"/>
                <a:ea typeface="Times New Roman" panose="02020603050405020304" pitchFamily="18" charset="0"/>
                <a:cs typeface="Traditional Arabic" panose="02020603050405020304" pitchFamily="18" charset="-78"/>
              </a:rPr>
              <a:t>-ki</a:t>
            </a:r>
          </a:p>
          <a:p>
            <a:pPr marL="0" indent="0">
              <a:buNone/>
            </a:pPr>
            <a:endParaRPr lang="tr-TR" sz="4400"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4400" b="1" dirty="0" smtClean="0">
                <a:latin typeface="Times New Roman" panose="02020603050405020304" pitchFamily="18" charset="0"/>
                <a:ea typeface="Times New Roman" panose="02020603050405020304" pitchFamily="18" charset="0"/>
                <a:cs typeface="Traditional Arabic" panose="02020603050405020304" pitchFamily="18" charset="-78"/>
              </a:rPr>
              <a:t>او</a:t>
            </a:r>
            <a:r>
              <a:rPr lang="ar-SA" sz="4400" b="1" dirty="0" smtClean="0">
                <a:latin typeface="Times New Roman" panose="02020603050405020304" pitchFamily="18" charset="0"/>
                <a:ea typeface="Times New Roman" panose="02020603050405020304" pitchFamily="18" charset="0"/>
                <a:cs typeface="Times New Roman" panose="02020603050405020304" pitchFamily="18" charset="0"/>
              </a:rPr>
              <a:t>ﻨﯕکی</a:t>
            </a:r>
            <a:endParaRPr lang="tr-TR" sz="44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4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4400" i="1" dirty="0" smtClean="0">
                <a:latin typeface="Times New Roman" panose="02020603050405020304" pitchFamily="18" charset="0"/>
                <a:ea typeface="Times New Roman" panose="02020603050405020304" pitchFamily="18" charset="0"/>
                <a:cs typeface="Traditional Arabic" panose="02020603050405020304" pitchFamily="18" charset="-78"/>
              </a:rPr>
              <a:t>onun-ki</a:t>
            </a:r>
            <a:endParaRPr lang="tr-TR" sz="44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4400" b="1" dirty="0">
                <a:latin typeface="Times New Roman" panose="02020603050405020304" pitchFamily="18" charset="0"/>
                <a:ea typeface="Times New Roman" panose="02020603050405020304" pitchFamily="18" charset="0"/>
                <a:cs typeface="Traditional Arabic" panose="02020603050405020304" pitchFamily="18" charset="-78"/>
              </a:rPr>
              <a:t>دونكى</a:t>
            </a:r>
            <a:r>
              <a:rPr lang="tr-TR" sz="4400" b="1"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r>
              <a:rPr lang="tr-TR" sz="44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4400" i="1" dirty="0" smtClean="0">
                <a:latin typeface="Times New Roman" panose="02020603050405020304" pitchFamily="18" charset="0"/>
                <a:ea typeface="Times New Roman" panose="02020603050405020304" pitchFamily="18" charset="0"/>
                <a:cs typeface="Traditional Arabic" panose="02020603050405020304" pitchFamily="18" charset="-78"/>
              </a:rPr>
              <a:t>dün-</a:t>
            </a:r>
            <a:r>
              <a:rPr lang="tr-TR" sz="4400" i="1" dirty="0" err="1" smtClean="0">
                <a:latin typeface="Times New Roman" panose="02020603050405020304" pitchFamily="18" charset="0"/>
                <a:ea typeface="Times New Roman" panose="02020603050405020304" pitchFamily="18" charset="0"/>
                <a:cs typeface="Traditional Arabic" panose="02020603050405020304" pitchFamily="18" charset="-78"/>
              </a:rPr>
              <a:t>kü</a:t>
            </a:r>
            <a:r>
              <a:rPr lang="tr-TR" sz="4400"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r>
              <a:rPr lang="ar-SA" sz="4400" b="1" dirty="0">
                <a:latin typeface="Times New Roman" panose="02020603050405020304" pitchFamily="18" charset="0"/>
                <a:ea typeface="Times New Roman" panose="02020603050405020304" pitchFamily="18" charset="0"/>
                <a:cs typeface="Traditional Arabic" panose="02020603050405020304" pitchFamily="18" charset="-78"/>
              </a:rPr>
              <a:t>بو</a:t>
            </a:r>
            <a:r>
              <a:rPr lang="fa-IR" sz="4400" b="1" dirty="0" smtClean="0">
                <a:latin typeface="Times New Roman" panose="02020603050405020304" pitchFamily="18" charset="0"/>
                <a:ea typeface="Times New Roman" panose="02020603050405020304" pitchFamily="18" charset="0"/>
                <a:cs typeface="Traditional Arabic" panose="02020603050405020304" pitchFamily="18" charset="-78"/>
              </a:rPr>
              <a:t>گونكى</a:t>
            </a:r>
            <a:endParaRPr lang="tr-TR" sz="44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4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4400" i="1" dirty="0" smtClean="0">
                <a:latin typeface="Times New Roman" panose="02020603050405020304" pitchFamily="18" charset="0"/>
                <a:ea typeface="Times New Roman" panose="02020603050405020304" pitchFamily="18" charset="0"/>
                <a:cs typeface="Traditional Arabic" panose="02020603050405020304" pitchFamily="18" charset="-78"/>
              </a:rPr>
              <a:t>bugün-</a:t>
            </a:r>
            <a:r>
              <a:rPr lang="tr-TR" sz="4400" i="1" dirty="0" err="1" smtClean="0">
                <a:latin typeface="Times New Roman" panose="02020603050405020304" pitchFamily="18" charset="0"/>
                <a:ea typeface="Times New Roman" panose="02020603050405020304" pitchFamily="18" charset="0"/>
                <a:cs typeface="Traditional Arabic" panose="02020603050405020304" pitchFamily="18" charset="-78"/>
              </a:rPr>
              <a:t>kü</a:t>
            </a:r>
            <a:endParaRPr lang="tr-TR" sz="4400" dirty="0" smtClean="0">
              <a:latin typeface="Times New Roman" panose="02020603050405020304" pitchFamily="18" charset="0"/>
              <a:ea typeface="Times New Roman" panose="02020603050405020304" pitchFamily="18" charset="0"/>
              <a:cs typeface="Traditional Arabic" panose="02020603050405020304" pitchFamily="18" charset="-78"/>
            </a:endParaRPr>
          </a:p>
        </p:txBody>
      </p:sp>
    </p:spTree>
    <p:extLst>
      <p:ext uri="{BB962C8B-B14F-4D97-AF65-F5344CB8AC3E}">
        <p14:creationId xmlns:p14="http://schemas.microsoft.com/office/powerpoint/2010/main" val="3964452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fade">
                                      <p:cBhvr>
                                        <p:cTn id="28" dur="1000"/>
                                        <p:tgtEl>
                                          <p:spTgt spid="4">
                                            <p:txEl>
                                              <p:pRg st="3" end="3"/>
                                            </p:txEl>
                                          </p:spTgt>
                                        </p:tgtEl>
                                      </p:cBhvr>
                                    </p:animEffect>
                                    <p:anim calcmode="lin" valueType="num">
                                      <p:cBhvr>
                                        <p:cTn id="2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Effect transition="in" filter="fade">
                                      <p:cBhvr>
                                        <p:cTn id="35" dur="1000"/>
                                        <p:tgtEl>
                                          <p:spTgt spid="4">
                                            <p:txEl>
                                              <p:pRg st="4" end="4"/>
                                            </p:txEl>
                                          </p:spTgt>
                                        </p:tgtEl>
                                      </p:cBhvr>
                                    </p:animEffect>
                                    <p:anim calcmode="lin" valueType="num">
                                      <p:cBhvr>
                                        <p:cTn id="36"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4">
                                            <p:txEl>
                                              <p:pRg st="5" end="5"/>
                                            </p:txEl>
                                          </p:spTgt>
                                        </p:tgtEl>
                                        <p:attrNameLst>
                                          <p:attrName>style.visibility</p:attrName>
                                        </p:attrNameLst>
                                      </p:cBhvr>
                                      <p:to>
                                        <p:strVal val="visible"/>
                                      </p:to>
                                    </p:set>
                                    <p:animEffect transition="in" filter="fade">
                                      <p:cBhvr>
                                        <p:cTn id="42" dur="1000"/>
                                        <p:tgtEl>
                                          <p:spTgt spid="4">
                                            <p:txEl>
                                              <p:pRg st="5" end="5"/>
                                            </p:txEl>
                                          </p:spTgt>
                                        </p:tgtEl>
                                      </p:cBhvr>
                                    </p:animEffect>
                                    <p:anim calcmode="lin" valueType="num">
                                      <p:cBhvr>
                                        <p:cTn id="43"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Effect transition="in" filter="fade">
                                      <p:cBhvr>
                                        <p:cTn id="49" dur="1000"/>
                                        <p:tgtEl>
                                          <p:spTgt spid="4">
                                            <p:txEl>
                                              <p:pRg st="7" end="7"/>
                                            </p:txEl>
                                          </p:spTgt>
                                        </p:tgtEl>
                                      </p:cBhvr>
                                    </p:animEffect>
                                    <p:anim calcmode="lin" valueType="num">
                                      <p:cBhvr>
                                        <p:cTn id="50"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4">
                                            <p:txEl>
                                              <p:pRg st="8" end="8"/>
                                            </p:txEl>
                                          </p:spTgt>
                                        </p:tgtEl>
                                        <p:attrNameLst>
                                          <p:attrName>style.visibility</p:attrName>
                                        </p:attrNameLst>
                                      </p:cBhvr>
                                      <p:to>
                                        <p:strVal val="visible"/>
                                      </p:to>
                                    </p:set>
                                    <p:animEffect transition="in" filter="fade">
                                      <p:cBhvr>
                                        <p:cTn id="56" dur="1000"/>
                                        <p:tgtEl>
                                          <p:spTgt spid="4">
                                            <p:txEl>
                                              <p:pRg st="8" end="8"/>
                                            </p:txEl>
                                          </p:spTgt>
                                        </p:tgtEl>
                                      </p:cBhvr>
                                    </p:animEffect>
                                    <p:anim calcmode="lin" valueType="num">
                                      <p:cBhvr>
                                        <p:cTn id="57"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4">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4">
                                            <p:txEl>
                                              <p:pRg st="9" end="9"/>
                                            </p:txEl>
                                          </p:spTgt>
                                        </p:tgtEl>
                                        <p:attrNameLst>
                                          <p:attrName>style.visibility</p:attrName>
                                        </p:attrNameLst>
                                      </p:cBhvr>
                                      <p:to>
                                        <p:strVal val="visible"/>
                                      </p:to>
                                    </p:set>
                                    <p:animEffect transition="in" filter="fade">
                                      <p:cBhvr>
                                        <p:cTn id="63" dur="1000"/>
                                        <p:tgtEl>
                                          <p:spTgt spid="4">
                                            <p:txEl>
                                              <p:pRg st="9" end="9"/>
                                            </p:txEl>
                                          </p:spTgt>
                                        </p:tgtEl>
                                      </p:cBhvr>
                                    </p:animEffect>
                                    <p:anim calcmode="lin" valueType="num">
                                      <p:cBhvr>
                                        <p:cTn id="64" dur="1000" fill="hold"/>
                                        <p:tgtEl>
                                          <p:spTgt spid="4">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4">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4">
                                            <p:txEl>
                                              <p:pRg st="10" end="10"/>
                                            </p:txEl>
                                          </p:spTgt>
                                        </p:tgtEl>
                                        <p:attrNameLst>
                                          <p:attrName>style.visibility</p:attrName>
                                        </p:attrNameLst>
                                      </p:cBhvr>
                                      <p:to>
                                        <p:strVal val="visible"/>
                                      </p:to>
                                    </p:set>
                                    <p:animEffect transition="in" filter="fade">
                                      <p:cBhvr>
                                        <p:cTn id="70" dur="1000"/>
                                        <p:tgtEl>
                                          <p:spTgt spid="4">
                                            <p:txEl>
                                              <p:pRg st="10" end="10"/>
                                            </p:txEl>
                                          </p:spTgt>
                                        </p:tgtEl>
                                      </p:cBhvr>
                                    </p:animEffect>
                                    <p:anim calcmode="lin" valueType="num">
                                      <p:cBhvr>
                                        <p:cTn id="71" dur="1000" fill="hold"/>
                                        <p:tgtEl>
                                          <p:spTgt spid="4">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4">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4">
                                            <p:txEl>
                                              <p:pRg st="11" end="11"/>
                                            </p:txEl>
                                          </p:spTgt>
                                        </p:tgtEl>
                                        <p:attrNameLst>
                                          <p:attrName>style.visibility</p:attrName>
                                        </p:attrNameLst>
                                      </p:cBhvr>
                                      <p:to>
                                        <p:strVal val="visible"/>
                                      </p:to>
                                    </p:set>
                                    <p:animEffect transition="in" filter="fade">
                                      <p:cBhvr>
                                        <p:cTn id="77" dur="1000"/>
                                        <p:tgtEl>
                                          <p:spTgt spid="4">
                                            <p:txEl>
                                              <p:pRg st="11" end="11"/>
                                            </p:txEl>
                                          </p:spTgt>
                                        </p:tgtEl>
                                      </p:cBhvr>
                                    </p:animEffect>
                                    <p:anim calcmode="lin" valueType="num">
                                      <p:cBhvr>
                                        <p:cTn id="78" dur="1000" fill="hold"/>
                                        <p:tgtEl>
                                          <p:spTgt spid="4">
                                            <p:txEl>
                                              <p:pRg st="11" end="11"/>
                                            </p:txEl>
                                          </p:spTgt>
                                        </p:tgtEl>
                                        <p:attrNameLst>
                                          <p:attrName>ppt_x</p:attrName>
                                        </p:attrNameLst>
                                      </p:cBhvr>
                                      <p:tavLst>
                                        <p:tav tm="0">
                                          <p:val>
                                            <p:strVal val="#ppt_x"/>
                                          </p:val>
                                        </p:tav>
                                        <p:tav tm="100000">
                                          <p:val>
                                            <p:strVal val="#ppt_x"/>
                                          </p:val>
                                        </p:tav>
                                      </p:tavLst>
                                    </p:anim>
                                    <p:anim calcmode="lin" valueType="num">
                                      <p:cBhvr>
                                        <p:cTn id="79" dur="1000" fill="hold"/>
                                        <p:tgtEl>
                                          <p:spTgt spid="4">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4">
                                            <p:txEl>
                                              <p:pRg st="12" end="12"/>
                                            </p:txEl>
                                          </p:spTgt>
                                        </p:tgtEl>
                                        <p:attrNameLst>
                                          <p:attrName>style.visibility</p:attrName>
                                        </p:attrNameLst>
                                      </p:cBhvr>
                                      <p:to>
                                        <p:strVal val="visible"/>
                                      </p:to>
                                    </p:set>
                                    <p:animEffect transition="in" filter="fade">
                                      <p:cBhvr>
                                        <p:cTn id="84" dur="1000"/>
                                        <p:tgtEl>
                                          <p:spTgt spid="4">
                                            <p:txEl>
                                              <p:pRg st="12" end="12"/>
                                            </p:txEl>
                                          </p:spTgt>
                                        </p:tgtEl>
                                      </p:cBhvr>
                                    </p:animEffect>
                                    <p:anim calcmode="lin" valueType="num">
                                      <p:cBhvr>
                                        <p:cTn id="85" dur="1000" fill="hold"/>
                                        <p:tgtEl>
                                          <p:spTgt spid="4">
                                            <p:txEl>
                                              <p:pRg st="12" end="12"/>
                                            </p:txEl>
                                          </p:spTgt>
                                        </p:tgtEl>
                                        <p:attrNameLst>
                                          <p:attrName>ppt_x</p:attrName>
                                        </p:attrNameLst>
                                      </p:cBhvr>
                                      <p:tavLst>
                                        <p:tav tm="0">
                                          <p:val>
                                            <p:strVal val="#ppt_x"/>
                                          </p:val>
                                        </p:tav>
                                        <p:tav tm="100000">
                                          <p:val>
                                            <p:strVal val="#ppt_x"/>
                                          </p:val>
                                        </p:tav>
                                      </p:tavLst>
                                    </p:anim>
                                    <p:anim calcmode="lin" valueType="num">
                                      <p:cBhvr>
                                        <p:cTn id="86" dur="1000" fill="hold"/>
                                        <p:tgtEl>
                                          <p:spTgt spid="4">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5823" y="624112"/>
            <a:ext cx="7172637" cy="5648353"/>
          </a:xfrm>
        </p:spPr>
        <p:txBody>
          <a:bodyPr>
            <a:normAutofit/>
          </a:bodyPr>
          <a:lstStyle/>
          <a:p>
            <a:pPr indent="449580" algn="ctr">
              <a:spcAft>
                <a:spcPts val="0"/>
              </a:spcAft>
            </a:pPr>
            <a:r>
              <a:rPr lang="tr-TR" dirty="0">
                <a:latin typeface="Times New Roman" panose="02020603050405020304" pitchFamily="18" charset="0"/>
                <a:ea typeface="Times New Roman" panose="02020603050405020304" pitchFamily="18" charset="0"/>
                <a:cs typeface="Traditional Arabic" panose="02020603050405020304" pitchFamily="18" charset="-78"/>
              </a:rPr>
              <a:t>Türkçe olan bu aitlik eki günümüz yazısında da bitişik olarak yazılır. Bu, Farsçadan dilimize geçmiş olan ve ayrı yazılan bağlaç niteliğindeki “</a:t>
            </a:r>
            <a:r>
              <a:rPr lang="tr-TR" b="1" i="1" dirty="0">
                <a:latin typeface="Times New Roman" panose="02020603050405020304" pitchFamily="18" charset="0"/>
                <a:ea typeface="Times New Roman" panose="02020603050405020304" pitchFamily="18" charset="0"/>
                <a:cs typeface="Traditional Arabic" panose="02020603050405020304" pitchFamily="18" charset="-78"/>
              </a:rPr>
              <a:t>ki</a:t>
            </a:r>
            <a:r>
              <a:rPr lang="tr-TR" dirty="0">
                <a:latin typeface="Times New Roman" panose="02020603050405020304" pitchFamily="18" charset="0"/>
                <a:ea typeface="Times New Roman" panose="02020603050405020304" pitchFamily="18" charset="0"/>
                <a:cs typeface="Traditional Arabic" panose="02020603050405020304" pitchFamily="18" charset="-78"/>
              </a:rPr>
              <a:t>” ile </a:t>
            </a:r>
            <a: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t>karıştırılmamalıdır. </a:t>
            </a:r>
            <a:b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br>
            <a:r>
              <a:rPr lang="tr-TR" dirty="0" smtClean="0">
                <a:latin typeface="Times New Roman" panose="02020603050405020304" pitchFamily="18" charset="0"/>
                <a:ea typeface="Times New Roman" panose="02020603050405020304" pitchFamily="18" charset="0"/>
                <a:cs typeface="Traditional Arabic" panose="02020603050405020304" pitchFamily="18" charset="-78"/>
              </a:rPr>
              <a:t>Bu </a:t>
            </a:r>
            <a:r>
              <a:rPr lang="tr-TR" dirty="0">
                <a:latin typeface="Times New Roman" panose="02020603050405020304" pitchFamily="18" charset="0"/>
                <a:ea typeface="Times New Roman" panose="02020603050405020304" pitchFamily="18" charset="0"/>
                <a:cs typeface="Traditional Arabic" panose="02020603050405020304" pitchFamily="18" charset="-78"/>
              </a:rPr>
              <a:t>“ki”, Osmanlı Türkçesi metinlerinde (</a:t>
            </a:r>
            <a:r>
              <a:rPr lang="ar-SA" b="1" dirty="0">
                <a:latin typeface="Times New Roman" panose="02020603050405020304" pitchFamily="18" charset="0"/>
                <a:ea typeface="Times New Roman" panose="02020603050405020304" pitchFamily="18" charset="0"/>
                <a:cs typeface="Traditional Arabic" panose="02020603050405020304" pitchFamily="18" charset="-78"/>
              </a:rPr>
              <a:t>كه</a:t>
            </a:r>
            <a:r>
              <a:rPr lang="tr-TR" dirty="0">
                <a:latin typeface="Times New Roman" panose="02020603050405020304" pitchFamily="18" charset="0"/>
                <a:ea typeface="Times New Roman" panose="02020603050405020304" pitchFamily="18" charset="0"/>
                <a:cs typeface="Traditional Arabic" panose="02020603050405020304" pitchFamily="18" charset="-78"/>
              </a:rPr>
              <a:t>) şeklindedir; günümüz yazısında da ayrı yazılır.</a:t>
            </a:r>
            <a:r>
              <a:rPr lang="tr-TR" dirty="0">
                <a:latin typeface="Times New Roman" panose="02020603050405020304" pitchFamily="18" charset="0"/>
                <a:ea typeface="Times New Roman" panose="02020603050405020304" pitchFamily="18" charset="0"/>
              </a:rPr>
              <a:t/>
            </a:r>
            <a:br>
              <a:rPr lang="tr-TR" dirty="0">
                <a:latin typeface="Times New Roman" panose="02020603050405020304" pitchFamily="18" charset="0"/>
                <a:ea typeface="Times New Roman" panose="02020603050405020304" pitchFamily="18" charset="0"/>
              </a:rPr>
            </a:br>
            <a:endParaRPr lang="tr-TR" dirty="0"/>
          </a:p>
        </p:txBody>
      </p:sp>
    </p:spTree>
    <p:extLst>
      <p:ext uri="{BB962C8B-B14F-4D97-AF65-F5344CB8AC3E}">
        <p14:creationId xmlns:p14="http://schemas.microsoft.com/office/powerpoint/2010/main" val="16147915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p:cNvSpPr>
            <a:spLocks noGrp="1"/>
          </p:cNvSpPr>
          <p:nvPr>
            <p:ph idx="1"/>
          </p:nvPr>
        </p:nvSpPr>
        <p:spPr>
          <a:xfrm>
            <a:off x="1403648" y="620688"/>
            <a:ext cx="7560840" cy="5694948"/>
          </a:xfrm>
        </p:spPr>
        <p:txBody>
          <a:bodyPr numCol="2">
            <a:normAutofit/>
          </a:bodyPr>
          <a:lstStyle/>
          <a:p>
            <a:r>
              <a:rPr lang="fa-IR" sz="4400" b="1" dirty="0">
                <a:latin typeface="Times New Roman" panose="02020603050405020304" pitchFamily="18" charset="0"/>
                <a:ea typeface="Times New Roman" panose="02020603050405020304" pitchFamily="18" charset="0"/>
                <a:cs typeface="Traditional Arabic" panose="02020603050405020304" pitchFamily="18" charset="-78"/>
              </a:rPr>
              <a:t>گوردم كه</a:t>
            </a:r>
            <a:endParaRPr lang="tr-TR" sz="4400" b="1" dirty="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400" i="1" dirty="0" smtClean="0">
                <a:latin typeface="Times New Roman" panose="02020603050405020304" pitchFamily="18" charset="0"/>
                <a:ea typeface="Times New Roman" panose="02020603050405020304" pitchFamily="18" charset="0"/>
                <a:cs typeface="Traditional Arabic" panose="02020603050405020304" pitchFamily="18" charset="-78"/>
              </a:rPr>
              <a:t>gördüm ki</a:t>
            </a:r>
          </a:p>
          <a:p>
            <a:r>
              <a:rPr lang="ar-SA" sz="4400" b="1" dirty="0" smtClean="0">
                <a:latin typeface="Times New Roman" panose="02020603050405020304" pitchFamily="18" charset="0"/>
                <a:ea typeface="Times New Roman" panose="02020603050405020304" pitchFamily="18" charset="0"/>
                <a:cs typeface="Traditional Arabic" panose="02020603050405020304" pitchFamily="18" charset="-78"/>
              </a:rPr>
              <a:t>شو </a:t>
            </a:r>
            <a:r>
              <a:rPr lang="ar-SA" sz="4400" b="1" dirty="0">
                <a:latin typeface="Times New Roman" panose="02020603050405020304" pitchFamily="18" charset="0"/>
                <a:ea typeface="Times New Roman" panose="02020603050405020304" pitchFamily="18" charset="0"/>
                <a:cs typeface="Traditional Arabic" panose="02020603050405020304" pitchFamily="18" charset="-78"/>
              </a:rPr>
              <a:t>كه</a:t>
            </a:r>
            <a:r>
              <a:rPr lang="tr-TR" sz="4400" b="1" dirty="0">
                <a:latin typeface="Times New Roman" panose="02020603050405020304" pitchFamily="18" charset="0"/>
                <a:ea typeface="Times New Roman" panose="02020603050405020304" pitchFamily="18" charset="0"/>
                <a:cs typeface="Traditional Arabic" panose="02020603050405020304" pitchFamily="18" charset="-78"/>
              </a:rPr>
              <a:t> </a:t>
            </a:r>
            <a:endParaRPr lang="tr-TR" sz="44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400" i="1" dirty="0" smtClean="0">
                <a:latin typeface="Times New Roman" panose="02020603050405020304" pitchFamily="18" charset="0"/>
                <a:ea typeface="Times New Roman" panose="02020603050405020304" pitchFamily="18" charset="0"/>
                <a:cs typeface="Traditional Arabic" panose="02020603050405020304" pitchFamily="18" charset="-78"/>
              </a:rPr>
              <a:t>şu ki</a:t>
            </a:r>
            <a:endParaRPr lang="tr-TR" sz="44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4400" b="1" dirty="0" smtClean="0">
                <a:latin typeface="Times New Roman" panose="02020603050405020304" pitchFamily="18" charset="0"/>
                <a:ea typeface="Times New Roman" panose="02020603050405020304" pitchFamily="18" charset="0"/>
                <a:cs typeface="Traditional Arabic" panose="02020603050405020304" pitchFamily="18" charset="-78"/>
              </a:rPr>
              <a:t>بيلمكد</a:t>
            </a:r>
            <a:r>
              <a:rPr lang="ar-SA" sz="4400" b="1" dirty="0" smtClean="0">
                <a:ea typeface="Times New Roman" panose="02020603050405020304" pitchFamily="18" charset="0"/>
                <a:cs typeface="Times New Roman" panose="02020603050405020304" pitchFamily="18" charset="0"/>
              </a:rPr>
              <a:t>ﻩ</a:t>
            </a:r>
            <a:r>
              <a:rPr lang="ar-SA" sz="4400" b="1" dirty="0" smtClean="0">
                <a:latin typeface="Times New Roman" panose="02020603050405020304" pitchFamily="18" charset="0"/>
                <a:ea typeface="Times New Roman" panose="02020603050405020304" pitchFamily="18" charset="0"/>
                <a:cs typeface="Traditional Arabic" panose="02020603050405020304" pitchFamily="18" charset="-78"/>
              </a:rPr>
              <a:t>در كه</a:t>
            </a:r>
            <a:endParaRPr lang="tr-TR" sz="4400" b="1" dirty="0" smtClean="0"/>
          </a:p>
          <a:p>
            <a:r>
              <a:rPr lang="tr-TR" sz="4400" i="1" dirty="0" smtClean="0">
                <a:latin typeface="Times New Roman" panose="02020603050405020304" pitchFamily="18" charset="0"/>
                <a:ea typeface="Times New Roman" panose="02020603050405020304" pitchFamily="18" charset="0"/>
                <a:cs typeface="Traditional Arabic" panose="02020603050405020304" pitchFamily="18" charset="-78"/>
              </a:rPr>
              <a:t>Bilmektedir ki</a:t>
            </a:r>
            <a:endParaRPr lang="tr-TR" sz="44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marL="0" indent="0">
              <a:buNone/>
            </a:pPr>
            <a:endParaRPr lang="tr-TR" sz="4400" dirty="0"/>
          </a:p>
        </p:txBody>
      </p:sp>
      <p:sp>
        <p:nvSpPr>
          <p:cNvPr id="2" name="Dikdörtgen 1"/>
          <p:cNvSpPr/>
          <p:nvPr/>
        </p:nvSpPr>
        <p:spPr>
          <a:xfrm>
            <a:off x="4139952" y="5589240"/>
            <a:ext cx="4572000" cy="998030"/>
          </a:xfrm>
          <a:prstGeom prst="rect">
            <a:avLst/>
          </a:prstGeom>
        </p:spPr>
        <p:txBody>
          <a:bodyPr>
            <a:spAutoFit/>
          </a:bodyPr>
          <a:lstStyle/>
          <a:p>
            <a:pPr>
              <a:lnSpc>
                <a:spcPct val="107000"/>
              </a:lnSpc>
              <a:spcAft>
                <a:spcPts val="0"/>
              </a:spcAft>
            </a:pPr>
            <a:r>
              <a:rPr lang="tr-TR" sz="1100" dirty="0">
                <a:latin typeface="Calibri" panose="020F0502020204030204" pitchFamily="34" charset="0"/>
                <a:ea typeface="Calibri" panose="020F0502020204030204" pitchFamily="34" charset="0"/>
                <a:cs typeface="Arial" panose="020B0604020202020204" pitchFamily="34" charset="0"/>
              </a:rPr>
              <a:t>Daha fazla örnek için bkz.:</a:t>
            </a:r>
          </a:p>
          <a:p>
            <a:pPr>
              <a:lnSpc>
                <a:spcPct val="107000"/>
              </a:lnSpc>
              <a:spcAft>
                <a:spcPts val="0"/>
              </a:spcAft>
            </a:pPr>
            <a:r>
              <a:rPr lang="tr-TR" sz="1100" dirty="0">
                <a:latin typeface="Calibri" panose="020F0502020204030204" pitchFamily="34" charset="0"/>
                <a:ea typeface="Calibri" panose="020F0502020204030204" pitchFamily="34" charset="0"/>
                <a:cs typeface="Arial" panose="020B0604020202020204" pitchFamily="34" charset="0"/>
              </a:rPr>
              <a:t>Yılmaz, Ali; Akkuş Mehmet, Güngör, Zülfikar, İslamoğlu, Abdülmecit, </a:t>
            </a:r>
            <a:r>
              <a:rPr lang="tr-TR" sz="1100" i="1" dirty="0">
                <a:latin typeface="Calibri" panose="020F0502020204030204" pitchFamily="34" charset="0"/>
                <a:ea typeface="Calibri" panose="020F0502020204030204" pitchFamily="34" charset="0"/>
                <a:cs typeface="Arial" panose="020B0604020202020204" pitchFamily="34" charset="0"/>
              </a:rPr>
              <a:t>Osmanlı Türkçesi</a:t>
            </a:r>
            <a:r>
              <a:rPr lang="tr-TR" sz="1100" dirty="0">
                <a:latin typeface="Calibri" panose="020F0502020204030204" pitchFamily="34" charset="0"/>
                <a:ea typeface="Calibri" panose="020F0502020204030204" pitchFamily="34" charset="0"/>
                <a:cs typeface="Arial" panose="020B0604020202020204" pitchFamily="34" charset="0"/>
              </a:rPr>
              <a:t>, Ankara Üniversitesi Uzaktan Eğitim Yayınları, Ankara 2011. </a:t>
            </a:r>
          </a:p>
          <a:p>
            <a:pPr>
              <a:lnSpc>
                <a:spcPct val="107000"/>
              </a:lnSpc>
              <a:spcAft>
                <a:spcPts val="0"/>
              </a:spcAft>
            </a:pPr>
            <a:r>
              <a:rPr lang="tr-TR" sz="1100" dirty="0">
                <a:latin typeface="Calibri" panose="020F0502020204030204" pitchFamily="34" charset="0"/>
                <a:ea typeface="Calibri" panose="020F0502020204030204" pitchFamily="34" charset="0"/>
                <a:cs typeface="Arial" panose="020B0604020202020204" pitchFamily="34" charset="0"/>
              </a:rPr>
              <a:t>Timurtaş, Faruk Kadri, </a:t>
            </a:r>
            <a:r>
              <a:rPr lang="tr-TR" sz="1100" i="1" dirty="0">
                <a:latin typeface="Calibri" panose="020F0502020204030204" pitchFamily="34" charset="0"/>
                <a:ea typeface="Calibri" panose="020F0502020204030204" pitchFamily="34" charset="0"/>
                <a:cs typeface="Arial" panose="020B0604020202020204" pitchFamily="34" charset="0"/>
              </a:rPr>
              <a:t>Osmanlı</a:t>
            </a:r>
            <a:r>
              <a:rPr lang="tr-TR" sz="1100" dirty="0">
                <a:latin typeface="Calibri" panose="020F0502020204030204" pitchFamily="34" charset="0"/>
                <a:ea typeface="Calibri" panose="020F0502020204030204" pitchFamily="34" charset="0"/>
                <a:cs typeface="Arial" panose="020B0604020202020204" pitchFamily="34" charset="0"/>
              </a:rPr>
              <a:t> </a:t>
            </a:r>
            <a:r>
              <a:rPr lang="tr-TR" sz="1100" i="1" dirty="0">
                <a:latin typeface="Calibri" panose="020F0502020204030204" pitchFamily="34" charset="0"/>
                <a:ea typeface="Calibri" panose="020F0502020204030204" pitchFamily="34" charset="0"/>
                <a:cs typeface="Arial" panose="020B0604020202020204" pitchFamily="34" charset="0"/>
              </a:rPr>
              <a:t>Türkçesi</a:t>
            </a:r>
            <a:r>
              <a:rPr lang="tr-TR" sz="1100" dirty="0">
                <a:latin typeface="Calibri" panose="020F0502020204030204" pitchFamily="34" charset="0"/>
                <a:ea typeface="Calibri" panose="020F0502020204030204" pitchFamily="34" charset="0"/>
                <a:cs typeface="Arial" panose="020B0604020202020204" pitchFamily="34" charset="0"/>
              </a:rPr>
              <a:t> </a:t>
            </a:r>
            <a:r>
              <a:rPr lang="tr-TR" sz="1100" i="1" dirty="0">
                <a:latin typeface="Calibri" panose="020F0502020204030204" pitchFamily="34" charset="0"/>
                <a:ea typeface="Calibri" panose="020F0502020204030204" pitchFamily="34" charset="0"/>
                <a:cs typeface="Arial" panose="020B0604020202020204" pitchFamily="34" charset="0"/>
              </a:rPr>
              <a:t>Grameri</a:t>
            </a:r>
            <a:r>
              <a:rPr lang="tr-TR" sz="1100" dirty="0">
                <a:latin typeface="Calibri" panose="020F0502020204030204" pitchFamily="34" charset="0"/>
                <a:ea typeface="Calibri" panose="020F0502020204030204" pitchFamily="34" charset="0"/>
                <a:cs typeface="Arial" panose="020B0604020202020204" pitchFamily="34" charset="0"/>
              </a:rPr>
              <a:t>, Alfa, İstanbul 1999.</a:t>
            </a:r>
          </a:p>
          <a:p>
            <a:pPr>
              <a:lnSpc>
                <a:spcPct val="107000"/>
              </a:lnSpc>
              <a:spcAft>
                <a:spcPts val="0"/>
              </a:spcAft>
            </a:pPr>
            <a:r>
              <a:rPr lang="tr-TR" sz="1100" dirty="0">
                <a:latin typeface="Calibri" panose="020F0502020204030204" pitchFamily="34" charset="0"/>
                <a:ea typeface="Calibri" panose="020F0502020204030204" pitchFamily="34" charset="0"/>
                <a:cs typeface="Arial" panose="020B0604020202020204" pitchFamily="34" charset="0"/>
              </a:rPr>
              <a:t>Develi, Hayati, </a:t>
            </a:r>
            <a:r>
              <a:rPr lang="tr-TR" sz="1100" i="1" dirty="0">
                <a:latin typeface="Calibri" panose="020F0502020204030204" pitchFamily="34" charset="0"/>
                <a:ea typeface="Calibri" panose="020F0502020204030204" pitchFamily="34" charset="0"/>
                <a:cs typeface="Arial" panose="020B0604020202020204" pitchFamily="34" charset="0"/>
              </a:rPr>
              <a:t>Osmanlı</a:t>
            </a:r>
            <a:r>
              <a:rPr lang="tr-TR" sz="1100" dirty="0">
                <a:latin typeface="Calibri" panose="020F0502020204030204" pitchFamily="34" charset="0"/>
                <a:ea typeface="Calibri" panose="020F0502020204030204" pitchFamily="34" charset="0"/>
                <a:cs typeface="Arial" panose="020B0604020202020204" pitchFamily="34" charset="0"/>
              </a:rPr>
              <a:t> </a:t>
            </a:r>
            <a:r>
              <a:rPr lang="tr-TR" sz="1100" i="1" dirty="0">
                <a:latin typeface="Calibri" panose="020F0502020204030204" pitchFamily="34" charset="0"/>
                <a:ea typeface="Calibri" panose="020F0502020204030204" pitchFamily="34" charset="0"/>
                <a:cs typeface="Arial" panose="020B0604020202020204" pitchFamily="34" charset="0"/>
              </a:rPr>
              <a:t>Türkçesi</a:t>
            </a:r>
            <a:r>
              <a:rPr lang="tr-TR" sz="1100" dirty="0">
                <a:latin typeface="Calibri" panose="020F0502020204030204" pitchFamily="34" charset="0"/>
                <a:ea typeface="Calibri" panose="020F0502020204030204" pitchFamily="34" charset="0"/>
                <a:cs typeface="Arial" panose="020B0604020202020204" pitchFamily="34" charset="0"/>
              </a:rPr>
              <a:t> </a:t>
            </a:r>
            <a:r>
              <a:rPr lang="tr-TR" sz="1100" i="1" dirty="0">
                <a:latin typeface="Calibri" panose="020F0502020204030204" pitchFamily="34" charset="0"/>
                <a:ea typeface="Calibri" panose="020F0502020204030204" pitchFamily="34" charset="0"/>
                <a:cs typeface="Arial" panose="020B0604020202020204" pitchFamily="34" charset="0"/>
              </a:rPr>
              <a:t>Kılavuzu</a:t>
            </a:r>
            <a:r>
              <a:rPr lang="tr-TR" sz="1100" dirty="0">
                <a:latin typeface="Calibri" panose="020F0502020204030204" pitchFamily="34" charset="0"/>
                <a:ea typeface="Calibri" panose="020F0502020204030204" pitchFamily="34" charset="0"/>
                <a:cs typeface="Arial" panose="020B0604020202020204" pitchFamily="34" charset="0"/>
              </a:rPr>
              <a:t>, Kitabevi, İstanbul 2002.</a:t>
            </a:r>
            <a:endParaRPr lang="tr-TR" sz="1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484612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 calcmode="lin" valueType="num">
                                      <p:cBhvr>
                                        <p:cTn id="35"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4">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4">
                                            <p:txEl>
                                              <p:pRg st="5" end="5"/>
                                            </p:txEl>
                                          </p:spTgt>
                                        </p:tgtEl>
                                        <p:attrNameLst>
                                          <p:attrName>style.visibility</p:attrName>
                                        </p:attrNameLst>
                                      </p:cBhvr>
                                      <p:to>
                                        <p:strVal val="visible"/>
                                      </p:to>
                                    </p:set>
                                    <p:anim calcmode="lin" valueType="num">
                                      <p:cBhvr>
                                        <p:cTn id="42"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4">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2" grpId="0"/>
    </p:bld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3</TotalTime>
  <Words>170</Words>
  <Application>Microsoft Office PowerPoint</Application>
  <PresentationFormat>Ekran Gösterisi (4:3)</PresentationFormat>
  <Paragraphs>52</Paragraphs>
  <Slides>6</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6</vt:i4>
      </vt:variant>
    </vt:vector>
  </HeadingPairs>
  <TitlesOfParts>
    <vt:vector size="13" baseType="lpstr">
      <vt:lpstr>Arial</vt:lpstr>
      <vt:lpstr>Calibri</vt:lpstr>
      <vt:lpstr>Century Gothic</vt:lpstr>
      <vt:lpstr>Times New Roman</vt:lpstr>
      <vt:lpstr>Traditional Arabic</vt:lpstr>
      <vt:lpstr>Wingdings 3</vt:lpstr>
      <vt:lpstr>Duman</vt:lpstr>
      <vt:lpstr>Soru Eki Türkçede soru eki, sonuna geldiği kelimenin sona gelen ünlüsünün kalın veya ince oluşu ile, ünlülerinin yuvarlak veya düz oluşuna göre değişen dört ayrı şekildedir. Bunlar, (mı, mi, mu ve mü) şekilleridir ve Osmanlı Türkçesi metinlerinde, (مى) şeklinde yazılmıştır. Ayrıca, Osmanlı Türkçesi metinlerinde bu ek ayrı yazılmamıştır.</vt:lpstr>
      <vt:lpstr>PowerPoint Sunusu</vt:lpstr>
      <vt:lpstr>Aitlik Eki   Bir şeyin bir yere veya kimseye ait oluşunu veya nerede bulunduğunu haber vermek üzere kullanılan -ki eki, (كى) şeklinde yazılır. Bu ek bazen kelimenin ince yuvarlak ünlüsüne uyumlu olarak -kü şeklinde de telaffuz edilebilmektedir. Bu halde de, aynı şekilde yazılır.</vt:lpstr>
      <vt:lpstr>PowerPoint Sunusu</vt:lpstr>
      <vt:lpstr>Türkçe olan bu aitlik eki günümüz yazısında da bitişik olarak yazılır. Bu, Farsçadan dilimize geçmiş olan ve ayrı yazılan bağlaç niteliğindeki “ki” ile karıştırılmamalıdır.  Bu “ki”, Osmanlı Türkçesi metinlerinde (كه) şeklindedir; günümüz yazısında da ayrı yazılır. </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Soru Eki Türkçede soru eki, sonuna geldiği kelimenin sona gelen ünlüsünün kalın veya ince oluşu ile, ünlülerinin yuvarlak veya düz oluşuna göre değişen dört ayrı şekildedir. Bunlar, (mı, mi, mu ve mü) şekilleridir ve Osmanlı Türkçesi metinlerinde, (مى) şeklinde yazılmıştır. Ayrıca, Osmanlı Türkçesi metinlerinde bu ek ayrı yazılmamıştır.</dc:title>
  <dc:creator>abdulmecit</dc:creator>
  <cp:lastModifiedBy>aaa</cp:lastModifiedBy>
  <cp:revision>4</cp:revision>
  <dcterms:created xsi:type="dcterms:W3CDTF">2018-03-07T11:39:27Z</dcterms:created>
  <dcterms:modified xsi:type="dcterms:W3CDTF">2018-03-08T04:49:35Z</dcterms:modified>
</cp:coreProperties>
</file>