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1" r:id="rId4"/>
    <p:sldId id="262" r:id="rId5"/>
    <p:sldId id="263" r:id="rId6"/>
    <p:sldId id="264" r:id="rId7"/>
    <p:sldId id="267" r:id="rId8"/>
    <p:sldId id="265"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
        <p:nvSpPr>
          <p:cNvPr id="4" name="Unvan 1"/>
          <p:cNvSpPr txBox="1">
            <a:spLocks/>
          </p:cNvSpPr>
          <p:nvPr/>
        </p:nvSpPr>
        <p:spPr>
          <a:xfrm>
            <a:off x="1676400" y="12747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dirty="0" smtClean="0"/>
              <a:t/>
            </a:r>
            <a:br>
              <a:rPr lang="tr-TR" dirty="0" smtClean="0"/>
            </a:br>
            <a:r>
              <a:rPr lang="tr-TR" dirty="0" smtClean="0"/>
              <a:t>21. YÜZYIL BECERİLERİ</a:t>
            </a:r>
            <a:endParaRPr lang="tr-TR" dirty="0"/>
          </a:p>
        </p:txBody>
      </p:sp>
    </p:spTree>
    <p:extLst>
      <p:ext uri="{BB962C8B-B14F-4D97-AF65-F5344CB8AC3E}">
        <p14:creationId xmlns:p14="http://schemas.microsoft.com/office/powerpoint/2010/main" val="313879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21. Yüzyılın Özellikleri ve </a:t>
            </a:r>
            <a:r>
              <a:rPr lang="tr-TR" b="1" dirty="0" smtClean="0"/>
              <a:t>Talepleri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21. Yüzyılın gelmesiyle birlikte toplumları ileriye götürebilecek insan nitelikleri farklılaşmıştır. Bu özellikler insanların çok dilli ve kültürlü olması (küreselleşen dünya sebebiyle), hayat boyu eğitimle eğitsel ve kişisel gelişimine devam etmesi, öğrenen merkezli eğitim sürecinde aktif rol olması ve kendi öğrenmesinin sorumluluğunu üstlenmesi gibi niteliklerdir </a:t>
            </a:r>
            <a:r>
              <a:rPr lang="tr-TR" i="1" dirty="0" smtClean="0"/>
              <a:t>(Oğuz</a:t>
            </a:r>
            <a:r>
              <a:rPr lang="tr-TR" i="1" dirty="0"/>
              <a:t>, Oktay ve </a:t>
            </a:r>
            <a:r>
              <a:rPr lang="tr-TR" i="1" dirty="0" smtClean="0"/>
              <a:t>Ayhan, 2010).</a:t>
            </a:r>
            <a:endParaRPr lang="tr-TR" i="1" dirty="0"/>
          </a:p>
          <a:p>
            <a:endParaRPr lang="tr-TR" dirty="0"/>
          </a:p>
        </p:txBody>
      </p:sp>
    </p:spTree>
    <p:extLst>
      <p:ext uri="{BB962C8B-B14F-4D97-AF65-F5344CB8AC3E}">
        <p14:creationId xmlns:p14="http://schemas.microsoft.com/office/powerpoint/2010/main" val="2372735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Öğrenme ve Yenilenme Becerileri</a:t>
            </a:r>
            <a:endParaRPr lang="tr-TR" dirty="0"/>
          </a:p>
        </p:txBody>
      </p:sp>
      <p:sp>
        <p:nvSpPr>
          <p:cNvPr id="3" name="İçerik Yer Tutucusu 2"/>
          <p:cNvSpPr>
            <a:spLocks noGrp="1"/>
          </p:cNvSpPr>
          <p:nvPr>
            <p:ph idx="1"/>
          </p:nvPr>
        </p:nvSpPr>
        <p:spPr/>
        <p:txBody>
          <a:bodyPr>
            <a:normAutofit/>
          </a:bodyPr>
          <a:lstStyle/>
          <a:p>
            <a:pPr marL="0" indent="0" algn="just" fontAlgn="base">
              <a:buNone/>
            </a:pPr>
            <a:r>
              <a:rPr lang="tr-TR" i="1" dirty="0"/>
              <a:t>Yaratıcılık ve Yenilenme</a:t>
            </a:r>
            <a:endParaRPr lang="tr-TR" dirty="0"/>
          </a:p>
          <a:p>
            <a:pPr marL="0" indent="0" algn="just" fontAlgn="base">
              <a:buNone/>
            </a:pPr>
            <a:r>
              <a:rPr lang="tr-TR" i="1" dirty="0" smtClean="0"/>
              <a:t>İletişim </a:t>
            </a:r>
            <a:r>
              <a:rPr lang="tr-TR" i="1" dirty="0"/>
              <a:t>ve işbirliği</a:t>
            </a:r>
            <a:endParaRPr lang="tr-TR" dirty="0"/>
          </a:p>
          <a:p>
            <a:pPr marL="0" indent="0" algn="just">
              <a:buNone/>
            </a:pPr>
            <a:r>
              <a:rPr lang="tr-TR" i="1" dirty="0" smtClean="0"/>
              <a:t>Bilgi </a:t>
            </a:r>
            <a:r>
              <a:rPr lang="tr-TR" i="1" dirty="0"/>
              <a:t>Okur-yazarlığı</a:t>
            </a:r>
            <a:endParaRPr lang="tr-TR" dirty="0"/>
          </a:p>
          <a:p>
            <a:pPr marL="0" indent="0" algn="just">
              <a:buNone/>
            </a:pPr>
            <a:r>
              <a:rPr lang="tr-TR" i="1" dirty="0" smtClean="0"/>
              <a:t>Medya </a:t>
            </a:r>
            <a:r>
              <a:rPr lang="tr-TR" i="1" dirty="0"/>
              <a:t>Okur-yazarlığı</a:t>
            </a:r>
            <a:endParaRPr lang="tr-TR" dirty="0"/>
          </a:p>
          <a:p>
            <a:pPr marL="0" indent="0" algn="just">
              <a:buNone/>
            </a:pPr>
            <a:r>
              <a:rPr lang="tr-TR" i="1" dirty="0" smtClean="0"/>
              <a:t>Bilgi ve İletişim Teknolojileri (ICT) Okur-yazarlığı</a:t>
            </a:r>
          </a:p>
          <a:p>
            <a:pPr marL="0" indent="0" algn="just">
              <a:buNone/>
            </a:pPr>
            <a:endParaRPr lang="tr-TR" dirty="0" smtClean="0"/>
          </a:p>
          <a:p>
            <a:pPr algn="just"/>
            <a:endParaRPr lang="tr-TR" dirty="0"/>
          </a:p>
        </p:txBody>
      </p:sp>
    </p:spTree>
    <p:extLst>
      <p:ext uri="{BB962C8B-B14F-4D97-AF65-F5344CB8AC3E}">
        <p14:creationId xmlns:p14="http://schemas.microsoft.com/office/powerpoint/2010/main" val="2345984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Yaşam ve Meslek Becerileri</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i="1" dirty="0" smtClean="0"/>
              <a:t>Esneklik </a:t>
            </a:r>
            <a:r>
              <a:rPr lang="tr-TR" i="1" dirty="0"/>
              <a:t>ve Uyum</a:t>
            </a:r>
            <a:endParaRPr lang="tr-TR" dirty="0"/>
          </a:p>
          <a:p>
            <a:pPr marL="0" indent="0" algn="just">
              <a:buNone/>
            </a:pPr>
            <a:r>
              <a:rPr lang="tr-TR" i="1" dirty="0" smtClean="0"/>
              <a:t>Girişimcilik </a:t>
            </a:r>
            <a:r>
              <a:rPr lang="tr-TR" i="1" dirty="0"/>
              <a:t>ve Öz-Yönelim</a:t>
            </a:r>
            <a:endParaRPr lang="tr-TR" dirty="0"/>
          </a:p>
          <a:p>
            <a:pPr marL="0" indent="0" algn="just">
              <a:buNone/>
            </a:pPr>
            <a:r>
              <a:rPr lang="tr-TR" i="1" dirty="0" smtClean="0"/>
              <a:t>Sosyal </a:t>
            </a:r>
            <a:r>
              <a:rPr lang="tr-TR" i="1" dirty="0"/>
              <a:t>ve Kültürlerarası Beceriler</a:t>
            </a:r>
            <a:endParaRPr lang="tr-TR" dirty="0"/>
          </a:p>
          <a:p>
            <a:pPr marL="0" indent="0" algn="just">
              <a:buNone/>
            </a:pPr>
            <a:r>
              <a:rPr lang="tr-TR" i="1" dirty="0" smtClean="0"/>
              <a:t>Üretkenlik </a:t>
            </a:r>
            <a:r>
              <a:rPr lang="tr-TR" i="1" dirty="0"/>
              <a:t>ve Sorumluluk</a:t>
            </a:r>
            <a:endParaRPr lang="tr-TR" dirty="0"/>
          </a:p>
          <a:p>
            <a:pPr marL="0" indent="0" algn="just">
              <a:buNone/>
            </a:pPr>
            <a:r>
              <a:rPr lang="tr-TR" i="1" dirty="0" smtClean="0"/>
              <a:t>Liderlik </a:t>
            </a:r>
            <a:r>
              <a:rPr lang="tr-TR" i="1" dirty="0"/>
              <a:t>ve </a:t>
            </a:r>
            <a:r>
              <a:rPr lang="tr-TR" i="1" dirty="0" smtClean="0"/>
              <a:t>Sorumluluk</a:t>
            </a:r>
            <a:r>
              <a:rPr lang="tr-TR" dirty="0"/>
              <a:t> </a:t>
            </a:r>
          </a:p>
          <a:p>
            <a:pPr algn="just"/>
            <a:endParaRPr lang="tr-TR" dirty="0"/>
          </a:p>
        </p:txBody>
      </p:sp>
    </p:spTree>
    <p:extLst>
      <p:ext uri="{BB962C8B-B14F-4D97-AF65-F5344CB8AC3E}">
        <p14:creationId xmlns:p14="http://schemas.microsoft.com/office/powerpoint/2010/main" val="3362113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Öğretmen Profili ve </a:t>
            </a:r>
            <a:r>
              <a:rPr lang="tr-TR" b="1" dirty="0" smtClean="0"/>
              <a:t>Özellikleri</a:t>
            </a:r>
            <a:endParaRPr lang="tr-TR" dirty="0"/>
          </a:p>
        </p:txBody>
      </p:sp>
      <p:sp>
        <p:nvSpPr>
          <p:cNvPr id="3" name="İçerik Yer Tutucusu 2"/>
          <p:cNvSpPr>
            <a:spLocks noGrp="1"/>
          </p:cNvSpPr>
          <p:nvPr>
            <p:ph idx="1"/>
          </p:nvPr>
        </p:nvSpPr>
        <p:spPr>
          <a:xfrm>
            <a:off x="729018" y="1528549"/>
            <a:ext cx="10515600" cy="4662062"/>
          </a:xfrm>
        </p:spPr>
        <p:txBody>
          <a:bodyPr>
            <a:normAutofit fontScale="92500" lnSpcReduction="10000"/>
          </a:bodyPr>
          <a:lstStyle/>
          <a:p>
            <a:pPr marL="0" indent="0" algn="just">
              <a:buNone/>
            </a:pPr>
            <a:r>
              <a:rPr lang="tr-TR" dirty="0" err="1" smtClean="0"/>
              <a:t>Brooks</a:t>
            </a:r>
            <a:r>
              <a:rPr lang="tr-TR" dirty="0" smtClean="0"/>
              <a:t> </a:t>
            </a:r>
            <a:r>
              <a:rPr lang="tr-TR" dirty="0"/>
              <a:t>(1993, </a:t>
            </a:r>
            <a:r>
              <a:rPr lang="tr-TR" dirty="0" err="1"/>
              <a:t>Akt</a:t>
            </a:r>
            <a:r>
              <a:rPr lang="tr-TR" dirty="0"/>
              <a:t>: Oğuz, Oktay ve Ayhan, 2010), </a:t>
            </a:r>
            <a:r>
              <a:rPr lang="tr-TR" dirty="0" err="1" smtClean="0"/>
              <a:t>yapılandırmacı</a:t>
            </a:r>
            <a:r>
              <a:rPr lang="tr-TR" dirty="0"/>
              <a:t> </a:t>
            </a:r>
            <a:r>
              <a:rPr lang="tr-TR" dirty="0" smtClean="0"/>
              <a:t>öğretmen </a:t>
            </a:r>
            <a:r>
              <a:rPr lang="tr-TR" dirty="0"/>
              <a:t>rollerini şu şekilde sıralamaktadırlar</a:t>
            </a:r>
            <a:r>
              <a:rPr lang="tr-TR" dirty="0" smtClean="0"/>
              <a:t>:</a:t>
            </a:r>
          </a:p>
          <a:p>
            <a:pPr marL="0" indent="0" algn="just" fontAlgn="base">
              <a:buNone/>
            </a:pPr>
            <a:r>
              <a:rPr lang="tr-TR" dirty="0"/>
              <a:t>-Öğrenci özerkliğini (otonomisini) kabul eder ve destekler.</a:t>
            </a:r>
          </a:p>
          <a:p>
            <a:pPr marL="0" indent="0" algn="just" fontAlgn="base">
              <a:buNone/>
            </a:pPr>
            <a:r>
              <a:rPr lang="tr-TR" dirty="0"/>
              <a:t>-Organize ile birlikte, ilk kaynakları, fiziksel materyalleri ve özellikle etkileşimi kullanır.</a:t>
            </a:r>
          </a:p>
          <a:p>
            <a:pPr marL="0" indent="0" algn="just" fontAlgn="base">
              <a:buNone/>
            </a:pPr>
            <a:r>
              <a:rPr lang="tr-TR" dirty="0"/>
              <a:t>-Öğrencilerin dersleri yürütmelerine ve stratejileri değiştirmelerine izin verir.</a:t>
            </a:r>
          </a:p>
          <a:p>
            <a:pPr marL="0" indent="0" algn="just" fontAlgn="base">
              <a:buNone/>
            </a:pPr>
            <a:r>
              <a:rPr lang="tr-TR" dirty="0"/>
              <a:t>-Kavramları öğrencilerle paylaşmadan önce, öğrenci anlayışları üzerinde araştırma yapar.</a:t>
            </a:r>
          </a:p>
          <a:p>
            <a:pPr marL="0" indent="0" algn="just" fontAlgn="base">
              <a:buNone/>
            </a:pPr>
            <a:r>
              <a:rPr lang="tr-TR" dirty="0"/>
              <a:t>-Öğrencilerin öğretmen ile işbirliği ve diyalog içinde olmalarını teşvik eder.</a:t>
            </a:r>
          </a:p>
          <a:p>
            <a:pPr marL="0" indent="0" algn="just" fontAlgn="base">
              <a:buNone/>
            </a:pPr>
            <a:r>
              <a:rPr lang="tr-TR" dirty="0"/>
              <a:t>-Açık sorular sorarak öğrencilerin düşüncelerini derinleştirir.</a:t>
            </a:r>
          </a:p>
          <a:p>
            <a:pPr marL="0" indent="0" algn="just" fontAlgn="base">
              <a:buNone/>
            </a:pPr>
            <a:r>
              <a:rPr lang="tr-TR" dirty="0"/>
              <a:t>-Sorunları ortaya koyduktan sonra bekleme süresi verir.</a:t>
            </a:r>
          </a:p>
          <a:p>
            <a:pPr marL="0" indent="0" algn="just">
              <a:buNone/>
            </a:pPr>
            <a:endParaRPr lang="tr-TR" dirty="0"/>
          </a:p>
          <a:p>
            <a:pPr algn="just"/>
            <a:endParaRPr lang="tr-TR" dirty="0"/>
          </a:p>
        </p:txBody>
      </p:sp>
    </p:spTree>
    <p:extLst>
      <p:ext uri="{BB962C8B-B14F-4D97-AF65-F5344CB8AC3E}">
        <p14:creationId xmlns:p14="http://schemas.microsoft.com/office/powerpoint/2010/main" val="970277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21. Yüzyıl Öğretim Programları Özellikleri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1- </a:t>
            </a:r>
            <a:r>
              <a:rPr lang="tr-TR" dirty="0"/>
              <a:t>Farklı kesimlerin görüş ve isteklerine yer verme. </a:t>
            </a:r>
          </a:p>
          <a:p>
            <a:pPr marL="0" indent="0" algn="just">
              <a:buNone/>
            </a:pPr>
            <a:r>
              <a:rPr lang="tr-TR" dirty="0"/>
              <a:t>2- Genç kuşağın gelecekte </a:t>
            </a:r>
            <a:r>
              <a:rPr lang="tr-TR" dirty="0" err="1"/>
              <a:t>karşılacağı</a:t>
            </a:r>
            <a:r>
              <a:rPr lang="tr-TR" dirty="0"/>
              <a:t> sorunlarla baş etmeye ilişkin yeterliklere yer verme. </a:t>
            </a:r>
            <a:endParaRPr lang="tr-TR" dirty="0" smtClean="0"/>
          </a:p>
          <a:p>
            <a:pPr marL="0" indent="0" algn="just">
              <a:buNone/>
            </a:pPr>
            <a:r>
              <a:rPr lang="tr-TR" dirty="0" smtClean="0"/>
              <a:t>3- </a:t>
            </a:r>
            <a:r>
              <a:rPr lang="tr-TR" dirty="0"/>
              <a:t>Yurttaşlık bilinci geliştirme. </a:t>
            </a:r>
          </a:p>
          <a:p>
            <a:pPr marL="0" indent="0" algn="just">
              <a:buNone/>
            </a:pPr>
            <a:r>
              <a:rPr lang="tr-TR" dirty="0"/>
              <a:t>4- Öğretmenlerin, öğrenme-öğretme süreçlerinde kullanacağı metotları kendilerinin belirlemesine olanak verme. </a:t>
            </a:r>
          </a:p>
          <a:p>
            <a:endParaRPr lang="tr-TR" dirty="0"/>
          </a:p>
        </p:txBody>
      </p:sp>
    </p:spTree>
    <p:extLst>
      <p:ext uri="{BB962C8B-B14F-4D97-AF65-F5344CB8AC3E}">
        <p14:creationId xmlns:p14="http://schemas.microsoft.com/office/powerpoint/2010/main" val="2287627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5- Sürdürülebilir ve etkili olması için değişikliklerin yaygınlaştırılması ve uygulamaya geçirilmesine fırsat verme.</a:t>
            </a:r>
          </a:p>
          <a:p>
            <a:pPr marL="0" indent="0" algn="just">
              <a:buNone/>
            </a:pPr>
            <a:r>
              <a:rPr lang="tr-TR" dirty="0"/>
              <a:t>Yukarıda ifade edilen, 21.yüzyılın eğitim programının özellikleri konusunda bilim insanlarının ortak noktalarda birleştiği görülmektedir. Buradan yola çıkarak, tüm ülkelerin eğitim sistemlerini, eğitim felsefelerini ve eğitim programlarını bu ortak özellikler doğrultusunda güncelleştirmeleri gerektiği söylenebilir. Bu durum 21. yüzyıl ülkelerinin çağın getirdikleri ile baş edebilmeleri açısından büyük öneme sahiptir (</a:t>
            </a:r>
            <a:r>
              <a:rPr lang="tr-TR" dirty="0" err="1"/>
              <a:t>Collwill</a:t>
            </a:r>
            <a:r>
              <a:rPr lang="tr-TR" dirty="0"/>
              <a:t> ve </a:t>
            </a:r>
            <a:r>
              <a:rPr lang="tr-TR" dirty="0" err="1"/>
              <a:t>Gallagher</a:t>
            </a:r>
            <a:r>
              <a:rPr lang="tr-TR" dirty="0"/>
              <a:t>, 2007).</a:t>
            </a:r>
          </a:p>
          <a:p>
            <a:endParaRPr lang="tr-TR" dirty="0"/>
          </a:p>
        </p:txBody>
      </p:sp>
    </p:spTree>
    <p:extLst>
      <p:ext uri="{BB962C8B-B14F-4D97-AF65-F5344CB8AC3E}">
        <p14:creationId xmlns:p14="http://schemas.microsoft.com/office/powerpoint/2010/main" val="339955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21. y</a:t>
            </a:r>
            <a:r>
              <a:rPr lang="tr-TR" dirty="0" smtClean="0"/>
              <a:t>üzyıl dünyasının gelişen olanaklarından faydalanmak, onu daha ileriye götürmek ve küresel dünyada ekonomik olarak yer alabilmek için toplumun gelişen ve gelişmekte olan özelliklerine uyabilecek ve onları daha da geliştirecek bireylerin yetiştirilmesi önemlidir. Bu çerçevede eğitim olanakları ve programları düzenlenmelidir. </a:t>
            </a:r>
            <a:endParaRPr lang="tr-TR" dirty="0"/>
          </a:p>
        </p:txBody>
      </p:sp>
    </p:spTree>
    <p:extLst>
      <p:ext uri="{BB962C8B-B14F-4D97-AF65-F5344CB8AC3E}">
        <p14:creationId xmlns:p14="http://schemas.microsoft.com/office/powerpoint/2010/main" val="3520789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sz="2200" dirty="0" err="1"/>
              <a:t>Collwill</a:t>
            </a:r>
            <a:r>
              <a:rPr lang="tr-TR" sz="2200" dirty="0"/>
              <a:t>, J. ve </a:t>
            </a:r>
            <a:r>
              <a:rPr lang="tr-TR" sz="2200" dirty="0" err="1"/>
              <a:t>Gallagher</a:t>
            </a:r>
            <a:r>
              <a:rPr lang="tr-TR" sz="2200" dirty="0"/>
              <a:t>, C. (2007). </a:t>
            </a:r>
            <a:r>
              <a:rPr lang="tr-TR" sz="2200" dirty="0" err="1"/>
              <a:t>Developing</a:t>
            </a:r>
            <a:r>
              <a:rPr lang="tr-TR" sz="2200" dirty="0"/>
              <a:t> a </a:t>
            </a:r>
            <a:r>
              <a:rPr lang="tr-TR" sz="2200" dirty="0" err="1"/>
              <a:t>Curriculum</a:t>
            </a:r>
            <a:r>
              <a:rPr lang="tr-TR" sz="2200" dirty="0"/>
              <a:t> </a:t>
            </a:r>
            <a:r>
              <a:rPr lang="tr-TR" sz="2200" dirty="0" err="1"/>
              <a:t>for</a:t>
            </a:r>
            <a:r>
              <a:rPr lang="tr-TR" sz="2200" dirty="0"/>
              <a:t> </a:t>
            </a:r>
            <a:r>
              <a:rPr lang="tr-TR" sz="2200" dirty="0" err="1" smtClean="0"/>
              <a:t>the</a:t>
            </a:r>
            <a:r>
              <a:rPr lang="tr-TR" sz="2200" dirty="0"/>
              <a:t> </a:t>
            </a:r>
            <a:r>
              <a:rPr lang="tr-TR" sz="2200" dirty="0" err="1" smtClean="0"/>
              <a:t>Twenty</a:t>
            </a:r>
            <a:r>
              <a:rPr lang="tr-TR" sz="2200" dirty="0" smtClean="0"/>
              <a:t>-First </a:t>
            </a:r>
            <a:r>
              <a:rPr lang="tr-TR" sz="2200" dirty="0"/>
              <a:t>Century: </a:t>
            </a:r>
            <a:r>
              <a:rPr lang="tr-TR" sz="2200" dirty="0" smtClean="0"/>
              <a:t>	</a:t>
            </a:r>
            <a:r>
              <a:rPr lang="tr-TR" sz="2200" dirty="0" err="1" smtClean="0"/>
              <a:t>The</a:t>
            </a:r>
            <a:r>
              <a:rPr lang="tr-TR" sz="2200" dirty="0" smtClean="0"/>
              <a:t> </a:t>
            </a:r>
            <a:r>
              <a:rPr lang="tr-TR" sz="2200" dirty="0" err="1"/>
              <a:t>Experiences</a:t>
            </a:r>
            <a:r>
              <a:rPr lang="tr-TR" sz="2200" dirty="0"/>
              <a:t> of </a:t>
            </a:r>
            <a:r>
              <a:rPr lang="tr-TR" sz="2200" dirty="0" err="1"/>
              <a:t>England</a:t>
            </a:r>
            <a:r>
              <a:rPr lang="tr-TR" sz="2200" dirty="0"/>
              <a:t> </a:t>
            </a:r>
            <a:r>
              <a:rPr lang="tr-TR" sz="2200" dirty="0" err="1"/>
              <a:t>and</a:t>
            </a:r>
            <a:r>
              <a:rPr lang="tr-TR" sz="2200" dirty="0"/>
              <a:t> </a:t>
            </a:r>
            <a:r>
              <a:rPr lang="tr-TR" sz="2200" dirty="0" err="1" smtClean="0"/>
              <a:t>Northern</a:t>
            </a:r>
            <a:r>
              <a:rPr lang="tr-TR" sz="2200" dirty="0"/>
              <a:t> </a:t>
            </a:r>
            <a:r>
              <a:rPr lang="tr-TR" sz="2200" dirty="0" err="1" smtClean="0"/>
              <a:t>Ireland</a:t>
            </a:r>
            <a:r>
              <a:rPr lang="tr-TR" sz="2200" dirty="0"/>
              <a:t>. </a:t>
            </a:r>
            <a:r>
              <a:rPr lang="tr-TR" sz="2200" i="1" dirty="0" err="1"/>
              <a:t>Prospects</a:t>
            </a:r>
            <a:r>
              <a:rPr lang="tr-TR" sz="2200" i="1" dirty="0"/>
              <a:t>, 37</a:t>
            </a:r>
            <a:r>
              <a:rPr lang="tr-TR" sz="2200" dirty="0"/>
              <a:t>, 411-425.</a:t>
            </a:r>
          </a:p>
          <a:p>
            <a:pPr marL="0" indent="0">
              <a:buNone/>
            </a:pPr>
            <a:r>
              <a:rPr lang="tr-TR" sz="2200" dirty="0" smtClean="0"/>
              <a:t>Oğuz</a:t>
            </a:r>
            <a:r>
              <a:rPr lang="tr-TR" sz="2200" dirty="0"/>
              <a:t>, O., Oktay, A. ve Ayhan, H. (2010). </a:t>
            </a:r>
            <a:r>
              <a:rPr lang="tr-TR" sz="2200" i="1" dirty="0"/>
              <a:t>21. Yüzyılda Eğitim ve </a:t>
            </a:r>
            <a:r>
              <a:rPr lang="tr-TR" sz="2200" i="1" dirty="0" smtClean="0"/>
              <a:t>Türk </a:t>
            </a:r>
            <a:r>
              <a:rPr lang="tr-TR" sz="2200" i="1" dirty="0"/>
              <a:t>Eğitim Sistemi.</a:t>
            </a:r>
            <a:r>
              <a:rPr lang="tr-TR" sz="2200" dirty="0"/>
              <a:t> Ankara</a:t>
            </a:r>
            <a:r>
              <a:rPr lang="tr-TR" sz="2200"/>
              <a:t>: </a:t>
            </a:r>
            <a:r>
              <a:rPr lang="tr-TR" sz="2200" smtClean="0"/>
              <a:t>	Pegem</a:t>
            </a:r>
            <a:r>
              <a:rPr lang="tr-TR" sz="2200" dirty="0" smtClean="0"/>
              <a:t> </a:t>
            </a:r>
            <a:r>
              <a:rPr lang="tr-TR" sz="2200" dirty="0" smtClean="0"/>
              <a:t>Yayıncılık</a:t>
            </a:r>
          </a:p>
          <a:p>
            <a:pPr marL="0" indent="0">
              <a:buNone/>
            </a:pPr>
            <a:endParaRPr lang="tr-TR" dirty="0"/>
          </a:p>
          <a:p>
            <a:endParaRPr lang="tr-TR" dirty="0"/>
          </a:p>
          <a:p>
            <a:endParaRPr lang="tr-TR" dirty="0"/>
          </a:p>
        </p:txBody>
      </p:sp>
    </p:spTree>
    <p:extLst>
      <p:ext uri="{BB962C8B-B14F-4D97-AF65-F5344CB8AC3E}">
        <p14:creationId xmlns:p14="http://schemas.microsoft.com/office/powerpoint/2010/main" val="9797322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403</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vt:lpstr>
      <vt:lpstr>21. Yüzyılın Özellikleri ve Talepleri</vt:lpstr>
      <vt:lpstr>Öğrenme ve Yenilenme Becerileri</vt:lpstr>
      <vt:lpstr>Yaşam ve Meslek Becerileri </vt:lpstr>
      <vt:lpstr>Öğretmen Profili ve Özellikleri</vt:lpstr>
      <vt:lpstr>21. Yüzyıl Öğretim Programları Özellikleri</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10</cp:revision>
  <dcterms:created xsi:type="dcterms:W3CDTF">2017-05-16T13:19:38Z</dcterms:created>
  <dcterms:modified xsi:type="dcterms:W3CDTF">2018-01-23T23:07:49Z</dcterms:modified>
</cp:coreProperties>
</file>