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07" r:id="rId5"/>
    <p:sldId id="669" r:id="rId6"/>
    <p:sldId id="670" r:id="rId7"/>
    <p:sldId id="672" r:id="rId8"/>
    <p:sldId id="671" r:id="rId9"/>
    <p:sldId id="673" r:id="rId10"/>
    <p:sldId id="674" r:id="rId11"/>
    <p:sldId id="675" r:id="rId12"/>
    <p:sldId id="676" r:id="rId13"/>
    <p:sldId id="677"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4" d="100"/>
          <a:sy n="84" d="100"/>
        </p:scale>
        <p:origin x="1638" y="4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8" y="1637437"/>
            <a:ext cx="8517837" cy="3816429"/>
          </a:xfrm>
          <a:prstGeom prst="rect">
            <a:avLst/>
          </a:prstGeom>
        </p:spPr>
        <p:txBody>
          <a:bodyPr wrap="square">
            <a:spAutoFit/>
          </a:bodyPr>
          <a:lstStyle/>
          <a:p>
            <a:r>
              <a:rPr lang="tr-TR" sz="1600" dirty="0" smtClean="0">
                <a:latin typeface="Times New Roman" panose="02020603050405020304" pitchFamily="18" charset="0"/>
                <a:cs typeface="Times New Roman" panose="02020603050405020304" pitchFamily="18" charset="0"/>
              </a:rPr>
              <a:t>Örnek: </a:t>
            </a:r>
            <a:r>
              <a:rPr lang="tr-TR" sz="1600" dirty="0">
                <a:latin typeface="Times New Roman" panose="02020603050405020304" pitchFamily="18" charset="0"/>
                <a:cs typeface="Times New Roman" panose="02020603050405020304" pitchFamily="18" charset="0"/>
              </a:rPr>
              <a:t>…. İlçesi …. Mahallesi 112 ada ve 3 parsel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taşınmazın üzerindeki yapının 12.06.2014 tarihinde inşaat ruhsatı alınmış ve 22.03.2015 tarihinde inşaat tamamlanarak yapı kullanım izni alınmıştır. Taşınmazın maliki konumundaki yüklenici her katında 4 dairesi bulunan ve asma kat dahil toplam 5 kattan oluşan yapı içerisinde yer alan 12 adet bağımsız bölümü konut ve 1 adet bağımsız bölümü dükkan olarak kullanılmak üzere satmak istemektedir. Yapının zemin katta açık ve kapalı çıkması olmamakla birlikte, birinci katından itibaren dört tarafından 1.50 m genişliğinde çıkma başlamaktadır. Zemin katta yer alanı dükkanın brüt alanı 323,00 m2 , asma katın brüt alanı 150,00 m2 ve katta yer alan bağımsız bölümlerin her birinin brüt alanı 126,18 m2 olarak ölçülmüştür. Konu taşınmazın yapı sınıfı 3/B grubu olarak belirlenmiş olup, yapının toplam inşaat alanı 3.182 m2 olarak ölçülmüştür. Taşınmazın mesken olarak kullanılan kısımları ile ticari olarak kullanılan kısımları için yıllık net kira parası toplam olarak 145.000 TL olarak saptanmıştır. Tapu, piyasa ve imar araştırmalarının sonuçlarına göre değerleme konusu taşınmazın piyasa, gelir ve maliyet yöntemlerine göre toplam değerini takdir ediniz ve farklı yöntemlere göre takdir edilen değerinin değişim nedenlerini </a:t>
            </a:r>
            <a:r>
              <a:rPr lang="tr-TR" sz="1600" dirty="0" smtClean="0">
                <a:latin typeface="Times New Roman" panose="02020603050405020304" pitchFamily="18" charset="0"/>
                <a:cs typeface="Times New Roman" panose="02020603050405020304" pitchFamily="18" charset="0"/>
              </a:rPr>
              <a:t>tartışınız</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a:t>
            </a:r>
            <a:r>
              <a:rPr lang="tr-TR" sz="1600" dirty="0" err="1" smtClean="0">
                <a:latin typeface="Times New Roman" panose="02020603050405020304" pitchFamily="18" charset="0"/>
                <a:cs typeface="Times New Roman" panose="02020603050405020304" pitchFamily="18" charset="0"/>
              </a:rPr>
              <a:t>Tanrıvermiş</a:t>
            </a:r>
            <a:r>
              <a:rPr lang="tr-TR" sz="1600" dirty="0" smtClean="0">
                <a:latin typeface="Times New Roman" panose="02020603050405020304" pitchFamily="18" charset="0"/>
                <a:cs typeface="Times New Roman" panose="02020603050405020304" pitchFamily="18" charset="0"/>
              </a:rPr>
              <a:t> 2016).</a:t>
            </a:r>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16802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8" y="1637437"/>
            <a:ext cx="8517837" cy="3816429"/>
          </a:xfrm>
          <a:prstGeom prst="rect">
            <a:avLst/>
          </a:prstGeom>
        </p:spPr>
        <p:txBody>
          <a:bodyPr wrap="square">
            <a:spAutoFit/>
          </a:bodyPr>
          <a:lstStyle/>
          <a:p>
            <a:r>
              <a:rPr lang="tr-TR" sz="1600" dirty="0" smtClean="0">
                <a:latin typeface="Times New Roman" panose="02020603050405020304" pitchFamily="18" charset="0"/>
                <a:cs typeface="Times New Roman" panose="02020603050405020304" pitchFamily="18" charset="0"/>
              </a:rPr>
              <a:t>Örnek: </a:t>
            </a:r>
            <a:r>
              <a:rPr lang="tr-TR" sz="1600" dirty="0">
                <a:latin typeface="Times New Roman" panose="02020603050405020304" pitchFamily="18" charset="0"/>
                <a:cs typeface="Times New Roman" panose="02020603050405020304" pitchFamily="18" charset="0"/>
              </a:rPr>
              <a:t>…. İlçesi …. Mahallesi 112 ada ve 3 parsel </a:t>
            </a:r>
            <a:r>
              <a:rPr lang="tr-TR" sz="1600" dirty="0" err="1">
                <a:latin typeface="Times New Roman" panose="02020603050405020304" pitchFamily="18" charset="0"/>
                <a:cs typeface="Times New Roman" panose="02020603050405020304" pitchFamily="18" charset="0"/>
              </a:rPr>
              <a:t>nolu</a:t>
            </a:r>
            <a:r>
              <a:rPr lang="tr-TR" sz="1600" dirty="0">
                <a:latin typeface="Times New Roman" panose="02020603050405020304" pitchFamily="18" charset="0"/>
                <a:cs typeface="Times New Roman" panose="02020603050405020304" pitchFamily="18" charset="0"/>
              </a:rPr>
              <a:t> taşınmazın üzerindeki yapının 12.06.2014 tarihinde inşaat ruhsatı alınmış ve 22.03.2015 tarihinde inşaat tamamlanarak yapı kullanım izni alınmıştır. Taşınmazın maliki konumundaki yüklenici her katında 4 dairesi bulunan ve asma kat dahil toplam 5 kattan oluşan yapı içerisinde yer alan 12 adet bağımsız bölümü konut ve 1 adet bağımsız bölümü dükkan olarak kullanılmak üzere satmak istemektedir. Yapının zemin katta açık ve kapalı çıkması olmamakla birlikte, birinci katından itibaren dört tarafından 1.50 m genişliğinde çıkma başlamaktadır. Zemin katta yer alanı dükkanın brüt alanı 323,00 m2 , asma katın brüt alanı 150,00 m2 ve katta yer alan bağımsız bölümlerin her birinin brüt alanı 126,18 m2 olarak ölçülmüştür. Konu taşınmazın yapı sınıfı 3/B grubu olarak belirlenmiş olup, yapının toplam inşaat alanı 3.182 m2 olarak ölçülmüştür. Taşınmazın mesken olarak kullanılan kısımları ile ticari olarak kullanılan kısımları için yıllık net kira parası toplam olarak 145.000 TL olarak saptanmıştır. Tapu, piyasa ve imar araştırmalarının sonuçlarına göre değerleme konusu taşınmazın piyasa, gelir ve maliyet yöntemlerine göre toplam değerini takdir ediniz ve farklı yöntemlere göre takdir edilen değerinin değişim nedenlerini </a:t>
            </a:r>
            <a:r>
              <a:rPr lang="tr-TR" sz="1600" dirty="0" smtClean="0">
                <a:latin typeface="Times New Roman" panose="02020603050405020304" pitchFamily="18" charset="0"/>
                <a:cs typeface="Times New Roman" panose="02020603050405020304" pitchFamily="18" charset="0"/>
              </a:rPr>
              <a:t>tartışınız</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a:t>
            </a:r>
            <a:r>
              <a:rPr lang="tr-TR" sz="1600" dirty="0" err="1" smtClean="0">
                <a:latin typeface="Times New Roman" panose="02020603050405020304" pitchFamily="18" charset="0"/>
                <a:cs typeface="Times New Roman" panose="02020603050405020304" pitchFamily="18" charset="0"/>
              </a:rPr>
              <a:t>Tanrıvermiş</a:t>
            </a:r>
            <a:r>
              <a:rPr lang="tr-TR" sz="1600" dirty="0" smtClean="0">
                <a:latin typeface="Times New Roman" panose="02020603050405020304" pitchFamily="18" charset="0"/>
                <a:cs typeface="Times New Roman" panose="02020603050405020304" pitchFamily="18" charset="0"/>
              </a:rPr>
              <a:t> 2016).</a:t>
            </a:r>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48558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3022366"/>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5</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Gayrimenkul değerlemede Bilimsel Yöntem ve Araçlarının Uygulamada Kullanımı</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1729939"/>
            <a:ext cx="8517467" cy="3139321"/>
          </a:xfrm>
          <a:prstGeom prst="rect">
            <a:avLst/>
          </a:prstGeom>
        </p:spPr>
        <p:txBody>
          <a:bodyPr wrap="square">
            <a:spAutoFit/>
          </a:bodyPr>
          <a:lstStyle/>
          <a:p>
            <a:pPr algn="just"/>
            <a:r>
              <a:rPr lang="tr-TR" dirty="0">
                <a:latin typeface="Times New Roman" panose="02020603050405020304" pitchFamily="18" charset="0"/>
                <a:cs typeface="Times New Roman" panose="02020603050405020304" pitchFamily="18" charset="0"/>
              </a:rPr>
              <a:t>Temelde değerleme (veya değer biçme, kıymet takdiri, değer takdiri); taşınmaz ve taşınır mal, gelir ve haklara </a:t>
            </a:r>
            <a:r>
              <a:rPr lang="tr-TR" b="1" dirty="0">
                <a:latin typeface="Times New Roman" panose="02020603050405020304" pitchFamily="18" charset="0"/>
                <a:cs typeface="Times New Roman" panose="02020603050405020304" pitchFamily="18" charset="0"/>
              </a:rPr>
              <a:t>bilimsel yöntemlere </a:t>
            </a:r>
            <a:r>
              <a:rPr lang="tr-TR" dirty="0">
                <a:latin typeface="Times New Roman" panose="02020603050405020304" pitchFamily="18" charset="0"/>
                <a:cs typeface="Times New Roman" panose="02020603050405020304" pitchFamily="18" charset="0"/>
              </a:rPr>
              <a:t>göre değer belirleme veya tahmini tekniğini öğreten bir bilim dalıdır. </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Değerleme</a:t>
            </a:r>
            <a:r>
              <a:rPr lang="tr-TR" dirty="0">
                <a:latin typeface="Times New Roman" panose="02020603050405020304" pitchFamily="18" charset="0"/>
                <a:cs typeface="Times New Roman" panose="02020603050405020304" pitchFamily="18" charset="0"/>
              </a:rPr>
              <a:t>; taşınmaz ve </a:t>
            </a:r>
            <a:r>
              <a:rPr lang="tr-TR" dirty="0" err="1">
                <a:latin typeface="Times New Roman" panose="02020603050405020304" pitchFamily="18" charset="0"/>
                <a:cs typeface="Times New Roman" panose="02020603050405020304" pitchFamily="18" charset="0"/>
              </a:rPr>
              <a:t>taşınr</a:t>
            </a:r>
            <a:r>
              <a:rPr lang="tr-TR" dirty="0">
                <a:latin typeface="Times New Roman" panose="02020603050405020304" pitchFamily="18" charset="0"/>
                <a:cs typeface="Times New Roman" panose="02020603050405020304" pitchFamily="18" charset="0"/>
              </a:rPr>
              <a:t> mallar, taşınmaz projesi, sınırlı ayni haklar, </a:t>
            </a:r>
            <a:r>
              <a:rPr lang="tr-TR" dirty="0" err="1">
                <a:latin typeface="Times New Roman" panose="02020603050405020304" pitchFamily="18" charset="0"/>
                <a:cs typeface="Times New Roman" panose="02020603050405020304" pitchFamily="18" charset="0"/>
              </a:rPr>
              <a:t>gayrimaddi</a:t>
            </a:r>
            <a:r>
              <a:rPr lang="tr-TR" dirty="0">
                <a:latin typeface="Times New Roman" panose="02020603050405020304" pitchFamily="18" charset="0"/>
                <a:cs typeface="Times New Roman" panose="02020603050405020304" pitchFamily="18" charset="0"/>
              </a:rPr>
              <a:t> ve kişisel </a:t>
            </a:r>
            <a:r>
              <a:rPr lang="tr-TR" dirty="0" err="1">
                <a:latin typeface="Times New Roman" panose="02020603050405020304" pitchFamily="18" charset="0"/>
                <a:cs typeface="Times New Roman" panose="02020603050405020304" pitchFamily="18" charset="0"/>
              </a:rPr>
              <a:t>müklerin</a:t>
            </a:r>
            <a:r>
              <a:rPr lang="tr-TR" dirty="0">
                <a:latin typeface="Times New Roman" panose="02020603050405020304" pitchFamily="18" charset="0"/>
                <a:cs typeface="Times New Roman" panose="02020603050405020304" pitchFamily="18" charset="0"/>
              </a:rPr>
              <a:t> değerleri konusunda sağlıklı yargı veya kanaat oluşturmak için yapılan ve sistematik biçimde tamamlanan tespit, sınıflama, analiz ve yorumlama çalışmalarının bütünü olarak da tanımlanabilir. Ancak mübadele veya değişimin ileri derecede geliştiği piyasa ekonomilerinde hemen her mal ve hizmetin piyasa fiyatı olduğu halde tek tek veya toplu (küme) taşınır ve taşınmaz değerlemesi işinin yapılmasını zorunlu kılan nedenlerin de açıklanması gerekir. </a:t>
            </a:r>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2124207"/>
            <a:ext cx="8517837" cy="2031325"/>
          </a:xfrm>
          <a:prstGeom prst="rect">
            <a:avLst/>
          </a:prstGeom>
        </p:spPr>
        <p:txBody>
          <a:bodyPr wrap="square">
            <a:spAutoFit/>
          </a:bodyPr>
          <a:lstStyle/>
          <a:p>
            <a:pPr algn="just"/>
            <a:r>
              <a:rPr lang="tr-TR" dirty="0">
                <a:latin typeface="Times New Roman" panose="02020603050405020304" pitchFamily="18" charset="0"/>
                <a:cs typeface="Times New Roman" panose="02020603050405020304" pitchFamily="18" charset="0"/>
              </a:rPr>
              <a:t>Bilimsel yöntemlere uygun olarak arazinin değeri, net gelirin (rantın) </a:t>
            </a:r>
            <a:r>
              <a:rPr lang="tr-TR" dirty="0" err="1">
                <a:latin typeface="Times New Roman" panose="02020603050405020304" pitchFamily="18" charset="0"/>
                <a:cs typeface="Times New Roman" panose="02020603050405020304" pitchFamily="18" charset="0"/>
              </a:rPr>
              <a:t>kapitalizasyon</a:t>
            </a:r>
            <a:r>
              <a:rPr lang="tr-TR" dirty="0">
                <a:latin typeface="Times New Roman" panose="02020603050405020304" pitchFamily="18" charset="0"/>
                <a:cs typeface="Times New Roman" panose="02020603050405020304" pitchFamily="18" charset="0"/>
              </a:rPr>
              <a:t> oranına bölünmesi yoluyla tespit edilecektir. Tarım arazisinin mevkii ve şartları, kendisinde doğal olarak mevcut olan (sulu ve kıraç, arazi yapısı, arazinin bulunduğu yer ve yapısından kaynaklanan diğer nitelikler gibi) unsurlar olmalıdır. Bu nitelikler ve şartlara göre değerlenecek taşınmazların çevrelerinde ekilmesi </a:t>
            </a:r>
            <a:r>
              <a:rPr lang="tr-TR" dirty="0" err="1">
                <a:latin typeface="Times New Roman" panose="02020603050405020304" pitchFamily="18" charset="0"/>
                <a:cs typeface="Times New Roman" panose="02020603050405020304" pitchFamily="18" charset="0"/>
              </a:rPr>
              <a:t>mutad</a:t>
            </a:r>
            <a:r>
              <a:rPr lang="tr-TR" dirty="0">
                <a:latin typeface="Times New Roman" panose="02020603050405020304" pitchFamily="18" charset="0"/>
                <a:cs typeface="Times New Roman" panose="02020603050405020304" pitchFamily="18" charset="0"/>
              </a:rPr>
              <a:t> olan ürünlerden tanımlanacak münavebe sistemlerinin yıllık ortalama net gelirleri dikkate alınarak değerleme </a:t>
            </a:r>
            <a:r>
              <a:rPr lang="tr-TR" dirty="0" smtClean="0">
                <a:latin typeface="Times New Roman" panose="02020603050405020304" pitchFamily="18" charset="0"/>
                <a:cs typeface="Times New Roman" panose="02020603050405020304" pitchFamily="18" charset="0"/>
              </a:rPr>
              <a:t>yapılacaktır.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5609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2094723"/>
            <a:ext cx="8511822" cy="2308324"/>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Türkiye’de değerleme çalışmaları, henüz bilimsel bir tabana oturtulmaya çalışılan ve son yıllarda önemli gelişme gösteren bir iş veya meslek dalıdır. Halbuki gelişmiş ülkelerde gayrimenkul değerlemesi ile ilgili yıllarca süren çalışmalar sonucunda, hem bu iş ile uğraşan kişilere hem de uygulanacak değerleme yöntemlerine bir standart getirilmiş olup, yıllardan beri kamu ve özel kurumlarda değerleme uygulamaları yapılmaktadır. Dünyada uygulanan genel kabul görmüş değerleme yöntemleri ile değeri gerçeğe en uygun şekilde belirlenen gayrimenkuller, her türlü ekonomik, sosyal ve finansal işleme konu olmaktadır. Genel olarak gayrimenkule ilişkin alım, satım, ipotek, vergi, sigorta veya inşaat durumu söz konusu olduğunda gayrimenkulün değer tespitinin yapılması gündeme gelmektedir. </a:t>
            </a:r>
          </a:p>
        </p:txBody>
      </p:sp>
    </p:spTree>
    <p:extLst>
      <p:ext uri="{BB962C8B-B14F-4D97-AF65-F5344CB8AC3E}">
        <p14:creationId xmlns:p14="http://schemas.microsoft.com/office/powerpoint/2010/main" val="3009549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1882424"/>
            <a:ext cx="8401943" cy="2800767"/>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Değerlemede kullanılan ölçüte “</a:t>
            </a:r>
            <a:r>
              <a:rPr lang="tr-TR" sz="1600" b="1" dirty="0">
                <a:latin typeface="Times New Roman" panose="02020603050405020304" pitchFamily="18" charset="0"/>
                <a:cs typeface="Times New Roman" panose="02020603050405020304" pitchFamily="18" charset="0"/>
              </a:rPr>
              <a:t>değerleme yöntemi</a:t>
            </a:r>
            <a:r>
              <a:rPr lang="tr-TR" sz="1600" b="1" dirty="0" smtClean="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adı </a:t>
            </a:r>
            <a:r>
              <a:rPr lang="tr-TR" sz="1600" dirty="0">
                <a:latin typeface="Times New Roman" panose="02020603050405020304" pitchFamily="18" charset="0"/>
                <a:cs typeface="Times New Roman" panose="02020603050405020304" pitchFamily="18" charset="0"/>
              </a:rPr>
              <a:t>verilir. Her bir değer, malın ayrı bir ekonomik yönü ya da amacına karşılık gelir. Değerleme işleminde, önce değerlemenin amacını ortaya koymak ve daha sonra bu amaca uygun bir yol izlemek gerekir. Değerleme için taşınmazların arzı, talebi ve fiyatının ya da pazar koşullarının da tahmini ve analizi gerekli olacaktır. Değerleme yöntemleri; (i) geleneksel değerleme yöntemleri, (ii) istatistiksel veya matematiksel değerleme yöntemleri ve (iii) modern/ileri değerleme yöntemleri olarak sınıflandırılabilir. Birçok ülkede değerleme sürecinde; uygulanması ve anlaşılmasının kolaylığı nedeni ile geleneksel değerleme yöntemleri sıklıkla tercih edilmekte ve diğer iki grup yöntem ise daha çok değerleme araştırmalarında kullanılabilmektedir. Hemen her ülkede; piyasa değeri, maliyet yaklaşımı, gelir yaklaşımı ve karma yöntemler olarak sıralanan geleneksel yöntemler uygulamada sıklıkla </a:t>
            </a:r>
            <a:r>
              <a:rPr lang="tr-TR" sz="1600" dirty="0" smtClean="0">
                <a:latin typeface="Times New Roman" panose="02020603050405020304" pitchFamily="18" charset="0"/>
                <a:cs typeface="Times New Roman" panose="02020603050405020304" pitchFamily="18" charset="0"/>
              </a:rPr>
              <a:t>kullanılmaktadır</a:t>
            </a:r>
            <a:r>
              <a:rPr lang="tr-TR" sz="1600" dirty="0">
                <a:latin typeface="Times New Roman" panose="02020603050405020304" pitchFamily="18" charset="0"/>
                <a:cs typeface="Times New Roman" panose="02020603050405020304" pitchFamily="18" charset="0"/>
              </a:rPr>
              <a:t> </a:t>
            </a:r>
            <a:r>
              <a:rPr lang="tr-TR" sz="1600" dirty="0" smtClean="0">
                <a:latin typeface="Times New Roman" panose="02020603050405020304" pitchFamily="18" charset="0"/>
                <a:cs typeface="Times New Roman" panose="02020603050405020304" pitchFamily="18" charset="0"/>
              </a:rPr>
              <a:t>(</a:t>
            </a:r>
            <a:r>
              <a:rPr lang="tr-TR" sz="1600" dirty="0" err="1" smtClean="0">
                <a:latin typeface="Times New Roman" panose="02020603050405020304" pitchFamily="18" charset="0"/>
                <a:cs typeface="Times New Roman" panose="02020603050405020304" pitchFamily="18" charset="0"/>
              </a:rPr>
              <a:t>Tanrıvermiş</a:t>
            </a:r>
            <a:r>
              <a:rPr lang="tr-TR" sz="1600" dirty="0" smtClean="0">
                <a:latin typeface="Times New Roman" panose="02020603050405020304" pitchFamily="18" charset="0"/>
                <a:cs typeface="Times New Roman" panose="02020603050405020304" pitchFamily="18" charset="0"/>
              </a:rPr>
              <a:t> 2016).</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432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2012667"/>
            <a:ext cx="8379365" cy="2308324"/>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Taşınmaz değerleme sürecinde kullanılabilecek yöntem(</a:t>
            </a:r>
            <a:r>
              <a:rPr lang="tr-TR" sz="1600" dirty="0" err="1">
                <a:latin typeface="Times New Roman" panose="02020603050405020304" pitchFamily="18" charset="0"/>
                <a:cs typeface="Times New Roman" panose="02020603050405020304" pitchFamily="18" charset="0"/>
              </a:rPr>
              <a:t>ler</a:t>
            </a:r>
            <a:r>
              <a:rPr lang="tr-TR" sz="1600" dirty="0">
                <a:latin typeface="Times New Roman" panose="02020603050405020304" pitchFamily="18" charset="0"/>
                <a:cs typeface="Times New Roman" panose="02020603050405020304" pitchFamily="18" charset="0"/>
              </a:rPr>
              <a:t>)in seçimi; başta değerleme amacı ve değerlenen malın </a:t>
            </a:r>
            <a:r>
              <a:rPr lang="tr-TR" sz="1600" dirty="0" err="1">
                <a:latin typeface="Times New Roman" panose="02020603050405020304" pitchFamily="18" charset="0"/>
                <a:cs typeface="Times New Roman" panose="02020603050405020304" pitchFamily="18" charset="0"/>
              </a:rPr>
              <a:t>özelliine</a:t>
            </a:r>
            <a:r>
              <a:rPr lang="tr-TR" sz="1600" dirty="0">
                <a:latin typeface="Times New Roman" panose="02020603050405020304" pitchFamily="18" charset="0"/>
                <a:cs typeface="Times New Roman" panose="02020603050405020304" pitchFamily="18" charset="0"/>
              </a:rPr>
              <a:t> göre değişmektedir. Bir malı </a:t>
            </a:r>
            <a:r>
              <a:rPr lang="tr-TR" sz="1600" dirty="0" err="1">
                <a:latin typeface="Times New Roman" panose="02020603050405020304" pitchFamily="18" charset="0"/>
                <a:cs typeface="Times New Roman" panose="02020603050405020304" pitchFamily="18" charset="0"/>
              </a:rPr>
              <a:t>değerlemedefarklı</a:t>
            </a:r>
            <a:r>
              <a:rPr lang="tr-TR" sz="1600" dirty="0">
                <a:latin typeface="Times New Roman" panose="02020603050405020304" pitchFamily="18" charset="0"/>
                <a:cs typeface="Times New Roman" panose="02020603050405020304" pitchFamily="18" charset="0"/>
              </a:rPr>
              <a:t> yöntemler kullanılabilir. Değerleme </a:t>
            </a:r>
            <a:r>
              <a:rPr lang="tr-TR" sz="1600" dirty="0" err="1">
                <a:latin typeface="Times New Roman" panose="02020603050405020304" pitchFamily="18" charset="0"/>
                <a:cs typeface="Times New Roman" panose="02020603050405020304" pitchFamily="18" charset="0"/>
              </a:rPr>
              <a:t>uzmanınınyöntem</a:t>
            </a:r>
            <a:r>
              <a:rPr lang="tr-TR" sz="1600" dirty="0">
                <a:latin typeface="Times New Roman" panose="02020603050405020304" pitchFamily="18" charset="0"/>
                <a:cs typeface="Times New Roman" panose="02020603050405020304" pitchFamily="18" charset="0"/>
              </a:rPr>
              <a:t> seçiminde; malın cinsi, değerlemenin amacı, yasal düzenlemeler ve pazar koşulları etkili olmakta ve uzmanlar belirtilen dört koşulu sağlayabilen uygun yöntem veya yöntemleri seçerek değerleme sürecini tamamlamak zorunda kalmaktadırlar. Nitekim, örneğin bir maldan elde edilebilecek gelirlere göre değerleme ölçütü bazı mallar için uygun olduğu halde (örneğin, arazi, sanayi ve ticaret işletmesi, ofis, rezidans ve alışveriş merkezi gibi), bazı mallar için uygun değildir (örneğin 1 ton motorin gibi). Buna göre değerleme alanında her malın kendine göre uygulanabilecek bir değerleme ölçütünün bulunduğu ortaya çıkmaktadır</a:t>
            </a:r>
          </a:p>
        </p:txBody>
      </p:sp>
    </p:spTree>
    <p:extLst>
      <p:ext uri="{BB962C8B-B14F-4D97-AF65-F5344CB8AC3E}">
        <p14:creationId xmlns:p14="http://schemas.microsoft.com/office/powerpoint/2010/main" val="1905962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9" y="1863215"/>
            <a:ext cx="7411156" cy="2585323"/>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DEĞERLEME YÖNTEMLERİNİN </a:t>
            </a:r>
            <a:r>
              <a:rPr lang="tr-TR" dirty="0" smtClean="0">
                <a:latin typeface="Times New Roman" panose="02020603050405020304" pitchFamily="18" charset="0"/>
                <a:cs typeface="Times New Roman" panose="02020603050405020304" pitchFamily="18" charset="0"/>
              </a:rPr>
              <a:t>UYGULANMASI</a:t>
            </a: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Maliyet </a:t>
            </a:r>
            <a:r>
              <a:rPr lang="tr-TR" dirty="0">
                <a:latin typeface="Times New Roman" panose="02020603050405020304" pitchFamily="18" charset="0"/>
                <a:cs typeface="Times New Roman" panose="02020603050405020304" pitchFamily="18" charset="0"/>
              </a:rPr>
              <a:t>Bedeli Yaklaşımlarına Göre Değerleme </a:t>
            </a:r>
            <a:endParaRPr lang="tr-TR"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Piyasa </a:t>
            </a:r>
            <a:r>
              <a:rPr lang="tr-TR" dirty="0">
                <a:latin typeface="Times New Roman" panose="02020603050405020304" pitchFamily="18" charset="0"/>
                <a:cs typeface="Times New Roman" panose="02020603050405020304" pitchFamily="18" charset="0"/>
              </a:rPr>
              <a:t>Değeri Yaklaşımlarına Göre Değerleme </a:t>
            </a:r>
            <a:endParaRPr lang="tr-TR"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Gelir </a:t>
            </a:r>
            <a:r>
              <a:rPr lang="tr-TR" dirty="0">
                <a:latin typeface="Times New Roman" panose="02020603050405020304" pitchFamily="18" charset="0"/>
                <a:cs typeface="Times New Roman" panose="02020603050405020304" pitchFamily="18" charset="0"/>
              </a:rPr>
              <a:t>Değeri Yaklaşımlarına Göre </a:t>
            </a:r>
            <a:r>
              <a:rPr lang="tr-TR" dirty="0" smtClean="0">
                <a:latin typeface="Times New Roman" panose="02020603050405020304" pitchFamily="18" charset="0"/>
                <a:cs typeface="Times New Roman" panose="02020603050405020304" pitchFamily="18" charset="0"/>
              </a:rPr>
              <a:t>Değerleme</a:t>
            </a:r>
          </a:p>
          <a:p>
            <a:pPr marL="285750" indent="-285750">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Geliştirme </a:t>
            </a:r>
            <a:r>
              <a:rPr lang="tr-TR" dirty="0">
                <a:latin typeface="Times New Roman" panose="02020603050405020304" pitchFamily="18" charset="0"/>
                <a:cs typeface="Times New Roman" panose="02020603050405020304" pitchFamily="18" charset="0"/>
              </a:rPr>
              <a:t>Analizine Göre Değerleme </a:t>
            </a:r>
            <a:endParaRPr lang="tr-TR"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Karma </a:t>
            </a:r>
            <a:r>
              <a:rPr lang="tr-TR" dirty="0">
                <a:latin typeface="Times New Roman" panose="02020603050405020304" pitchFamily="18" charset="0"/>
                <a:cs typeface="Times New Roman" panose="02020603050405020304" pitchFamily="18" charset="0"/>
              </a:rPr>
              <a:t>Yöntemlere Göre Değerleme </a:t>
            </a:r>
          </a:p>
        </p:txBody>
      </p:sp>
    </p:spTree>
    <p:extLst>
      <p:ext uri="{BB962C8B-B14F-4D97-AF65-F5344CB8AC3E}">
        <p14:creationId xmlns:p14="http://schemas.microsoft.com/office/powerpoint/2010/main" val="34187037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b="1" dirty="0" smtClean="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406910"/>
            <a:ext cx="8517837" cy="636625"/>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a:t>
            </a: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Bilimsel Yöntem ve Araçlarının Uygulamada Kullanımı</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2" name="Dikdörtgen 1"/>
          <p:cNvSpPr/>
          <p:nvPr/>
        </p:nvSpPr>
        <p:spPr>
          <a:xfrm>
            <a:off x="313078" y="2359926"/>
            <a:ext cx="8517837" cy="1600438"/>
          </a:xfrm>
          <a:prstGeom prst="rect">
            <a:avLst/>
          </a:prstGeom>
        </p:spPr>
        <p:txBody>
          <a:bodyPr wrap="square">
            <a:spAutoFit/>
          </a:bodyPr>
          <a:lstStyle/>
          <a:p>
            <a:pPr algn="just"/>
            <a:r>
              <a:rPr lang="tr-TR" sz="1600" dirty="0">
                <a:latin typeface="Times New Roman" panose="02020603050405020304" pitchFamily="18" charset="0"/>
                <a:cs typeface="Times New Roman" panose="02020603050405020304" pitchFamily="18" charset="0"/>
              </a:rPr>
              <a:t>Taşınmaz değerleme çalışmalarında sıklıkla geleneksel değerleme yöntemleri birlikte kullanılmakla birlikte </a:t>
            </a:r>
            <a:r>
              <a:rPr lang="tr-TR" sz="1600" dirty="0" smtClean="0">
                <a:latin typeface="Times New Roman" panose="02020603050405020304" pitchFamily="18" charset="0"/>
                <a:cs typeface="Times New Roman" panose="02020603050405020304" pitchFamily="18" charset="0"/>
              </a:rPr>
              <a:t>her bir </a:t>
            </a:r>
            <a:r>
              <a:rPr lang="tr-TR" sz="1600" dirty="0">
                <a:latin typeface="Times New Roman" panose="02020603050405020304" pitchFamily="18" charset="0"/>
                <a:cs typeface="Times New Roman" panose="02020603050405020304" pitchFamily="18" charset="0"/>
              </a:rPr>
              <a:t>değerleme yöntemine göre tespit edilen taşınmaz değerinin farklı olması sorunu ile karşılaşılmaktadır. Belirli bir zaman diliminde farklı yöntemlerle aynı taşınmazın değerleme zaman Esasen bir değerleme çalışmasında birden fazla değerleme yönteminin kullanılması da “karma yöntem” olarak tanımlanmaktadır. </a:t>
            </a:r>
            <a:endParaRPr lang="tr-TR" sz="1600"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53820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25923</TotalTime>
  <Words>1177</Words>
  <Application>Microsoft Office PowerPoint</Application>
  <PresentationFormat>Ekran Gösterisi (4:3)</PresentationFormat>
  <Paragraphs>87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11</vt:i4>
      </vt:variant>
    </vt:vector>
  </HeadingPairs>
  <TitlesOfParts>
    <vt:vector size="19"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958</cp:revision>
  <cp:lastPrinted>2016-10-24T07:53:35Z</cp:lastPrinted>
  <dcterms:created xsi:type="dcterms:W3CDTF">2016-09-18T09:35:24Z</dcterms:created>
  <dcterms:modified xsi:type="dcterms:W3CDTF">2020-02-26T12:45:35Z</dcterms:modified>
</cp:coreProperties>
</file>