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8" r:id="rId4"/>
    <p:sldId id="261" r:id="rId5"/>
    <p:sldId id="274" r:id="rId6"/>
    <p:sldId id="267" r:id="rId7"/>
    <p:sldId id="273" r:id="rId8"/>
    <p:sldId id="265" r:id="rId9"/>
    <p:sldId id="272" r:id="rId10"/>
    <p:sldId id="268" r:id="rId11"/>
    <p:sldId id="289" r:id="rId12"/>
    <p:sldId id="275" r:id="rId13"/>
    <p:sldId id="270" r:id="rId14"/>
    <p:sldId id="271" r:id="rId15"/>
    <p:sldId id="266" r:id="rId16"/>
    <p:sldId id="260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de" initials="H" lastIdx="1" clrIdx="0">
    <p:extLst>
      <p:ext uri="{19B8F6BF-5375-455C-9EA6-DF929625EA0E}">
        <p15:presenceInfo xmlns:p15="http://schemas.microsoft.com/office/powerpoint/2012/main" userId="Han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99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11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90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40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65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21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69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34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99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0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49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09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94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69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5F8F-4CFE-4470-9A6C-71D7FD8A2E0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1DD81A-59D5-492B-853F-D0DF404BD7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75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7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11" Type="http://schemas.openxmlformats.org/officeDocument/2006/relationships/image" Target="../media/image46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8.png"/><Relationship Id="rId9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3.emf"/><Relationship Id="rId7" Type="http://schemas.openxmlformats.org/officeDocument/2006/relationships/image" Target="NUL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57062" y="2404534"/>
            <a:ext cx="7766936" cy="1646302"/>
          </a:xfrm>
        </p:spPr>
        <p:txBody>
          <a:bodyPr>
            <a:normAutofit/>
          </a:bodyPr>
          <a:lstStyle/>
          <a:p>
            <a:r>
              <a:rPr lang="tr-TR" sz="6200" b="1" dirty="0" smtClean="0"/>
              <a:t>Bölüm </a:t>
            </a:r>
            <a:r>
              <a:rPr lang="tr-TR" sz="6200" b="1" dirty="0" smtClean="0"/>
              <a:t>5</a:t>
            </a:r>
            <a:endParaRPr lang="tr-TR" sz="6200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7741" y="3963684"/>
            <a:ext cx="7766936" cy="1096899"/>
          </a:xfrm>
        </p:spPr>
        <p:txBody>
          <a:bodyPr>
            <a:normAutofit/>
          </a:bodyPr>
          <a:lstStyle/>
          <a:p>
            <a:pPr indent="338455"/>
            <a:r>
              <a:rPr lang="tr-TR" sz="2800" b="1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Manyetik Alan</a:t>
            </a:r>
            <a:endParaRPr lang="tr-TR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8455"/>
            <a:endParaRPr lang="tr-TR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0955" y="457336"/>
            <a:ext cx="10023664" cy="1280890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tr-TR" b="1" dirty="0">
                <a:latin typeface="Verdana" panose="020B0604030504040204" pitchFamily="34" charset="0"/>
                <a:ea typeface="Times New Roman" panose="02020603050405020304" pitchFamily="18" charset="0"/>
              </a:rPr>
              <a:t>Akım </a:t>
            </a:r>
            <a:r>
              <a:rPr lang="tr-TR" b="1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Taşıyan bir İletkene </a:t>
            </a:r>
            <a:r>
              <a:rPr lang="tr-TR" b="1" dirty="0">
                <a:latin typeface="Verdana" panose="020B0604030504040204" pitchFamily="34" charset="0"/>
                <a:ea typeface="Times New Roman" panose="02020603050405020304" pitchFamily="18" charset="0"/>
              </a:rPr>
              <a:t>Etkiyen Kuvvet</a:t>
            </a:r>
            <a:endParaRPr lang="tr-T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11796" y="2417936"/>
            <a:ext cx="11280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1) Akım </a:t>
            </a:r>
            <a:r>
              <a:rPr lang="tr-TR" b="1" dirty="0">
                <a:solidFill>
                  <a:srgbClr val="0070C0"/>
                </a:solidFill>
              </a:rPr>
              <a:t>yoktur, bu nedenle herhangi bir kuvvet </a:t>
            </a:r>
            <a:r>
              <a:rPr lang="tr-TR" b="1" dirty="0" smtClean="0">
                <a:solidFill>
                  <a:srgbClr val="0070C0"/>
                </a:solidFill>
              </a:rPr>
              <a:t>yoktur. Bu </a:t>
            </a:r>
            <a:r>
              <a:rPr lang="tr-TR" b="1" dirty="0">
                <a:solidFill>
                  <a:srgbClr val="0070C0"/>
                </a:solidFill>
              </a:rPr>
              <a:t>nedenle, tel dikey olarak kalır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19070" y="1307778"/>
            <a:ext cx="10116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Manyetik bir alana yerleştirilen bir akım taşıyan telin </a:t>
            </a:r>
            <a:r>
              <a:rPr lang="tr-TR" sz="2000" dirty="0" smtClean="0"/>
              <a:t>üzerinde </a:t>
            </a:r>
            <a:r>
              <a:rPr lang="tr-TR" sz="2000" dirty="0"/>
              <a:t>bir kuvvet </a:t>
            </a:r>
            <a:r>
              <a:rPr lang="tr-TR" sz="2000" dirty="0" smtClean="0"/>
              <a:t>oluşur.</a:t>
            </a: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Akım, hareket halindeki birçok yüklü parçacıklardan oluşan bir </a:t>
            </a:r>
            <a:r>
              <a:rPr lang="tr-TR" sz="2000" dirty="0" smtClean="0"/>
              <a:t>toplamdır.</a:t>
            </a: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Kuvvetin yönü sağ </a:t>
            </a:r>
            <a:r>
              <a:rPr lang="tr-TR" sz="2000" dirty="0" smtClean="0"/>
              <a:t>el kuralına göre belirlenir.</a:t>
            </a:r>
            <a:endParaRPr lang="tr-TR" sz="2000" dirty="0"/>
          </a:p>
        </p:txBody>
      </p:sp>
      <p:sp>
        <p:nvSpPr>
          <p:cNvPr id="36" name="Dikdörtgen 35"/>
          <p:cNvSpPr/>
          <p:nvPr/>
        </p:nvSpPr>
        <p:spPr>
          <a:xfrm>
            <a:off x="919070" y="2811250"/>
            <a:ext cx="1070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2) Manyetik </a:t>
            </a:r>
            <a:r>
              <a:rPr lang="tr-TR" b="1" dirty="0">
                <a:solidFill>
                  <a:srgbClr val="0070C0"/>
                </a:solidFill>
              </a:rPr>
              <a:t>alan </a:t>
            </a:r>
            <a:r>
              <a:rPr lang="tr-TR" b="1" dirty="0" smtClean="0">
                <a:solidFill>
                  <a:srgbClr val="0070C0"/>
                </a:solidFill>
              </a:rPr>
              <a:t>sayfa düzleminden içe doğru giriyor. Akım yukarı doğru. Kuvvet </a:t>
            </a:r>
            <a:r>
              <a:rPr lang="tr-TR" b="1" dirty="0">
                <a:solidFill>
                  <a:srgbClr val="0070C0"/>
                </a:solidFill>
              </a:rPr>
              <a:t>sola doğrudur.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911796" y="3481091"/>
            <a:ext cx="10834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3) Manyetik </a:t>
            </a:r>
            <a:r>
              <a:rPr lang="tr-TR" b="1" dirty="0">
                <a:solidFill>
                  <a:srgbClr val="0070C0"/>
                </a:solidFill>
              </a:rPr>
              <a:t>alan </a:t>
            </a:r>
            <a:r>
              <a:rPr lang="tr-TR" b="1" dirty="0" smtClean="0">
                <a:solidFill>
                  <a:srgbClr val="0070C0"/>
                </a:solidFill>
              </a:rPr>
              <a:t>sayfa düzleminden içe doğru giriyor. Akım aşağı doğru. Kuvvet </a:t>
            </a:r>
            <a:r>
              <a:rPr lang="tr-TR" b="1" dirty="0">
                <a:solidFill>
                  <a:srgbClr val="0070C0"/>
                </a:solidFill>
              </a:rPr>
              <a:t>sola doğrudur.</a:t>
            </a:r>
          </a:p>
        </p:txBody>
      </p:sp>
      <p:grpSp>
        <p:nvGrpSpPr>
          <p:cNvPr id="52" name="Grup 51"/>
          <p:cNvGrpSpPr/>
          <p:nvPr/>
        </p:nvGrpSpPr>
        <p:grpSpPr>
          <a:xfrm>
            <a:off x="8381348" y="4154102"/>
            <a:ext cx="3414196" cy="2101267"/>
            <a:chOff x="7708687" y="4154102"/>
            <a:chExt cx="3414196" cy="2101267"/>
          </a:xfrm>
        </p:grpSpPr>
        <p:pic>
          <p:nvPicPr>
            <p:cNvPr id="39" name="Resim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8784" y="4154102"/>
              <a:ext cx="628447" cy="359112"/>
            </a:xfrm>
            <a:prstGeom prst="rect">
              <a:avLst/>
            </a:prstGeom>
          </p:spPr>
        </p:pic>
        <p:sp>
          <p:nvSpPr>
            <p:cNvPr id="40" name="Metin kutusu 39"/>
            <p:cNvSpPr txBox="1"/>
            <p:nvPr/>
          </p:nvSpPr>
          <p:spPr>
            <a:xfrm>
              <a:off x="7708687" y="4535167"/>
              <a:ext cx="3283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/>
                <a:t>Manyetik alan </a:t>
              </a:r>
            </a:p>
            <a:p>
              <a:pPr algn="ctr"/>
              <a:r>
                <a:rPr lang="tr-TR" b="1" dirty="0" smtClean="0"/>
                <a:t>sayfa düzleminden </a:t>
              </a:r>
              <a:r>
                <a:rPr lang="tr-TR" b="1" dirty="0" smtClean="0">
                  <a:solidFill>
                    <a:srgbClr val="FF0000"/>
                  </a:solidFill>
                </a:rPr>
                <a:t>içe</a:t>
              </a:r>
              <a:r>
                <a:rPr lang="tr-TR" b="1" dirty="0" smtClean="0"/>
                <a:t> doğru</a:t>
              </a:r>
              <a:endParaRPr lang="tr-TR" b="1" dirty="0"/>
            </a:p>
          </p:txBody>
        </p:sp>
        <p:pic>
          <p:nvPicPr>
            <p:cNvPr id="41" name="Resim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8784" y="5241444"/>
              <a:ext cx="643291" cy="367594"/>
            </a:xfrm>
            <a:prstGeom prst="rect">
              <a:avLst/>
            </a:prstGeom>
          </p:spPr>
        </p:pic>
        <p:sp>
          <p:nvSpPr>
            <p:cNvPr id="43" name="Metin kutusu 42"/>
            <p:cNvSpPr txBox="1"/>
            <p:nvPr/>
          </p:nvSpPr>
          <p:spPr>
            <a:xfrm>
              <a:off x="7757858" y="5609038"/>
              <a:ext cx="33650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/>
                <a:t>Manyetik alan </a:t>
              </a:r>
            </a:p>
            <a:p>
              <a:pPr algn="ctr"/>
              <a:r>
                <a:rPr lang="tr-TR" b="1" dirty="0" smtClean="0"/>
                <a:t>sayfa düzleminden </a:t>
              </a:r>
              <a:r>
                <a:rPr lang="tr-TR" b="1" dirty="0" smtClean="0">
                  <a:solidFill>
                    <a:srgbClr val="FF0000"/>
                  </a:solidFill>
                </a:rPr>
                <a:t>dışa</a:t>
              </a:r>
              <a:r>
                <a:rPr lang="tr-TR" b="1" dirty="0" smtClean="0"/>
                <a:t> doğru</a:t>
              </a:r>
              <a:endParaRPr lang="tr-TR" b="1" dirty="0"/>
            </a:p>
          </p:txBody>
        </p:sp>
      </p:grpSp>
      <p:grpSp>
        <p:nvGrpSpPr>
          <p:cNvPr id="51" name="Grup 50"/>
          <p:cNvGrpSpPr/>
          <p:nvPr/>
        </p:nvGrpSpPr>
        <p:grpSpPr>
          <a:xfrm>
            <a:off x="2457457" y="3993192"/>
            <a:ext cx="5363428" cy="2695932"/>
            <a:chOff x="1853300" y="3923180"/>
            <a:chExt cx="5363428" cy="2695932"/>
          </a:xfrm>
        </p:grpSpPr>
        <p:grpSp>
          <p:nvGrpSpPr>
            <p:cNvPr id="35" name="Grup 34"/>
            <p:cNvGrpSpPr/>
            <p:nvPr/>
          </p:nvGrpSpPr>
          <p:grpSpPr>
            <a:xfrm>
              <a:off x="1853300" y="3923180"/>
              <a:ext cx="5363428" cy="2695932"/>
              <a:chOff x="2458209" y="3620462"/>
              <a:chExt cx="5855797" cy="3235945"/>
            </a:xfrm>
          </p:grpSpPr>
          <p:grpSp>
            <p:nvGrpSpPr>
              <p:cNvPr id="34" name="Grup 33"/>
              <p:cNvGrpSpPr/>
              <p:nvPr/>
            </p:nvGrpSpPr>
            <p:grpSpPr>
              <a:xfrm>
                <a:off x="2458209" y="3620462"/>
                <a:ext cx="5855797" cy="2746458"/>
                <a:chOff x="2458209" y="3620462"/>
                <a:chExt cx="6100209" cy="2817406"/>
              </a:xfrm>
            </p:grpSpPr>
            <p:pic>
              <p:nvPicPr>
                <p:cNvPr id="11" name="Resim 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58209" y="3620463"/>
                  <a:ext cx="6100209" cy="2782849"/>
                </a:xfrm>
                <a:prstGeom prst="rect">
                  <a:avLst/>
                </a:prstGeom>
              </p:spPr>
            </p:pic>
            <p:cxnSp>
              <p:nvCxnSpPr>
                <p:cNvPr id="13" name="Düz Bağlayıcı 12"/>
                <p:cNvCxnSpPr/>
                <p:nvPr/>
              </p:nvCxnSpPr>
              <p:spPr>
                <a:xfrm>
                  <a:off x="3348111" y="3620462"/>
                  <a:ext cx="0" cy="276627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4" name="Dikdörtgen 13"/>
                <p:cNvSpPr/>
                <p:nvPr/>
              </p:nvSpPr>
              <p:spPr>
                <a:xfrm>
                  <a:off x="2688955" y="5626771"/>
                  <a:ext cx="659156" cy="5232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tr-TR" sz="2800" b="0" i="1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I</a:t>
                  </a:r>
                  <a:r>
                    <a:rPr lang="tr-TR" sz="28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=0</a:t>
                  </a:r>
                  <a:endParaRPr lang="tr-TR" sz="2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20" name="Düz Bağlayıcı 19"/>
                <p:cNvCxnSpPr/>
                <p:nvPr/>
              </p:nvCxnSpPr>
              <p:spPr>
                <a:xfrm>
                  <a:off x="7126099" y="3642464"/>
                  <a:ext cx="6221" cy="2728923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21" name="Serbest Form 20"/>
                <p:cNvSpPr/>
                <p:nvPr/>
              </p:nvSpPr>
              <p:spPr>
                <a:xfrm>
                  <a:off x="5008099" y="3629465"/>
                  <a:ext cx="500216" cy="2757267"/>
                </a:xfrm>
                <a:custGeom>
                  <a:avLst/>
                  <a:gdLst>
                    <a:gd name="connsiteX0" fmla="*/ 661181 w 710157"/>
                    <a:gd name="connsiteY0" fmla="*/ 0 h 2850124"/>
                    <a:gd name="connsiteX1" fmla="*/ 0 w 710157"/>
                    <a:gd name="connsiteY1" fmla="*/ 1237957 h 2850124"/>
                    <a:gd name="connsiteX2" fmla="*/ 661181 w 710157"/>
                    <a:gd name="connsiteY2" fmla="*/ 2743200 h 2850124"/>
                    <a:gd name="connsiteX3" fmla="*/ 661181 w 710157"/>
                    <a:gd name="connsiteY3" fmla="*/ 2729132 h 2850124"/>
                    <a:gd name="connsiteX4" fmla="*/ 661181 w 710157"/>
                    <a:gd name="connsiteY4" fmla="*/ 2715064 h 2850124"/>
                    <a:gd name="connsiteX5" fmla="*/ 661181 w 710157"/>
                    <a:gd name="connsiteY5" fmla="*/ 2715064 h 2850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0157" h="2850124">
                      <a:moveTo>
                        <a:pt x="661181" y="0"/>
                      </a:moveTo>
                      <a:cubicBezTo>
                        <a:pt x="330590" y="390378"/>
                        <a:pt x="0" y="780757"/>
                        <a:pt x="0" y="1237957"/>
                      </a:cubicBezTo>
                      <a:cubicBezTo>
                        <a:pt x="0" y="1695157"/>
                        <a:pt x="661181" y="2743200"/>
                        <a:pt x="661181" y="2743200"/>
                      </a:cubicBezTo>
                      <a:cubicBezTo>
                        <a:pt x="771378" y="2991729"/>
                        <a:pt x="661181" y="2729132"/>
                        <a:pt x="661181" y="2729132"/>
                      </a:cubicBezTo>
                      <a:lnTo>
                        <a:pt x="661181" y="2715064"/>
                      </a:lnTo>
                      <a:lnTo>
                        <a:pt x="661181" y="2715064"/>
                      </a:lnTo>
                    </a:path>
                  </a:pathLst>
                </a:cu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3" name="İkizkenar Üçgen 22"/>
                <p:cNvSpPr/>
                <p:nvPr/>
              </p:nvSpPr>
              <p:spPr>
                <a:xfrm>
                  <a:off x="4867422" y="4783015"/>
                  <a:ext cx="267286" cy="196948"/>
                </a:xfrm>
                <a:prstGeom prst="triangl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4" name="Dikdörtgen 23"/>
                <p:cNvSpPr/>
                <p:nvPr/>
              </p:nvSpPr>
              <p:spPr>
                <a:xfrm>
                  <a:off x="4589111" y="4619879"/>
                  <a:ext cx="284052" cy="5232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tr-TR" sz="2800" b="0" i="1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I</a:t>
                  </a:r>
                  <a:endParaRPr lang="tr-TR" sz="2800" b="0" i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25" name="Düz Bağlayıcı 24"/>
                <p:cNvCxnSpPr>
                  <a:stCxn id="21" idx="0"/>
                </p:cNvCxnSpPr>
                <p:nvPr/>
              </p:nvCxnSpPr>
              <p:spPr>
                <a:xfrm flipH="1">
                  <a:off x="5471843" y="3629465"/>
                  <a:ext cx="1975" cy="2741922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26" name="Serbest Form 25"/>
                <p:cNvSpPr/>
                <p:nvPr/>
              </p:nvSpPr>
              <p:spPr>
                <a:xfrm flipH="1">
                  <a:off x="7168302" y="3680601"/>
                  <a:ext cx="500216" cy="2757267"/>
                </a:xfrm>
                <a:custGeom>
                  <a:avLst/>
                  <a:gdLst>
                    <a:gd name="connsiteX0" fmla="*/ 661181 w 710157"/>
                    <a:gd name="connsiteY0" fmla="*/ 0 h 2850124"/>
                    <a:gd name="connsiteX1" fmla="*/ 0 w 710157"/>
                    <a:gd name="connsiteY1" fmla="*/ 1237957 h 2850124"/>
                    <a:gd name="connsiteX2" fmla="*/ 661181 w 710157"/>
                    <a:gd name="connsiteY2" fmla="*/ 2743200 h 2850124"/>
                    <a:gd name="connsiteX3" fmla="*/ 661181 w 710157"/>
                    <a:gd name="connsiteY3" fmla="*/ 2729132 h 2850124"/>
                    <a:gd name="connsiteX4" fmla="*/ 661181 w 710157"/>
                    <a:gd name="connsiteY4" fmla="*/ 2715064 h 2850124"/>
                    <a:gd name="connsiteX5" fmla="*/ 661181 w 710157"/>
                    <a:gd name="connsiteY5" fmla="*/ 2715064 h 2850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0157" h="2850124">
                      <a:moveTo>
                        <a:pt x="661181" y="0"/>
                      </a:moveTo>
                      <a:cubicBezTo>
                        <a:pt x="330590" y="390378"/>
                        <a:pt x="0" y="780757"/>
                        <a:pt x="0" y="1237957"/>
                      </a:cubicBezTo>
                      <a:cubicBezTo>
                        <a:pt x="0" y="1695157"/>
                        <a:pt x="661181" y="2743200"/>
                        <a:pt x="661181" y="2743200"/>
                      </a:cubicBezTo>
                      <a:cubicBezTo>
                        <a:pt x="771378" y="2991729"/>
                        <a:pt x="661181" y="2729132"/>
                        <a:pt x="661181" y="2729132"/>
                      </a:cubicBezTo>
                      <a:lnTo>
                        <a:pt x="661181" y="2715064"/>
                      </a:lnTo>
                      <a:lnTo>
                        <a:pt x="661181" y="2715064"/>
                      </a:lnTo>
                    </a:path>
                  </a:pathLst>
                </a:cu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7" name="İkizkenar Üçgen 26"/>
                <p:cNvSpPr/>
                <p:nvPr/>
              </p:nvSpPr>
              <p:spPr>
                <a:xfrm flipV="1">
                  <a:off x="7529374" y="4836941"/>
                  <a:ext cx="267286" cy="196948"/>
                </a:xfrm>
                <a:prstGeom prst="triangl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0" name="Dikdörtgen 29"/>
                <p:cNvSpPr/>
                <p:nvPr/>
              </p:nvSpPr>
              <p:spPr>
                <a:xfrm>
                  <a:off x="7227331" y="4404202"/>
                  <a:ext cx="284052" cy="5232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tr-TR" sz="2800" b="0" i="1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I</a:t>
                  </a:r>
                  <a:endParaRPr lang="tr-TR" sz="2800" b="0" i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31" name="Dikdörtgen 30"/>
              <p:cNvSpPr/>
              <p:nvPr/>
            </p:nvSpPr>
            <p:spPr>
              <a:xfrm>
                <a:off x="3119798" y="6333187"/>
                <a:ext cx="372218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28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tr-TR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Dikdörtgen 31"/>
              <p:cNvSpPr/>
              <p:nvPr/>
            </p:nvSpPr>
            <p:spPr>
              <a:xfrm>
                <a:off x="5216003" y="6329183"/>
                <a:ext cx="372218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28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:endParaRPr lang="tr-TR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Dikdörtgen 32"/>
              <p:cNvSpPr/>
              <p:nvPr/>
            </p:nvSpPr>
            <p:spPr>
              <a:xfrm>
                <a:off x="6853720" y="6324716"/>
                <a:ext cx="372218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28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tr-TR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47" name="Düz Ok Bağlayıcısı 46"/>
            <p:cNvCxnSpPr/>
            <p:nvPr/>
          </p:nvCxnSpPr>
          <p:spPr>
            <a:xfrm flipH="1">
              <a:off x="4206532" y="5035712"/>
              <a:ext cx="296416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Düz Ok Bağlayıcısı 47"/>
            <p:cNvCxnSpPr/>
            <p:nvPr/>
          </p:nvCxnSpPr>
          <p:spPr>
            <a:xfrm rot="10800000" flipH="1">
              <a:off x="5964179" y="5076758"/>
              <a:ext cx="296416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Dikdörtgen 48"/>
            <p:cNvSpPr/>
            <p:nvPr/>
          </p:nvSpPr>
          <p:spPr>
            <a:xfrm>
              <a:off x="4220417" y="5074233"/>
              <a:ext cx="34657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  <a:endParaRPr lang="tr-TR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5906195" y="5128157"/>
              <a:ext cx="34657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  <a:endParaRPr lang="tr-TR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5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1657504" y="424716"/>
            <a:ext cx="9893365" cy="1280890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tr-TR" b="1" dirty="0">
                <a:latin typeface="Verdana" panose="020B0604030504040204" pitchFamily="34" charset="0"/>
                <a:ea typeface="Times New Roman" panose="02020603050405020304" pitchFamily="18" charset="0"/>
              </a:rPr>
              <a:t>Akım </a:t>
            </a:r>
            <a:r>
              <a:rPr lang="tr-TR" b="1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Taşıyan bir İletkene </a:t>
            </a:r>
            <a:r>
              <a:rPr lang="tr-TR" b="1" dirty="0">
                <a:latin typeface="Verdana" panose="020B0604030504040204" pitchFamily="34" charset="0"/>
                <a:ea typeface="Times New Roman" panose="02020603050405020304" pitchFamily="18" charset="0"/>
              </a:rPr>
              <a:t>Etkiyen Kuvvet</a:t>
            </a:r>
            <a:endParaRPr lang="tr-T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180313" y="1351663"/>
            <a:ext cx="9099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LinLibertineT"/>
              </a:rPr>
              <a:t>Akım geçen tel manyetik alan içine </a:t>
            </a:r>
            <a:r>
              <a:rPr lang="tr-TR" sz="2000" dirty="0" smtClean="0">
                <a:latin typeface="LinLibertineT"/>
              </a:rPr>
              <a:t>konulduğunda: L uzunluğundaki kısmına etki eden kuvvet;</a:t>
            </a:r>
            <a:endParaRPr lang="tr-TR" sz="2000" dirty="0"/>
          </a:p>
        </p:txBody>
      </p:sp>
      <p:grpSp>
        <p:nvGrpSpPr>
          <p:cNvPr id="24" name="Grup 23"/>
          <p:cNvGrpSpPr/>
          <p:nvPr/>
        </p:nvGrpSpPr>
        <p:grpSpPr>
          <a:xfrm>
            <a:off x="2403044" y="2952097"/>
            <a:ext cx="6312385" cy="3685736"/>
            <a:chOff x="1439649" y="1814732"/>
            <a:chExt cx="6312385" cy="3685736"/>
          </a:xfrm>
        </p:grpSpPr>
        <p:grpSp>
          <p:nvGrpSpPr>
            <p:cNvPr id="20" name="Grup 19"/>
            <p:cNvGrpSpPr/>
            <p:nvPr/>
          </p:nvGrpSpPr>
          <p:grpSpPr>
            <a:xfrm>
              <a:off x="1439649" y="2754926"/>
              <a:ext cx="6312385" cy="1986816"/>
              <a:chOff x="1439649" y="2754926"/>
              <a:chExt cx="6312385" cy="1986816"/>
            </a:xfrm>
          </p:grpSpPr>
          <p:grpSp>
            <p:nvGrpSpPr>
              <p:cNvPr id="13" name="Grup 12"/>
              <p:cNvGrpSpPr/>
              <p:nvPr/>
            </p:nvGrpSpPr>
            <p:grpSpPr>
              <a:xfrm>
                <a:off x="1439649" y="2758553"/>
                <a:ext cx="6312385" cy="1610102"/>
                <a:chOff x="1959743" y="3130710"/>
                <a:chExt cx="6312385" cy="1610102"/>
              </a:xfrm>
            </p:grpSpPr>
            <p:pic>
              <p:nvPicPr>
                <p:cNvPr id="14" name="Resim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959743" y="3467421"/>
                  <a:ext cx="6312385" cy="1273391"/>
                </a:xfrm>
                <a:prstGeom prst="rect">
                  <a:avLst/>
                </a:prstGeom>
              </p:spPr>
            </p:pic>
            <p:sp>
              <p:nvSpPr>
                <p:cNvPr id="15" name="Dikdörtgen 14"/>
                <p:cNvSpPr/>
                <p:nvPr/>
              </p:nvSpPr>
              <p:spPr>
                <a:xfrm>
                  <a:off x="5467603" y="3130710"/>
                  <a:ext cx="365805" cy="46166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tr-TR" sz="2400" b="1" i="1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B</a:t>
                  </a:r>
                  <a:endParaRPr lang="tr-TR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2" name="İkizkenar Üçgen 11"/>
              <p:cNvSpPr/>
              <p:nvPr/>
            </p:nvSpPr>
            <p:spPr>
              <a:xfrm>
                <a:off x="4375053" y="4389123"/>
                <a:ext cx="248924" cy="112541"/>
              </a:xfrm>
              <a:prstGeom prst="triangl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İkizkenar Üçgen 18"/>
              <p:cNvSpPr/>
              <p:nvPr/>
            </p:nvSpPr>
            <p:spPr>
              <a:xfrm>
                <a:off x="4400841" y="2754926"/>
                <a:ext cx="248924" cy="112541"/>
              </a:xfrm>
              <a:prstGeom prst="triangl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Dikdörtgen 15"/>
              <p:cNvSpPr/>
              <p:nvPr/>
            </p:nvSpPr>
            <p:spPr>
              <a:xfrm>
                <a:off x="4048199" y="4218522"/>
                <a:ext cx="2840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2800" b="1" i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endParaRPr lang="tr-TR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17" name="Resim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1182" y="3500487"/>
                <a:ext cx="545536" cy="306864"/>
              </a:xfrm>
              <a:prstGeom prst="rect">
                <a:avLst/>
              </a:prstGeom>
            </p:spPr>
          </p:pic>
        </p:grpSp>
        <p:cxnSp>
          <p:nvCxnSpPr>
            <p:cNvPr id="10" name="Düz Bağlayıcı 9"/>
            <p:cNvCxnSpPr/>
            <p:nvPr/>
          </p:nvCxnSpPr>
          <p:spPr>
            <a:xfrm flipV="1">
              <a:off x="4501662" y="1814732"/>
              <a:ext cx="28135" cy="368573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Sağ Ayraç 20"/>
            <p:cNvSpPr/>
            <p:nvPr/>
          </p:nvSpPr>
          <p:spPr>
            <a:xfrm>
              <a:off x="4595841" y="2602523"/>
              <a:ext cx="128957" cy="197608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4662869" y="3423086"/>
              <a:ext cx="34657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tr-TR" sz="2400" b="1" i="1" cap="none" spc="0" dirty="0" smtClean="0">
                  <a:ln/>
                  <a:solidFill>
                    <a:schemeClr val="accent4"/>
                  </a:solidFill>
                  <a:effectLst/>
                </a:rPr>
                <a:t>L</a:t>
              </a:r>
              <a:endParaRPr lang="tr-TR" sz="2400" b="1" i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25" name="Metin kutusu 24"/>
          <p:cNvSpPr txBox="1"/>
          <p:nvPr/>
        </p:nvSpPr>
        <p:spPr>
          <a:xfrm>
            <a:off x="5568986" y="2227904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L, B’ye dik ise</a:t>
            </a:r>
            <a:endParaRPr lang="tr-T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Metin kutusu 25"/>
              <p:cNvSpPr txBox="1"/>
              <p:nvPr/>
            </p:nvSpPr>
            <p:spPr>
              <a:xfrm>
                <a:off x="7699705" y="2089405"/>
                <a:ext cx="239604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4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𝐵𝐼𝐿</m:t>
                      </m:r>
                    </m:oMath>
                  </m:oMathPara>
                </a14:m>
                <a:endParaRPr lang="tr-TR" sz="4400" dirty="0"/>
              </a:p>
            </p:txBody>
          </p:sp>
        </mc:Choice>
        <mc:Fallback>
          <p:sp>
            <p:nvSpPr>
              <p:cNvPr id="26" name="Metin kutus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05" y="2089405"/>
                <a:ext cx="2396041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2522743" y="2154110"/>
                <a:ext cx="2524602" cy="621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tr-T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tr-T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tr-TR" sz="3600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743" y="2154110"/>
                <a:ext cx="2524602" cy="621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0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7977" y="2365300"/>
            <a:ext cx="3400425" cy="3609975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546106" y="579513"/>
            <a:ext cx="9836597" cy="1280890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tr-TR" b="1" dirty="0">
                <a:latin typeface="Verdana" panose="020B0604030504040204" pitchFamily="34" charset="0"/>
                <a:ea typeface="Times New Roman" panose="02020603050405020304" pitchFamily="18" charset="0"/>
              </a:rPr>
              <a:t>Akım </a:t>
            </a:r>
            <a:r>
              <a:rPr lang="tr-TR" b="1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Taşıyan bir İletkene </a:t>
            </a:r>
            <a:r>
              <a:rPr lang="tr-TR" b="1" dirty="0">
                <a:latin typeface="Verdana" panose="020B0604030504040204" pitchFamily="34" charset="0"/>
                <a:ea typeface="Times New Roman" panose="02020603050405020304" pitchFamily="18" charset="0"/>
              </a:rPr>
              <a:t>Etkiyen Kuvvet</a:t>
            </a:r>
            <a:endParaRPr lang="tr-T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69546" y="2028702"/>
            <a:ext cx="1009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Şekilde görüldüğü gibi akım taşıyan bir tele etki eden kuvvetin sağ el kuralına göre belirlenmesi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83" y="3311418"/>
            <a:ext cx="6431949" cy="2093582"/>
          </a:xfrm>
          <a:prstGeom prst="rect">
            <a:avLst/>
          </a:prstGeom>
        </p:spPr>
      </p:pic>
      <p:grpSp>
        <p:nvGrpSpPr>
          <p:cNvPr id="24" name="Grup 23"/>
          <p:cNvGrpSpPr/>
          <p:nvPr/>
        </p:nvGrpSpPr>
        <p:grpSpPr>
          <a:xfrm>
            <a:off x="8101747" y="2533924"/>
            <a:ext cx="2133917" cy="3500116"/>
            <a:chOff x="7414359" y="2807193"/>
            <a:chExt cx="2133917" cy="3500116"/>
          </a:xfrm>
        </p:grpSpPr>
        <p:sp>
          <p:nvSpPr>
            <p:cNvPr id="20" name="Dikdörtgen 19"/>
            <p:cNvSpPr/>
            <p:nvPr/>
          </p:nvSpPr>
          <p:spPr>
            <a:xfrm>
              <a:off x="8999728" y="2807193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  <a:endParaRPr lang="tr-TR" sz="5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7424619" y="3981891"/>
              <a:ext cx="3770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tr-TR" sz="5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Dikdörtgen 22"/>
            <p:cNvSpPr/>
            <p:nvPr/>
          </p:nvSpPr>
          <p:spPr>
            <a:xfrm>
              <a:off x="7414359" y="5383979"/>
              <a:ext cx="5757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tr-TR" sz="5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3114" y="628679"/>
            <a:ext cx="10061327" cy="1036320"/>
          </a:xfrm>
        </p:spPr>
        <p:txBody>
          <a:bodyPr>
            <a:noAutofit/>
          </a:bodyPr>
          <a:lstStyle/>
          <a:p>
            <a:r>
              <a:rPr lang="tr-TR" sz="2800" b="1" dirty="0">
                <a:latin typeface="+mn-lt"/>
              </a:rPr>
              <a:t>Düzgün Manyetik Alandaki Akım </a:t>
            </a:r>
            <a:r>
              <a:rPr lang="tr-TR" sz="2800" b="1" dirty="0" smtClean="0">
                <a:latin typeface="+mn-lt"/>
              </a:rPr>
              <a:t>İlmeğine etkiyen </a:t>
            </a:r>
            <a:r>
              <a:rPr lang="tr-TR" sz="2800" b="1" dirty="0" err="1" smtClean="0">
                <a:latin typeface="+mn-lt"/>
              </a:rPr>
              <a:t>Tork</a:t>
            </a:r>
            <a:r>
              <a:rPr lang="tr-TR" sz="2800" b="1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tr-TR" sz="2800" b="1" dirty="0" smtClean="0">
                <a:latin typeface="+mn-lt"/>
                <a:ea typeface="Times New Roman" panose="02020603050405020304" pitchFamily="18" charset="0"/>
              </a:rPr>
            </a:br>
            <a:endParaRPr lang="tr-TR" sz="2800" b="1" dirty="0">
              <a:latin typeface="+mn-lt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96683" y="1397043"/>
            <a:ext cx="8809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Dikdörtgen ilmek, </a:t>
            </a:r>
            <a:r>
              <a:rPr lang="tr-TR" dirty="0"/>
              <a:t>düzgün bir manyetik alanda bir </a:t>
            </a:r>
            <a:r>
              <a:rPr lang="tr-TR" b="1" dirty="0"/>
              <a:t>I </a:t>
            </a:r>
            <a:r>
              <a:rPr lang="tr-TR" dirty="0"/>
              <a:t>akımı </a:t>
            </a:r>
            <a:r>
              <a:rPr lang="tr-TR" dirty="0" smtClean="0"/>
              <a:t>taşıdığını düşünelim.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Dikdörtgen 12"/>
              <p:cNvSpPr/>
              <p:nvPr/>
            </p:nvSpPr>
            <p:spPr>
              <a:xfrm>
                <a:off x="690756" y="2818103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tr-TR" dirty="0" smtClean="0">
                    <a:solidFill>
                      <a:prstClr val="black"/>
                    </a:solidFill>
                  </a:rPr>
                  <a:t>1 </a:t>
                </a:r>
                <a:r>
                  <a:rPr lang="tr-TR" dirty="0">
                    <a:solidFill>
                      <a:prstClr val="black"/>
                    </a:solidFill>
                  </a:rPr>
                  <a:t>ve 3 taraflarında manyetik kuvvet: </a:t>
                </a:r>
                <a14:m>
                  <m:oMath xmlns:m="http://schemas.openxmlformats.org/officeDocument/2006/math">
                    <m:r>
                      <a:rPr lang="tr-T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3600" b="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tr-TR" dirty="0">
                    <a:solidFill>
                      <a:prstClr val="black"/>
                    </a:solidFill>
                  </a:rPr>
                  <a:t>2 ve 4 taraflarında manyetik kuvvet:</a:t>
                </a:r>
                <a:r>
                  <a:rPr lang="tr-TR" sz="3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𝐵𝐼𝑏</m:t>
                    </m:r>
                  </m:oMath>
                </a14:m>
                <a:endParaRPr lang="tr-TR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56" y="2818103"/>
                <a:ext cx="6096000" cy="1200329"/>
              </a:xfrm>
              <a:prstGeom prst="rect">
                <a:avLst/>
              </a:prstGeom>
              <a:blipFill>
                <a:blip r:embed="rId2"/>
                <a:stretch>
                  <a:fillRect l="-800" b="-25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etin kutusu 16"/>
          <p:cNvSpPr txBox="1"/>
          <p:nvPr/>
        </p:nvSpPr>
        <p:spPr>
          <a:xfrm>
            <a:off x="690756" y="4038305"/>
            <a:ext cx="5003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Kuvvetler </a:t>
            </a:r>
            <a:r>
              <a:rPr lang="tr-TR" dirty="0"/>
              <a:t>O noktası çevresinde bir </a:t>
            </a:r>
            <a:r>
              <a:rPr lang="tr-TR" dirty="0" err="1"/>
              <a:t>tork</a:t>
            </a:r>
            <a:r>
              <a:rPr lang="tr-TR" dirty="0"/>
              <a:t> </a:t>
            </a:r>
            <a:r>
              <a:rPr lang="tr-TR" dirty="0" smtClean="0"/>
              <a:t>üretir. </a:t>
            </a:r>
          </a:p>
          <a:p>
            <a:r>
              <a:rPr lang="tr-TR" dirty="0" smtClean="0"/>
              <a:t>O noktasına göre </a:t>
            </a:r>
            <a:r>
              <a:rPr lang="tr-TR" dirty="0" err="1" smtClean="0"/>
              <a:t>tork</a:t>
            </a:r>
            <a:r>
              <a:rPr lang="tr-TR" dirty="0" smtClean="0"/>
              <a:t>;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Metin kutusu 17"/>
              <p:cNvSpPr txBox="1"/>
              <p:nvPr/>
            </p:nvSpPr>
            <p:spPr>
              <a:xfrm>
                <a:off x="2091723" y="4835740"/>
                <a:ext cx="4466416" cy="9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𝐼𝐴𝐵</m:t>
                      </m:r>
                    </m:oMath>
                  </m:oMathPara>
                </a14:m>
                <a:endParaRPr lang="tr-TR" sz="3600" dirty="0"/>
              </a:p>
            </p:txBody>
          </p:sp>
        </mc:Choice>
        <mc:Fallback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723" y="4835740"/>
                <a:ext cx="4466416" cy="9451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 23"/>
          <p:cNvGrpSpPr/>
          <p:nvPr/>
        </p:nvGrpSpPr>
        <p:grpSpPr>
          <a:xfrm>
            <a:off x="6190276" y="1766375"/>
            <a:ext cx="5526463" cy="4115936"/>
            <a:chOff x="6389973" y="1943018"/>
            <a:chExt cx="5526463" cy="4115936"/>
          </a:xfrm>
        </p:grpSpPr>
        <p:grpSp>
          <p:nvGrpSpPr>
            <p:cNvPr id="21" name="Grup 20"/>
            <p:cNvGrpSpPr/>
            <p:nvPr/>
          </p:nvGrpSpPr>
          <p:grpSpPr>
            <a:xfrm>
              <a:off x="6389973" y="1943018"/>
              <a:ext cx="5526463" cy="4115936"/>
              <a:chOff x="6389973" y="1943018"/>
              <a:chExt cx="5526463" cy="4115936"/>
            </a:xfrm>
          </p:grpSpPr>
          <p:pic>
            <p:nvPicPr>
              <p:cNvPr id="14" name="Resim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89973" y="1943018"/>
                <a:ext cx="4554692" cy="4115936"/>
              </a:xfrm>
              <a:prstGeom prst="rect">
                <a:avLst/>
              </a:prstGeom>
            </p:spPr>
          </p:pic>
          <p:sp>
            <p:nvSpPr>
              <p:cNvPr id="16" name="Yukarı Bükülü Ok 15"/>
              <p:cNvSpPr/>
              <p:nvPr/>
            </p:nvSpPr>
            <p:spPr>
              <a:xfrm rot="16015896">
                <a:off x="11110315" y="3577196"/>
                <a:ext cx="764664" cy="847579"/>
              </a:xfrm>
              <a:prstGeom prst="curved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Metin kutusu 18"/>
              <p:cNvSpPr txBox="1"/>
              <p:nvPr/>
            </p:nvSpPr>
            <p:spPr>
              <a:xfrm>
                <a:off x="7891975" y="451215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mtClean="0"/>
                  <a:t>1</a:t>
                </a:r>
                <a:endParaRPr lang="tr-TR"/>
              </a:p>
            </p:txBody>
          </p:sp>
          <p:sp>
            <p:nvSpPr>
              <p:cNvPr id="20" name="Metin kutusu 19"/>
              <p:cNvSpPr txBox="1"/>
              <p:nvPr/>
            </p:nvSpPr>
            <p:spPr>
              <a:xfrm>
                <a:off x="10367889" y="345583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2</a:t>
                </a:r>
                <a:endParaRPr lang="tr-TR" dirty="0"/>
              </a:p>
            </p:txBody>
          </p:sp>
        </p:grpSp>
        <p:sp>
          <p:nvSpPr>
            <p:cNvPr id="22" name="Metin kutusu 21"/>
            <p:cNvSpPr txBox="1"/>
            <p:nvPr/>
          </p:nvSpPr>
          <p:spPr>
            <a:xfrm>
              <a:off x="7770146" y="3696286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a/2</a:t>
              </a:r>
              <a:endParaRPr lang="tr-TR" dirty="0"/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9196777" y="3640502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a/2</a:t>
              </a:r>
              <a:endParaRPr lang="tr-TR" dirty="0"/>
            </a:p>
          </p:txBody>
        </p:sp>
      </p:grpSp>
      <p:sp>
        <p:nvSpPr>
          <p:cNvPr id="25" name="Metin kutusu 24"/>
          <p:cNvSpPr txBox="1"/>
          <p:nvPr/>
        </p:nvSpPr>
        <p:spPr>
          <a:xfrm>
            <a:off x="1096634" y="6122781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</a:t>
            </a:r>
            <a:r>
              <a:rPr lang="tr-TR" dirty="0" smtClean="0"/>
              <a:t>=ab dikdörtgen ilmeğin alanı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37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8083" y="326553"/>
            <a:ext cx="10026868" cy="1280890"/>
          </a:xfrm>
        </p:spPr>
        <p:txBody>
          <a:bodyPr/>
          <a:lstStyle/>
          <a:p>
            <a:r>
              <a:rPr lang="tr-TR" b="1" dirty="0" smtClean="0"/>
              <a:t>Yüklü bir Parçacığın Manyetik Alan içerisindeki Hareketi</a:t>
            </a:r>
            <a:endParaRPr lang="tr-TR" b="1" dirty="0"/>
          </a:p>
        </p:txBody>
      </p:sp>
      <p:sp>
        <p:nvSpPr>
          <p:cNvPr id="9" name="Dikdörtgen 8"/>
          <p:cNvSpPr/>
          <p:nvPr/>
        </p:nvSpPr>
        <p:spPr>
          <a:xfrm>
            <a:off x="1493425" y="1596933"/>
            <a:ext cx="65785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Alana dik </a:t>
            </a:r>
            <a:r>
              <a:rPr lang="tr-TR" sz="2000" dirty="0" smtClean="0"/>
              <a:t>v </a:t>
            </a:r>
            <a:r>
              <a:rPr lang="tr-TR" sz="2000" dirty="0"/>
              <a:t>hızıyla </a:t>
            </a:r>
            <a:r>
              <a:rPr lang="tr-TR" sz="2000" dirty="0" smtClean="0"/>
              <a:t>dış </a:t>
            </a:r>
            <a:r>
              <a:rPr lang="tr-TR" sz="2000" dirty="0"/>
              <a:t>bir manyetik alanda hareket eden bir parçacığı düşünün.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Kuvvet daima dairesel yolun merkezine </a:t>
            </a:r>
            <a:r>
              <a:rPr lang="tr-TR" sz="2000" dirty="0" smtClean="0"/>
              <a:t>yönlendirir</a:t>
            </a:r>
            <a:r>
              <a:rPr lang="tr-TR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Manyetik kuvvet, parçacık hızının yönünü değiştirerek, merkezcil bir ivmeye neden olur.</a:t>
            </a:r>
          </a:p>
          <a:p>
            <a:endParaRPr lang="tr-TR" sz="2000" dirty="0"/>
          </a:p>
        </p:txBody>
      </p:sp>
      <p:sp>
        <p:nvSpPr>
          <p:cNvPr id="10" name="Dikdörtgen 9"/>
          <p:cNvSpPr/>
          <p:nvPr/>
        </p:nvSpPr>
        <p:spPr>
          <a:xfrm>
            <a:off x="1493425" y="3529032"/>
            <a:ext cx="95040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Manyetik ve merkezcil kuvvetler </a:t>
            </a:r>
            <a:r>
              <a:rPr lang="tr-TR" sz="2000" dirty="0" smtClean="0"/>
              <a:t>eşitlenirse: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r </a:t>
            </a:r>
            <a:r>
              <a:rPr lang="tr-TR" sz="2000" dirty="0"/>
              <a:t>için çözüm:</a:t>
            </a:r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 smtClean="0"/>
              <a:t>r yarıçapı, parçacığın doğrusal </a:t>
            </a:r>
            <a:r>
              <a:rPr lang="tr-TR" sz="2000" dirty="0"/>
              <a:t>momentumuyla </a:t>
            </a:r>
            <a:r>
              <a:rPr lang="tr-TR" sz="2000" dirty="0" smtClean="0"/>
              <a:t>doğru ve </a:t>
            </a:r>
            <a:r>
              <a:rPr lang="tr-TR" sz="2000" dirty="0"/>
              <a:t>manyetik alanla ters </a:t>
            </a:r>
            <a:r>
              <a:rPr lang="tr-TR" sz="2000" dirty="0" smtClean="0"/>
              <a:t>orantılıdır</a:t>
            </a:r>
            <a:endParaRPr lang="tr-TR" sz="2000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08915"/>
              </p:ext>
            </p:extLst>
          </p:nvPr>
        </p:nvGraphicFramePr>
        <p:xfrm>
          <a:off x="3902129" y="3930439"/>
          <a:ext cx="271938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3" imgW="1057156" imgH="409500" progId="Equation.DSMT4">
                  <p:embed/>
                </p:oleObj>
              </mc:Choice>
              <mc:Fallback>
                <p:oleObj name="Equation" r:id="rId3" imgW="1057156" imgH="409500" progId="Equation.DSMT4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129" y="3930439"/>
                        <a:ext cx="2719388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019480"/>
              </p:ext>
            </p:extLst>
          </p:nvPr>
        </p:nvGraphicFramePr>
        <p:xfrm>
          <a:off x="4192247" y="4848314"/>
          <a:ext cx="148431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5" imgW="495483" imgH="409500" progId="Equation.DSMT4">
                  <p:embed/>
                </p:oleObj>
              </mc:Choice>
              <mc:Fallback>
                <p:oleObj name="Equation" r:id="rId5" imgW="495483" imgH="409500" progId="Equation.DSMT4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247" y="4848314"/>
                        <a:ext cx="1484313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 2"/>
          <p:cNvGrpSpPr/>
          <p:nvPr/>
        </p:nvGrpSpPr>
        <p:grpSpPr>
          <a:xfrm>
            <a:off x="7873274" y="1217969"/>
            <a:ext cx="3478458" cy="4675347"/>
            <a:chOff x="7530079" y="1452845"/>
            <a:chExt cx="3478458" cy="4675347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0079" y="1452845"/>
              <a:ext cx="3478458" cy="4675347"/>
            </a:xfrm>
            <a:prstGeom prst="rect">
              <a:avLst/>
            </a:prstGeom>
          </p:spPr>
        </p:pic>
        <p:cxnSp>
          <p:nvCxnSpPr>
            <p:cNvPr id="14" name="Düz Bağlayıcı 13"/>
            <p:cNvCxnSpPr/>
            <p:nvPr/>
          </p:nvCxnSpPr>
          <p:spPr>
            <a:xfrm>
              <a:off x="7530079" y="2773645"/>
              <a:ext cx="1132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Metin kutusu 14"/>
            <p:cNvSpPr txBox="1"/>
            <p:nvPr/>
          </p:nvSpPr>
          <p:spPr>
            <a:xfrm>
              <a:off x="7862138" y="277364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/>
                <a:t>r</a:t>
              </a:r>
              <a:endParaRPr lang="tr-T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3942" y="588666"/>
            <a:ext cx="10121803" cy="1320800"/>
          </a:xfrm>
        </p:spPr>
        <p:txBody>
          <a:bodyPr>
            <a:normAutofit/>
          </a:bodyPr>
          <a:lstStyle/>
          <a:p>
            <a:r>
              <a:rPr lang="tr-TR" sz="3400" b="1" dirty="0" smtClean="0"/>
              <a:t>Bir Akımın Manyetik Alanı –</a:t>
            </a:r>
            <a:r>
              <a:rPr lang="tr-TR" sz="3400" b="1" dirty="0" err="1" smtClean="0"/>
              <a:t>Biot-Savart</a:t>
            </a:r>
            <a:r>
              <a:rPr lang="tr-TR" sz="3400" b="1" dirty="0" smtClean="0"/>
              <a:t> Yasası</a:t>
            </a:r>
            <a:endParaRPr lang="tr-TR" sz="3400" b="1" dirty="0"/>
          </a:p>
        </p:txBody>
      </p:sp>
      <p:graphicFrame>
        <p:nvGraphicFramePr>
          <p:cNvPr id="49" name="Object 4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434580"/>
              </p:ext>
            </p:extLst>
          </p:nvPr>
        </p:nvGraphicFramePr>
        <p:xfrm>
          <a:off x="9003473" y="3887872"/>
          <a:ext cx="57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Denklem" r:id="rId3" imgW="571320" imgH="431640" progId="Equation.3">
                  <p:embed/>
                </p:oleObj>
              </mc:Choice>
              <mc:Fallback>
                <p:oleObj name="Denklem" r:id="rId3" imgW="571320" imgH="431640" progId="Equation.3">
                  <p:embed/>
                  <p:pic>
                    <p:nvPicPr>
                      <p:cNvPr id="6148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3473" y="3887872"/>
                        <a:ext cx="571500" cy="431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38"/>
          <p:cNvGrpSpPr>
            <a:grpSpLocks/>
          </p:cNvGrpSpPr>
          <p:nvPr/>
        </p:nvGrpSpPr>
        <p:grpSpPr bwMode="auto">
          <a:xfrm rot="16200000">
            <a:off x="2569502" y="945195"/>
            <a:ext cx="2698750" cy="3605211"/>
            <a:chOff x="708" y="1081"/>
            <a:chExt cx="1700" cy="2271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5400000">
              <a:off x="1956" y="1354"/>
              <a:ext cx="725" cy="17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tr-TR" altLang="tr-TR" sz="2400" dirty="0" smtClean="0"/>
                <a:t>Akım</a:t>
              </a:r>
              <a:r>
                <a:rPr lang="en-US" altLang="tr-TR" sz="2400" dirty="0" smtClean="0"/>
                <a:t> </a:t>
              </a:r>
              <a:r>
                <a:rPr lang="en-US" altLang="tr-TR" sz="2400" dirty="0"/>
                <a:t>I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 rot="5400000">
              <a:off x="755" y="2400"/>
              <a:ext cx="1655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tr-TR" altLang="tr-TR" sz="2400" dirty="0" smtClean="0"/>
                <a:t>Manyetik Alan </a:t>
              </a:r>
              <a:r>
                <a:rPr lang="en-US" altLang="tr-TR" sz="2400" b="1" dirty="0" smtClean="0"/>
                <a:t>B</a:t>
              </a:r>
              <a:endParaRPr lang="en-US" altLang="tr-TR" sz="2400" dirty="0"/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708" y="1207"/>
              <a:ext cx="1448" cy="465"/>
              <a:chOff x="708" y="1699"/>
              <a:chExt cx="1448" cy="465"/>
            </a:xfrm>
          </p:grpSpPr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1816" y="1965"/>
                <a:ext cx="3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 rot="-5400000">
                <a:off x="1290" y="1297"/>
                <a:ext cx="132" cy="1295"/>
              </a:xfrm>
              <a:prstGeom prst="can">
                <a:avLst>
                  <a:gd name="adj" fmla="val 80302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" name="AutoShape 11"/>
              <p:cNvSpPr>
                <a:spLocks noChangeArrowheads="1"/>
              </p:cNvSpPr>
              <p:nvPr/>
            </p:nvSpPr>
            <p:spPr bwMode="auto">
              <a:xfrm>
                <a:off x="1206" y="1699"/>
                <a:ext cx="678" cy="465"/>
              </a:xfrm>
              <a:prstGeom prst="curvedDownArrow">
                <a:avLst>
                  <a:gd name="adj1" fmla="val 29161"/>
                  <a:gd name="adj2" fmla="val 58323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 flipV="1">
                <a:off x="1160" y="1897"/>
                <a:ext cx="254" cy="114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1219" y="1888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1190" y="2011"/>
                <a:ext cx="1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6" name="Grup 5"/>
          <p:cNvGrpSpPr/>
          <p:nvPr/>
        </p:nvGrpSpPr>
        <p:grpSpPr>
          <a:xfrm>
            <a:off x="7771709" y="1186539"/>
            <a:ext cx="2134698" cy="2536562"/>
            <a:chOff x="5814195" y="1863752"/>
            <a:chExt cx="2375853" cy="2761164"/>
          </a:xfrm>
        </p:grpSpPr>
        <p:grpSp>
          <p:nvGrpSpPr>
            <p:cNvPr id="22" name="Group 23"/>
            <p:cNvGrpSpPr>
              <a:grpSpLocks/>
            </p:cNvGrpSpPr>
            <p:nvPr/>
          </p:nvGrpSpPr>
          <p:grpSpPr bwMode="auto">
            <a:xfrm rot="16200000">
              <a:off x="5621540" y="2056407"/>
              <a:ext cx="2761164" cy="2375853"/>
              <a:chOff x="3270" y="8654"/>
              <a:chExt cx="2266" cy="2203"/>
            </a:xfrm>
          </p:grpSpPr>
          <p:pic>
            <p:nvPicPr>
              <p:cNvPr id="23" name="Picture 24" descr="RHR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0" y="8654"/>
                <a:ext cx="2142" cy="2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4885" y="9631"/>
                <a:ext cx="38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 rot="5400000">
                <a:off x="5246" y="9257"/>
                <a:ext cx="322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tr-TR" sz="2400" dirty="0"/>
                  <a:t>I</a:t>
                </a:r>
              </a:p>
            </p:txBody>
          </p:sp>
        </p:grpSp>
        <p:sp>
          <p:nvSpPr>
            <p:cNvPr id="5" name="Dikdörtgen 4"/>
            <p:cNvSpPr/>
            <p:nvPr/>
          </p:nvSpPr>
          <p:spPr>
            <a:xfrm>
              <a:off x="5934738" y="3244334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tr-TR" b="1" dirty="0"/>
                <a:t>B</a:t>
              </a:r>
              <a:endParaRPr lang="tr-TR" dirty="0"/>
            </a:p>
          </p:txBody>
        </p:sp>
      </p:grpSp>
      <p:sp>
        <p:nvSpPr>
          <p:cNvPr id="51" name="Dikdörtgen 50"/>
          <p:cNvSpPr/>
          <p:nvPr/>
        </p:nvSpPr>
        <p:spPr>
          <a:xfrm>
            <a:off x="1563942" y="6184136"/>
            <a:ext cx="11013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r-TR" sz="2000" i="1" dirty="0" err="1" smtClean="0">
                <a:latin typeface="Symbol" panose="05050102010706020507" pitchFamily="18" charset="2"/>
              </a:rPr>
              <a:t>m</a:t>
            </a:r>
            <a:r>
              <a:rPr lang="en-US" altLang="tr-TR" sz="2000" baseline="-25000" dirty="0" err="1" smtClean="0"/>
              <a:t>o</a:t>
            </a:r>
            <a:r>
              <a:rPr lang="en-US" altLang="tr-TR" sz="2000" dirty="0" smtClean="0"/>
              <a:t> </a:t>
            </a:r>
            <a:r>
              <a:rPr lang="tr-TR" altLang="tr-TR" sz="2000" dirty="0" smtClean="0"/>
              <a:t>sabiti boşluğun manyetik geçirgenliği ve değeri </a:t>
            </a:r>
            <a:r>
              <a:rPr lang="en-US" altLang="tr-TR" sz="2000" i="1" dirty="0" err="1" smtClean="0">
                <a:latin typeface="Symbol" panose="05050102010706020507" pitchFamily="18" charset="2"/>
              </a:rPr>
              <a:t>m</a:t>
            </a:r>
            <a:r>
              <a:rPr lang="en-US" altLang="tr-TR" sz="2000" baseline="-25000" dirty="0" err="1" smtClean="0"/>
              <a:t>o</a:t>
            </a:r>
            <a:r>
              <a:rPr lang="en-US" altLang="tr-TR" sz="2000" dirty="0" smtClean="0"/>
              <a:t> </a:t>
            </a:r>
            <a:r>
              <a:rPr lang="en-US" altLang="tr-TR" sz="2000" dirty="0"/>
              <a:t>= 4</a:t>
            </a:r>
            <a:r>
              <a:rPr lang="en-US" altLang="tr-TR" sz="2000" dirty="0">
                <a:latin typeface="Symbol" panose="05050102010706020507" pitchFamily="18" charset="2"/>
              </a:rPr>
              <a:t>p</a:t>
            </a:r>
            <a:r>
              <a:rPr lang="en-US" altLang="tr-TR" sz="2000" dirty="0"/>
              <a:t> x 10</a:t>
            </a:r>
            <a:r>
              <a:rPr lang="en-US" altLang="tr-TR" sz="2000" baseline="30000" dirty="0"/>
              <a:t>-7</a:t>
            </a:r>
            <a:r>
              <a:rPr lang="en-US" altLang="tr-TR" sz="2000" dirty="0"/>
              <a:t> T</a:t>
            </a:r>
            <a:r>
              <a:rPr lang="en-US" altLang="tr-TR" sz="2000" baseline="30000" dirty="0"/>
              <a:t>.</a:t>
            </a:r>
            <a:r>
              <a:rPr lang="en-US" altLang="tr-TR" sz="2000" dirty="0"/>
              <a:t> m / A</a:t>
            </a:r>
            <a:endParaRPr lang="en-US" altLang="tr-TR" sz="2000" dirty="0">
              <a:latin typeface="Symbol" panose="05050102010706020507" pitchFamily="18" charset="2"/>
            </a:endParaRPr>
          </a:p>
        </p:txBody>
      </p:sp>
      <p:grpSp>
        <p:nvGrpSpPr>
          <p:cNvPr id="53" name="Grup 52"/>
          <p:cNvGrpSpPr/>
          <p:nvPr/>
        </p:nvGrpSpPr>
        <p:grpSpPr>
          <a:xfrm>
            <a:off x="1396892" y="3728250"/>
            <a:ext cx="9174209" cy="2405575"/>
            <a:chOff x="27666" y="3898214"/>
            <a:chExt cx="9174209" cy="2405575"/>
          </a:xfrm>
        </p:grpSpPr>
        <p:grpSp>
          <p:nvGrpSpPr>
            <p:cNvPr id="50" name="Grup 49"/>
            <p:cNvGrpSpPr/>
            <p:nvPr/>
          </p:nvGrpSpPr>
          <p:grpSpPr>
            <a:xfrm>
              <a:off x="27666" y="3898214"/>
              <a:ext cx="9174209" cy="2405575"/>
              <a:chOff x="173462" y="4250104"/>
              <a:chExt cx="9174209" cy="2405575"/>
            </a:xfrm>
          </p:grpSpPr>
          <p:grpSp>
            <p:nvGrpSpPr>
              <p:cNvPr id="35" name="Grup 34"/>
              <p:cNvGrpSpPr/>
              <p:nvPr/>
            </p:nvGrpSpPr>
            <p:grpSpPr>
              <a:xfrm>
                <a:off x="4581026" y="4250104"/>
                <a:ext cx="908" cy="2405575"/>
                <a:chOff x="2560320" y="4220308"/>
                <a:chExt cx="908" cy="2405575"/>
              </a:xfrm>
            </p:grpSpPr>
            <p:cxnSp>
              <p:nvCxnSpPr>
                <p:cNvPr id="26" name="Düz Bağlayıcı 25"/>
                <p:cNvCxnSpPr/>
                <p:nvPr/>
              </p:nvCxnSpPr>
              <p:spPr>
                <a:xfrm flipV="1">
                  <a:off x="2560320" y="5247250"/>
                  <a:ext cx="908" cy="1378633"/>
                </a:xfrm>
                <a:prstGeom prst="line">
                  <a:avLst/>
                </a:prstGeom>
                <a:ln w="38100"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Düz Bağlayıcı 32"/>
                <p:cNvCxnSpPr/>
                <p:nvPr/>
              </p:nvCxnSpPr>
              <p:spPr>
                <a:xfrm flipV="1">
                  <a:off x="2560320" y="4220308"/>
                  <a:ext cx="0" cy="13223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up 47"/>
              <p:cNvGrpSpPr/>
              <p:nvPr/>
            </p:nvGrpSpPr>
            <p:grpSpPr>
              <a:xfrm>
                <a:off x="173462" y="4770075"/>
                <a:ext cx="9174209" cy="1355554"/>
                <a:chOff x="208138" y="4700152"/>
                <a:chExt cx="9174209" cy="1355554"/>
              </a:xfrm>
            </p:grpSpPr>
            <p:sp>
              <p:nvSpPr>
                <p:cNvPr id="40" name="Metin kutusu 39"/>
                <p:cNvSpPr txBox="1"/>
                <p:nvPr/>
              </p:nvSpPr>
              <p:spPr>
                <a:xfrm>
                  <a:off x="6099076" y="5409375"/>
                  <a:ext cx="328327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tr-TR" b="1" dirty="0" smtClean="0"/>
                    <a:t>Manyetik alan </a:t>
                  </a:r>
                </a:p>
                <a:p>
                  <a:pPr algn="ctr"/>
                  <a:r>
                    <a:rPr lang="tr-TR" b="1" dirty="0" smtClean="0"/>
                    <a:t>sayfa düzleminden </a:t>
                  </a:r>
                  <a:r>
                    <a:rPr lang="tr-TR" b="1" dirty="0" smtClean="0">
                      <a:solidFill>
                        <a:srgbClr val="FF0000"/>
                      </a:solidFill>
                    </a:rPr>
                    <a:t>içe</a:t>
                  </a:r>
                  <a:r>
                    <a:rPr lang="tr-TR" b="1" dirty="0" smtClean="0"/>
                    <a:t> doğru</a:t>
                  </a:r>
                  <a:endParaRPr lang="tr-TR" b="1" dirty="0"/>
                </a:p>
              </p:txBody>
            </p:sp>
            <p:sp>
              <p:nvSpPr>
                <p:cNvPr id="42" name="Metin kutusu 41"/>
                <p:cNvSpPr txBox="1"/>
                <p:nvPr/>
              </p:nvSpPr>
              <p:spPr>
                <a:xfrm>
                  <a:off x="208138" y="5316902"/>
                  <a:ext cx="336502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tr-TR" b="1" dirty="0" smtClean="0"/>
                    <a:t>Manyetik alan </a:t>
                  </a:r>
                </a:p>
                <a:p>
                  <a:pPr algn="ctr"/>
                  <a:r>
                    <a:rPr lang="tr-TR" b="1" dirty="0" smtClean="0"/>
                    <a:t>sayfa düzleminden </a:t>
                  </a:r>
                  <a:r>
                    <a:rPr lang="tr-TR" b="1" dirty="0" smtClean="0">
                      <a:solidFill>
                        <a:srgbClr val="FF0000"/>
                      </a:solidFill>
                    </a:rPr>
                    <a:t>dışa</a:t>
                  </a:r>
                  <a:r>
                    <a:rPr lang="tr-TR" b="1" dirty="0" smtClean="0"/>
                    <a:t> doğru</a:t>
                  </a:r>
                  <a:endParaRPr lang="tr-TR" b="1" dirty="0"/>
                </a:p>
              </p:txBody>
            </p:sp>
            <p:grpSp>
              <p:nvGrpSpPr>
                <p:cNvPr id="44" name="Grup 43"/>
                <p:cNvGrpSpPr/>
                <p:nvPr/>
              </p:nvGrpSpPr>
              <p:grpSpPr>
                <a:xfrm>
                  <a:off x="2203665" y="4861792"/>
                  <a:ext cx="5190492" cy="359112"/>
                  <a:chOff x="182959" y="4969219"/>
                  <a:chExt cx="5190492" cy="359112"/>
                </a:xfrm>
              </p:grpSpPr>
              <p:cxnSp>
                <p:nvCxnSpPr>
                  <p:cNvPr id="37" name="Düz Bağlayıcı 36"/>
                  <p:cNvCxnSpPr/>
                  <p:nvPr/>
                </p:nvCxnSpPr>
                <p:spPr>
                  <a:xfrm flipV="1">
                    <a:off x="2560320" y="5134708"/>
                    <a:ext cx="2335237" cy="14067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9" name="Resim 38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745004" y="4969219"/>
                    <a:ext cx="628447" cy="359112"/>
                  </a:xfrm>
                  <a:prstGeom prst="rect">
                    <a:avLst/>
                  </a:prstGeom>
                </p:spPr>
              </p:pic>
              <p:cxnSp>
                <p:nvCxnSpPr>
                  <p:cNvPr id="43" name="Düz Bağlayıcı 42"/>
                  <p:cNvCxnSpPr/>
                  <p:nvPr/>
                </p:nvCxnSpPr>
                <p:spPr>
                  <a:xfrm flipV="1">
                    <a:off x="182959" y="5148775"/>
                    <a:ext cx="2335237" cy="14067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45" name="Resim 44"/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37085" b="-5457"/>
                <a:stretch/>
              </p:blipFill>
              <p:spPr>
                <a:xfrm>
                  <a:off x="2161541" y="4861587"/>
                  <a:ext cx="404728" cy="387655"/>
                </a:xfrm>
                <a:prstGeom prst="rect">
                  <a:avLst/>
                </a:prstGeom>
              </p:spPr>
            </p:pic>
            <p:pic>
              <p:nvPicPr>
                <p:cNvPr id="46" name="Resim 45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60729" t="-5525"/>
                <a:stretch/>
              </p:blipFill>
              <p:spPr>
                <a:xfrm>
                  <a:off x="1824289" y="4840363"/>
                  <a:ext cx="252631" cy="387902"/>
                </a:xfrm>
                <a:prstGeom prst="rect">
                  <a:avLst/>
                </a:prstGeom>
              </p:spPr>
            </p:pic>
            <p:sp>
              <p:nvSpPr>
                <p:cNvPr id="47" name="Metin kutusu 46"/>
                <p:cNvSpPr txBox="1"/>
                <p:nvPr/>
              </p:nvSpPr>
              <p:spPr>
                <a:xfrm>
                  <a:off x="5196069" y="4700152"/>
                  <a:ext cx="2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dirty="0" smtClean="0"/>
                    <a:t>r</a:t>
                  </a:r>
                  <a:endParaRPr lang="tr-TR" dirty="0"/>
                </a:p>
              </p:txBody>
            </p:sp>
          </p:grpSp>
        </p:grpSp>
        <p:sp>
          <p:nvSpPr>
            <p:cNvPr id="52" name="Oval 51"/>
            <p:cNvSpPr/>
            <p:nvPr/>
          </p:nvSpPr>
          <p:spPr>
            <a:xfrm>
              <a:off x="2385797" y="4484793"/>
              <a:ext cx="4199441" cy="535107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4" name="Dikdörtgen 53"/>
          <p:cNvSpPr/>
          <p:nvPr/>
        </p:nvSpPr>
        <p:spPr>
          <a:xfrm>
            <a:off x="5820330" y="5313960"/>
            <a:ext cx="327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tr-TR" sz="4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3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2098" y="61527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Bir Akım Çemberinin Manyetik Alanı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623119" y="1578947"/>
            <a:ext cx="7183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Akım taşıyan bir çemberin merkezinde oluşan manyetik alan </a:t>
            </a:r>
            <a:endParaRPr lang="tr-TR" sz="2000" dirty="0"/>
          </a:p>
        </p:txBody>
      </p:sp>
      <p:grpSp>
        <p:nvGrpSpPr>
          <p:cNvPr id="6" name="Grup 5"/>
          <p:cNvGrpSpPr/>
          <p:nvPr/>
        </p:nvGrpSpPr>
        <p:grpSpPr>
          <a:xfrm>
            <a:off x="3072182" y="3815101"/>
            <a:ext cx="5685342" cy="2405575"/>
            <a:chOff x="1950731" y="2899408"/>
            <a:chExt cx="5685342" cy="2405575"/>
          </a:xfrm>
        </p:grpSpPr>
        <p:grpSp>
          <p:nvGrpSpPr>
            <p:cNvPr id="7" name="Grup 6"/>
            <p:cNvGrpSpPr/>
            <p:nvPr/>
          </p:nvGrpSpPr>
          <p:grpSpPr>
            <a:xfrm>
              <a:off x="2341966" y="2899408"/>
              <a:ext cx="5001370" cy="2405575"/>
              <a:chOff x="1981069" y="3898214"/>
              <a:chExt cx="5001370" cy="2405575"/>
            </a:xfrm>
          </p:grpSpPr>
          <p:grpSp>
            <p:nvGrpSpPr>
              <p:cNvPr id="8" name="Grup 7"/>
              <p:cNvGrpSpPr/>
              <p:nvPr/>
            </p:nvGrpSpPr>
            <p:grpSpPr>
              <a:xfrm>
                <a:off x="1981069" y="3898214"/>
                <a:ext cx="5001370" cy="2405575"/>
                <a:chOff x="2126865" y="4250104"/>
                <a:chExt cx="5001370" cy="2405575"/>
              </a:xfrm>
            </p:grpSpPr>
            <p:grpSp>
              <p:nvGrpSpPr>
                <p:cNvPr id="11" name="Grup 10"/>
                <p:cNvGrpSpPr/>
                <p:nvPr/>
              </p:nvGrpSpPr>
              <p:grpSpPr>
                <a:xfrm>
                  <a:off x="4581026" y="4250104"/>
                  <a:ext cx="908" cy="2405575"/>
                  <a:chOff x="2560320" y="4220308"/>
                  <a:chExt cx="908" cy="2405575"/>
                </a:xfrm>
              </p:grpSpPr>
              <p:cxnSp>
                <p:nvCxnSpPr>
                  <p:cNvPr id="23" name="Düz Bağlayıcı 22"/>
                  <p:cNvCxnSpPr/>
                  <p:nvPr/>
                </p:nvCxnSpPr>
                <p:spPr>
                  <a:xfrm flipV="1">
                    <a:off x="2560320" y="5247250"/>
                    <a:ext cx="908" cy="1378633"/>
                  </a:xfrm>
                  <a:prstGeom prst="line">
                    <a:avLst/>
                  </a:prstGeom>
                  <a:ln w="38100"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Düz Bağlayıcı 23"/>
                  <p:cNvCxnSpPr/>
                  <p:nvPr/>
                </p:nvCxnSpPr>
                <p:spPr>
                  <a:xfrm flipV="1">
                    <a:off x="2560320" y="4220308"/>
                    <a:ext cx="0" cy="132236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up 11"/>
                <p:cNvGrpSpPr/>
                <p:nvPr/>
              </p:nvGrpSpPr>
              <p:grpSpPr>
                <a:xfrm>
                  <a:off x="2126865" y="4770075"/>
                  <a:ext cx="5001370" cy="549090"/>
                  <a:chOff x="2161541" y="4700152"/>
                  <a:chExt cx="5001370" cy="549090"/>
                </a:xfrm>
              </p:grpSpPr>
              <p:grpSp>
                <p:nvGrpSpPr>
                  <p:cNvPr id="15" name="Grup 14"/>
                  <p:cNvGrpSpPr/>
                  <p:nvPr/>
                </p:nvGrpSpPr>
                <p:grpSpPr>
                  <a:xfrm>
                    <a:off x="2203665" y="4861791"/>
                    <a:ext cx="4959246" cy="372003"/>
                    <a:chOff x="182959" y="4969218"/>
                    <a:chExt cx="4959246" cy="372003"/>
                  </a:xfrm>
                </p:grpSpPr>
                <p:cxnSp>
                  <p:nvCxnSpPr>
                    <p:cNvPr id="19" name="Düz Bağlayıcı 18"/>
                    <p:cNvCxnSpPr/>
                    <p:nvPr/>
                  </p:nvCxnSpPr>
                  <p:spPr>
                    <a:xfrm flipV="1">
                      <a:off x="2560320" y="5134708"/>
                      <a:ext cx="2335237" cy="14067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20" name="Resim 19"/>
                    <p:cNvPicPr>
                      <a:picLocks noChangeAspect="1"/>
                    </p:cNvPicPr>
                    <p:nvPr/>
                  </p:nvPicPr>
                  <p:blipFill rotWithShape="1">
                    <a:blip r:embed="rId2"/>
                    <a:srcRect t="1" r="36796" b="-3590"/>
                    <a:stretch/>
                  </p:blipFill>
                  <p:spPr>
                    <a:xfrm>
                      <a:off x="4745005" y="4969218"/>
                      <a:ext cx="397200" cy="372003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22" name="Düz Bağlayıcı 21"/>
                    <p:cNvCxnSpPr/>
                    <p:nvPr/>
                  </p:nvCxnSpPr>
                  <p:spPr>
                    <a:xfrm flipV="1">
                      <a:off x="182959" y="5148775"/>
                      <a:ext cx="2335237" cy="14067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6" name="Resim 1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37085" b="-5457"/>
                  <a:stretch/>
                </p:blipFill>
                <p:spPr>
                  <a:xfrm>
                    <a:off x="2161541" y="4861587"/>
                    <a:ext cx="404728" cy="387655"/>
                  </a:xfrm>
                  <a:prstGeom prst="rect">
                    <a:avLst/>
                  </a:prstGeom>
                </p:spPr>
              </p:pic>
              <p:sp>
                <p:nvSpPr>
                  <p:cNvPr id="18" name="Metin kutusu 17"/>
                  <p:cNvSpPr txBox="1"/>
                  <p:nvPr/>
                </p:nvSpPr>
                <p:spPr>
                  <a:xfrm>
                    <a:off x="5196069" y="4700152"/>
                    <a:ext cx="2744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r-TR" dirty="0" smtClean="0"/>
                      <a:t>r</a:t>
                    </a:r>
                    <a:endParaRPr lang="tr-TR" dirty="0"/>
                  </a:p>
                </p:txBody>
              </p:sp>
            </p:grpSp>
          </p:grpSp>
          <p:sp>
            <p:nvSpPr>
              <p:cNvPr id="9" name="Oval 8"/>
              <p:cNvSpPr/>
              <p:nvPr/>
            </p:nvSpPr>
            <p:spPr>
              <a:xfrm>
                <a:off x="2385797" y="4484793"/>
                <a:ext cx="4199441" cy="535107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5" name="Dikdörtgen 24"/>
            <p:cNvSpPr/>
            <p:nvPr/>
          </p:nvSpPr>
          <p:spPr>
            <a:xfrm>
              <a:off x="7308739" y="3366962"/>
              <a:ext cx="32733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4000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tr-TR" sz="4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1950731" y="3434768"/>
              <a:ext cx="32733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4000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tr-TR" sz="4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4848906" y="4089165"/>
              <a:ext cx="47481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4000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tr-TR" sz="4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etin kutusu 27"/>
              <p:cNvSpPr txBox="1"/>
              <p:nvPr/>
            </p:nvSpPr>
            <p:spPr>
              <a:xfrm>
                <a:off x="4201499" y="2420569"/>
                <a:ext cx="1713354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tr-TR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tr-TR" sz="3600" dirty="0"/>
              </a:p>
            </p:txBody>
          </p:sp>
        </mc:Choice>
        <mc:Fallback xmlns="">
          <p:sp>
            <p:nvSpPr>
              <p:cNvPr id="28" name="Metin kutus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499" y="2420569"/>
                <a:ext cx="1713354" cy="103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9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0056" y="63677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Paralel Akımlar arasındaki Kuvvet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385597" y="1416222"/>
            <a:ext cx="996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Aralarında </a:t>
            </a:r>
            <a:r>
              <a:rPr lang="tr-TR" sz="2000" dirty="0" smtClean="0"/>
              <a:t>r uzaklığı </a:t>
            </a:r>
            <a:r>
              <a:rPr lang="tr-TR" sz="2000" dirty="0"/>
              <a:t>bulunan paralel </a:t>
            </a:r>
            <a:r>
              <a:rPr lang="tr-TR" sz="2000" dirty="0" smtClean="0"/>
              <a:t>iki doğrusal </a:t>
            </a:r>
            <a:r>
              <a:rPr lang="tr-TR" sz="2000" dirty="0"/>
              <a:t>telde, </a:t>
            </a:r>
            <a:r>
              <a:rPr lang="tr-TR" sz="2000" dirty="0" smtClean="0"/>
              <a:t>aynı ve zıt  </a:t>
            </a:r>
            <a:r>
              <a:rPr lang="tr-TR" sz="2000" dirty="0"/>
              <a:t>yönde I</a:t>
            </a:r>
            <a:r>
              <a:rPr lang="tr-TR" sz="2000" baseline="-25000" dirty="0"/>
              <a:t>1</a:t>
            </a:r>
            <a:r>
              <a:rPr lang="tr-TR" sz="2000" dirty="0"/>
              <a:t> ve I</a:t>
            </a:r>
            <a:r>
              <a:rPr lang="tr-TR" sz="2000" baseline="-25000" dirty="0"/>
              <a:t>2</a:t>
            </a:r>
            <a:r>
              <a:rPr lang="tr-TR" sz="2000" dirty="0"/>
              <a:t> </a:t>
            </a:r>
            <a:r>
              <a:rPr lang="tr-TR" sz="2000" dirty="0" smtClean="0"/>
              <a:t>akımları geçtiği zaman tellerde oluşan kuvvet;</a:t>
            </a:r>
            <a:endParaRPr lang="tr-T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Metin kutusu 27"/>
              <p:cNvSpPr txBox="1"/>
              <p:nvPr/>
            </p:nvSpPr>
            <p:spPr>
              <a:xfrm>
                <a:off x="4675728" y="2235527"/>
                <a:ext cx="2660344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tr-TR" sz="3600" dirty="0"/>
              </a:p>
            </p:txBody>
          </p:sp>
        </mc:Choice>
        <mc:Fallback>
          <p:sp>
            <p:nvSpPr>
              <p:cNvPr id="28" name="Metin kutus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728" y="2235527"/>
                <a:ext cx="2660344" cy="1037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up 48"/>
          <p:cNvGrpSpPr/>
          <p:nvPr/>
        </p:nvGrpSpPr>
        <p:grpSpPr>
          <a:xfrm>
            <a:off x="1727784" y="3353337"/>
            <a:ext cx="8360215" cy="2603112"/>
            <a:chOff x="913787" y="3381066"/>
            <a:chExt cx="8360215" cy="2603112"/>
          </a:xfrm>
        </p:grpSpPr>
        <p:grpSp>
          <p:nvGrpSpPr>
            <p:cNvPr id="14" name="Grup 13"/>
            <p:cNvGrpSpPr/>
            <p:nvPr/>
          </p:nvGrpSpPr>
          <p:grpSpPr>
            <a:xfrm>
              <a:off x="913787" y="3381066"/>
              <a:ext cx="3868291" cy="2508137"/>
              <a:chOff x="1800506" y="3274975"/>
              <a:chExt cx="3868291" cy="2508137"/>
            </a:xfrm>
          </p:grpSpPr>
          <p:sp>
            <p:nvSpPr>
              <p:cNvPr id="18" name="Metin kutusu 17"/>
              <p:cNvSpPr txBox="1"/>
              <p:nvPr/>
            </p:nvSpPr>
            <p:spPr>
              <a:xfrm>
                <a:off x="3613657" y="3982733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r</a:t>
                </a:r>
                <a:endParaRPr lang="tr-TR" dirty="0"/>
              </a:p>
            </p:txBody>
          </p:sp>
          <p:sp>
            <p:nvSpPr>
              <p:cNvPr id="25" name="Dikdörtgen 24"/>
              <p:cNvSpPr/>
              <p:nvPr/>
            </p:nvSpPr>
            <p:spPr>
              <a:xfrm>
                <a:off x="1800506" y="4037429"/>
                <a:ext cx="506870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4000" b="0" i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r>
                  <a:rPr lang="tr-TR" sz="4000" b="0" i="1" cap="none" spc="0" baseline="-25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tr-TR" sz="40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" name="Grup 2"/>
              <p:cNvGrpSpPr/>
              <p:nvPr/>
            </p:nvGrpSpPr>
            <p:grpSpPr>
              <a:xfrm>
                <a:off x="2573846" y="3274975"/>
                <a:ext cx="7763" cy="2495030"/>
                <a:chOff x="10114129" y="3191072"/>
                <a:chExt cx="7763" cy="2495030"/>
              </a:xfrm>
            </p:grpSpPr>
            <p:cxnSp>
              <p:nvCxnSpPr>
                <p:cNvPr id="24" name="Düz Bağlayıcı 23"/>
                <p:cNvCxnSpPr/>
                <p:nvPr/>
              </p:nvCxnSpPr>
              <p:spPr>
                <a:xfrm flipV="1">
                  <a:off x="10114129" y="3191072"/>
                  <a:ext cx="0" cy="13223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Düz Bağlayıcı 28"/>
                <p:cNvCxnSpPr/>
                <p:nvPr/>
              </p:nvCxnSpPr>
              <p:spPr>
                <a:xfrm flipV="1">
                  <a:off x="10120984" y="4307469"/>
                  <a:ext cx="908" cy="1378633"/>
                </a:xfrm>
                <a:prstGeom prst="line">
                  <a:avLst/>
                </a:prstGeom>
                <a:ln w="38100"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Dikdörtgen 29"/>
              <p:cNvSpPr/>
              <p:nvPr/>
            </p:nvSpPr>
            <p:spPr>
              <a:xfrm>
                <a:off x="5161928" y="3998122"/>
                <a:ext cx="50686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tr-TR" sz="4000" b="0" i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r>
                  <a:rPr lang="tr-TR" sz="4000" b="0" i="1" cap="none" spc="0" baseline="-25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:endParaRPr lang="tr-TR" sz="4000" b="0" i="1" cap="none" spc="0" baseline="-25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1" name="Grup 30"/>
              <p:cNvGrpSpPr/>
              <p:nvPr/>
            </p:nvGrpSpPr>
            <p:grpSpPr>
              <a:xfrm>
                <a:off x="4927901" y="3288082"/>
                <a:ext cx="7763" cy="2495030"/>
                <a:chOff x="10114129" y="3191072"/>
                <a:chExt cx="7763" cy="2495030"/>
              </a:xfrm>
            </p:grpSpPr>
            <p:cxnSp>
              <p:nvCxnSpPr>
                <p:cNvPr id="32" name="Düz Bağlayıcı 31"/>
                <p:cNvCxnSpPr/>
                <p:nvPr/>
              </p:nvCxnSpPr>
              <p:spPr>
                <a:xfrm flipV="1">
                  <a:off x="10114129" y="3191072"/>
                  <a:ext cx="0" cy="13223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Düz Bağlayıcı 32"/>
                <p:cNvCxnSpPr/>
                <p:nvPr/>
              </p:nvCxnSpPr>
              <p:spPr>
                <a:xfrm flipV="1">
                  <a:off x="10120984" y="4307469"/>
                  <a:ext cx="908" cy="1378633"/>
                </a:xfrm>
                <a:prstGeom prst="line">
                  <a:avLst/>
                </a:prstGeom>
                <a:ln w="38100"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Düz Bağlayıcı 12"/>
              <p:cNvCxnSpPr/>
              <p:nvPr/>
            </p:nvCxnSpPr>
            <p:spPr>
              <a:xfrm>
                <a:off x="2573846" y="4307469"/>
                <a:ext cx="235405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 33"/>
            <p:cNvGrpSpPr/>
            <p:nvPr/>
          </p:nvGrpSpPr>
          <p:grpSpPr>
            <a:xfrm>
              <a:off x="5405711" y="3395726"/>
              <a:ext cx="3868291" cy="2588452"/>
              <a:chOff x="1800506" y="3181553"/>
              <a:chExt cx="3868291" cy="2588452"/>
            </a:xfrm>
          </p:grpSpPr>
          <p:sp>
            <p:nvSpPr>
              <p:cNvPr id="35" name="Metin kutusu 34"/>
              <p:cNvSpPr txBox="1"/>
              <p:nvPr/>
            </p:nvSpPr>
            <p:spPr>
              <a:xfrm>
                <a:off x="3613657" y="3982733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r</a:t>
                </a:r>
                <a:endParaRPr lang="tr-TR" dirty="0"/>
              </a:p>
            </p:txBody>
          </p:sp>
          <p:sp>
            <p:nvSpPr>
              <p:cNvPr id="36" name="Dikdörtgen 35"/>
              <p:cNvSpPr/>
              <p:nvPr/>
            </p:nvSpPr>
            <p:spPr>
              <a:xfrm>
                <a:off x="1800506" y="4037429"/>
                <a:ext cx="506870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4000" b="0" i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r>
                  <a:rPr lang="tr-TR" sz="4000" b="0" i="1" cap="none" spc="0" baseline="-25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tr-TR" sz="40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7" name="Grup 36"/>
              <p:cNvGrpSpPr/>
              <p:nvPr/>
            </p:nvGrpSpPr>
            <p:grpSpPr>
              <a:xfrm>
                <a:off x="2573846" y="3274975"/>
                <a:ext cx="7763" cy="2495030"/>
                <a:chOff x="10114129" y="3191072"/>
                <a:chExt cx="7763" cy="2495030"/>
              </a:xfrm>
            </p:grpSpPr>
            <p:cxnSp>
              <p:nvCxnSpPr>
                <p:cNvPr id="43" name="Düz Bağlayıcı 42"/>
                <p:cNvCxnSpPr/>
                <p:nvPr/>
              </p:nvCxnSpPr>
              <p:spPr>
                <a:xfrm flipV="1">
                  <a:off x="10114129" y="3191072"/>
                  <a:ext cx="0" cy="13223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Düz Bağlayıcı 43"/>
                <p:cNvCxnSpPr/>
                <p:nvPr/>
              </p:nvCxnSpPr>
              <p:spPr>
                <a:xfrm flipV="1">
                  <a:off x="10120984" y="4307469"/>
                  <a:ext cx="908" cy="1378633"/>
                </a:xfrm>
                <a:prstGeom prst="line">
                  <a:avLst/>
                </a:prstGeom>
                <a:ln w="38100"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Dikdörtgen 37"/>
              <p:cNvSpPr/>
              <p:nvPr/>
            </p:nvSpPr>
            <p:spPr>
              <a:xfrm>
                <a:off x="5161928" y="3998122"/>
                <a:ext cx="50686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tr-TR" sz="4000" b="0" i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r>
                  <a:rPr lang="tr-TR" sz="4000" b="0" i="1" cap="none" spc="0" baseline="-25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:endParaRPr lang="tr-TR" sz="4000" b="0" i="1" cap="none" spc="0" baseline="-25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9" name="Grup 38"/>
              <p:cNvGrpSpPr/>
              <p:nvPr/>
            </p:nvGrpSpPr>
            <p:grpSpPr>
              <a:xfrm>
                <a:off x="4919594" y="3181553"/>
                <a:ext cx="908" cy="2448279"/>
                <a:chOff x="10105822" y="3084543"/>
                <a:chExt cx="908" cy="2448279"/>
              </a:xfrm>
            </p:grpSpPr>
            <p:cxnSp>
              <p:nvCxnSpPr>
                <p:cNvPr id="41" name="Düz Bağlayıcı 40"/>
                <p:cNvCxnSpPr/>
                <p:nvPr/>
              </p:nvCxnSpPr>
              <p:spPr>
                <a:xfrm rot="10800000" flipV="1">
                  <a:off x="10106730" y="4210459"/>
                  <a:ext cx="0" cy="13223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Düz Bağlayıcı 41"/>
                <p:cNvCxnSpPr/>
                <p:nvPr/>
              </p:nvCxnSpPr>
              <p:spPr>
                <a:xfrm rot="10800000" flipV="1">
                  <a:off x="10105822" y="3084543"/>
                  <a:ext cx="908" cy="1378633"/>
                </a:xfrm>
                <a:prstGeom prst="line">
                  <a:avLst/>
                </a:prstGeom>
                <a:ln w="38100"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Düz Bağlayıcı 39"/>
              <p:cNvCxnSpPr/>
              <p:nvPr/>
            </p:nvCxnSpPr>
            <p:spPr>
              <a:xfrm>
                <a:off x="2573846" y="4307469"/>
                <a:ext cx="235405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Sağ Ok 16"/>
            <p:cNvSpPr/>
            <p:nvPr/>
          </p:nvSpPr>
          <p:spPr>
            <a:xfrm>
              <a:off x="1813315" y="4827981"/>
              <a:ext cx="309799" cy="464234"/>
            </a:xfrm>
            <a:prstGeom prst="right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Sağ Ok 44"/>
            <p:cNvSpPr/>
            <p:nvPr/>
          </p:nvSpPr>
          <p:spPr>
            <a:xfrm rot="10800000">
              <a:off x="3551932" y="4831492"/>
              <a:ext cx="309799" cy="464234"/>
            </a:xfrm>
            <a:prstGeom prst="right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561368" y="4609172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  <a:endParaRPr lang="tr-TR" sz="5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Sağ Ok 45"/>
            <p:cNvSpPr/>
            <p:nvPr/>
          </p:nvSpPr>
          <p:spPr>
            <a:xfrm rot="10800000">
              <a:off x="5816860" y="4920182"/>
              <a:ext cx="309799" cy="464234"/>
            </a:xfrm>
            <a:prstGeom prst="right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7" name="Sağ Ok 46"/>
            <p:cNvSpPr/>
            <p:nvPr/>
          </p:nvSpPr>
          <p:spPr>
            <a:xfrm>
              <a:off x="8612233" y="4920181"/>
              <a:ext cx="309799" cy="464234"/>
            </a:xfrm>
            <a:prstGeom prst="rightArrow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8" name="Dikdörtgen 47"/>
            <p:cNvSpPr/>
            <p:nvPr/>
          </p:nvSpPr>
          <p:spPr>
            <a:xfrm>
              <a:off x="7021377" y="4675402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  <a:endParaRPr lang="tr-TR" sz="5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0" name="Dikdörtgen 49"/>
          <p:cNvSpPr/>
          <p:nvPr/>
        </p:nvSpPr>
        <p:spPr>
          <a:xfrm>
            <a:off x="1505399" y="6008474"/>
            <a:ext cx="8230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akımlar aynı yönlü ise </a:t>
            </a:r>
            <a:r>
              <a:rPr lang="tr-TR" dirty="0" smtClean="0"/>
              <a:t>birbirlerine çekerler, zıt yönlü ise iterler.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80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96091" y="610406"/>
            <a:ext cx="8596668" cy="1320800"/>
          </a:xfrm>
        </p:spPr>
        <p:txBody>
          <a:bodyPr/>
          <a:lstStyle/>
          <a:p>
            <a:r>
              <a:rPr lang="tr-TR" b="1" dirty="0" smtClean="0"/>
              <a:t>Bir </a:t>
            </a:r>
            <a:r>
              <a:rPr lang="tr-TR" b="1" dirty="0" err="1" smtClean="0"/>
              <a:t>Selonoidin</a:t>
            </a:r>
            <a:r>
              <a:rPr lang="tr-TR" b="1" dirty="0" smtClean="0"/>
              <a:t> Manyetik Alanı</a:t>
            </a:r>
            <a:endParaRPr lang="tr-TR" b="1" dirty="0"/>
          </a:p>
        </p:txBody>
      </p:sp>
      <p:grpSp>
        <p:nvGrpSpPr>
          <p:cNvPr id="8" name="Grup 7"/>
          <p:cNvGrpSpPr/>
          <p:nvPr/>
        </p:nvGrpSpPr>
        <p:grpSpPr>
          <a:xfrm>
            <a:off x="8942068" y="1986505"/>
            <a:ext cx="1589649" cy="4305484"/>
            <a:chOff x="6140156" y="2039815"/>
            <a:chExt cx="1589649" cy="4305484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82239" y="3397732"/>
              <a:ext cx="4305484" cy="1589649"/>
            </a:xfrm>
            <a:prstGeom prst="rect">
              <a:avLst/>
            </a:prstGeom>
          </p:spPr>
        </p:pic>
        <p:sp>
          <p:nvSpPr>
            <p:cNvPr id="6" name="Akış Çizelgesi: Doğrudan Erişimli Depolama 5"/>
            <p:cNvSpPr/>
            <p:nvPr/>
          </p:nvSpPr>
          <p:spPr>
            <a:xfrm rot="16200000">
              <a:off x="5955015" y="3798583"/>
              <a:ext cx="1959929" cy="777629"/>
            </a:xfrm>
            <a:prstGeom prst="flowChartMagneticDrum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2720076" y="2335239"/>
            <a:ext cx="1567082" cy="3657890"/>
            <a:chOff x="1280159" y="2335239"/>
            <a:chExt cx="1567082" cy="3657890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4755" y="3380643"/>
              <a:ext cx="3657890" cy="1567082"/>
            </a:xfrm>
            <a:prstGeom prst="rect">
              <a:avLst/>
            </a:prstGeom>
          </p:spPr>
        </p:pic>
        <p:sp>
          <p:nvSpPr>
            <p:cNvPr id="7" name="Akış Çizelgesi: Doğrudan Erişimli Depolama 6"/>
            <p:cNvSpPr/>
            <p:nvPr/>
          </p:nvSpPr>
          <p:spPr>
            <a:xfrm rot="16200000">
              <a:off x="1083733" y="3798582"/>
              <a:ext cx="1959931" cy="777629"/>
            </a:xfrm>
            <a:prstGeom prst="flowChartMagneticDrum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0" name="Dikdörtgen 9"/>
          <p:cNvSpPr/>
          <p:nvPr/>
        </p:nvSpPr>
        <p:spPr>
          <a:xfrm>
            <a:off x="4003105" y="3897414"/>
            <a:ext cx="284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tr-TR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309492" y="1986505"/>
            <a:ext cx="388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tr-TR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618382" y="3743569"/>
            <a:ext cx="284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tr-TR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9488902" y="1863697"/>
            <a:ext cx="388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tr-TR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1596091" y="1491866"/>
            <a:ext cx="761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Amper yasasını </a:t>
            </a:r>
            <a:r>
              <a:rPr lang="tr-TR" sz="2400" dirty="0" smtClean="0"/>
              <a:t>kullanarak manyetik </a:t>
            </a:r>
            <a:r>
              <a:rPr lang="tr-TR" sz="2400" dirty="0"/>
              <a:t>alan </a:t>
            </a:r>
            <a:r>
              <a:rPr lang="tr-TR" sz="2400" dirty="0" smtClean="0"/>
              <a:t>hesaplanırsa</a:t>
            </a:r>
            <a:endParaRPr lang="tr-TR" sz="2400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3162" y="3415445"/>
            <a:ext cx="2919216" cy="963938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2720075" y="6039554"/>
            <a:ext cx="5701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n </a:t>
            </a:r>
            <a:r>
              <a:rPr lang="tr-TR" sz="2000" dirty="0"/>
              <a:t>= N / ℓ, birim uzunluğuna göre </a:t>
            </a:r>
            <a:r>
              <a:rPr lang="tr-TR" sz="2000" dirty="0" smtClean="0"/>
              <a:t>sarım sayısıdır.</a:t>
            </a:r>
            <a:endParaRPr lang="tr-TR" sz="2000" dirty="0"/>
          </a:p>
        </p:txBody>
      </p:sp>
      <p:cxnSp>
        <p:nvCxnSpPr>
          <p:cNvPr id="19" name="Düz Ok Bağlayıcısı 18"/>
          <p:cNvCxnSpPr/>
          <p:nvPr/>
        </p:nvCxnSpPr>
        <p:spPr>
          <a:xfrm>
            <a:off x="2184129" y="3415445"/>
            <a:ext cx="29511" cy="17519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2032849" y="3415445"/>
            <a:ext cx="307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Düz Bağlayıcı 25"/>
          <p:cNvCxnSpPr/>
          <p:nvPr/>
        </p:nvCxnSpPr>
        <p:spPr>
          <a:xfrm>
            <a:off x="2032849" y="5167362"/>
            <a:ext cx="307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Dikdörtgen 26"/>
          <p:cNvSpPr/>
          <p:nvPr/>
        </p:nvSpPr>
        <p:spPr>
          <a:xfrm>
            <a:off x="1869508" y="4067069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ℓ</a:t>
            </a:r>
          </a:p>
        </p:txBody>
      </p:sp>
    </p:spTree>
    <p:extLst>
      <p:ext uri="{BB962C8B-B14F-4D97-AF65-F5344CB8AC3E}">
        <p14:creationId xmlns:p14="http://schemas.microsoft.com/office/powerpoint/2010/main" val="28722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627" y="523534"/>
            <a:ext cx="8911687" cy="1280890"/>
          </a:xfrm>
        </p:spPr>
        <p:txBody>
          <a:bodyPr/>
          <a:lstStyle/>
          <a:p>
            <a:r>
              <a:rPr lang="tr-TR" b="1" dirty="0" smtClean="0"/>
              <a:t>Manyetik Akı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1354048" y="1301531"/>
            <a:ext cx="9596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Yüzeyden </a:t>
            </a:r>
            <a:r>
              <a:rPr lang="tr-TR" dirty="0"/>
              <a:t>geçen manyetik çizgi sayısı ile orantılı bir büyüklüktür. A yüzeyi alan çizgilerine dik ise manyetik akı,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Metin kutusu 27"/>
              <p:cNvSpPr txBox="1"/>
              <p:nvPr/>
            </p:nvSpPr>
            <p:spPr>
              <a:xfrm>
                <a:off x="5070098" y="1906260"/>
                <a:ext cx="18913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</m:t>
                      </m:r>
                    </m:oMath>
                  </m:oMathPara>
                </a14:m>
                <a:endParaRPr lang="tr-TR" sz="4000" dirty="0"/>
              </a:p>
            </p:txBody>
          </p:sp>
        </mc:Choice>
        <mc:Fallback>
          <p:sp>
            <p:nvSpPr>
              <p:cNvPr id="28" name="Metin kutus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098" y="1906260"/>
                <a:ext cx="189135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Dikdörtgen 28"/>
          <p:cNvSpPr/>
          <p:nvPr/>
        </p:nvSpPr>
        <p:spPr>
          <a:xfrm>
            <a:off x="1354048" y="2941876"/>
            <a:ext cx="8777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 yüzeyi manyetik alana dik değilse bu yüzeyden geçen manyetik akı,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Metin kutusu 29"/>
              <p:cNvSpPr txBox="1"/>
              <p:nvPr/>
            </p:nvSpPr>
            <p:spPr>
              <a:xfrm>
                <a:off x="4929421" y="3623925"/>
                <a:ext cx="29352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𝐵𝐴𝑐𝑜𝑠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4000" dirty="0"/>
              </a:p>
            </p:txBody>
          </p:sp>
        </mc:Choice>
        <mc:Fallback>
          <p:sp>
            <p:nvSpPr>
              <p:cNvPr id="30" name="Metin kutusu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421" y="3623925"/>
                <a:ext cx="293529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Metin kutusu 35"/>
          <p:cNvSpPr txBox="1"/>
          <p:nvPr/>
        </p:nvSpPr>
        <p:spPr>
          <a:xfrm>
            <a:off x="1354048" y="4631007"/>
            <a:ext cx="8777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Birim SI sisteminde T.m</a:t>
            </a:r>
            <a:r>
              <a:rPr lang="tr-TR" baseline="30000" dirty="0" smtClean="0"/>
              <a:t>2</a:t>
            </a:r>
            <a:r>
              <a:rPr lang="tr-TR" dirty="0" smtClean="0"/>
              <a:t> = </a:t>
            </a:r>
            <a:r>
              <a:rPr lang="tr-TR" dirty="0" err="1" smtClean="0"/>
              <a:t>Weber</a:t>
            </a:r>
            <a:r>
              <a:rPr lang="tr-TR" dirty="0" smtClean="0"/>
              <a:t> (</a:t>
            </a:r>
            <a:r>
              <a:rPr lang="tr-TR" dirty="0" err="1" smtClean="0"/>
              <a:t>Wb</a:t>
            </a:r>
            <a:r>
              <a:rPr lang="tr-TR" dirty="0" smtClean="0"/>
              <a:t>)’</a:t>
            </a:r>
            <a:r>
              <a:rPr lang="tr-TR" dirty="0" err="1" smtClean="0"/>
              <a:t>dir</a:t>
            </a:r>
            <a:r>
              <a:rPr lang="tr-TR" dirty="0"/>
              <a:t>. İndüksiyon </a:t>
            </a:r>
            <a:r>
              <a:rPr lang="tr-TR" dirty="0" err="1"/>
              <a:t>emk</a:t>
            </a:r>
            <a:r>
              <a:rPr lang="tr-TR" dirty="0"/>
              <a:t> hesaplanmasında manyetik akı kullanılır.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48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8525" y="621861"/>
            <a:ext cx="8911687" cy="1280890"/>
          </a:xfrm>
        </p:spPr>
        <p:txBody>
          <a:bodyPr/>
          <a:lstStyle/>
          <a:p>
            <a:r>
              <a:rPr lang="tr-TR" b="1" dirty="0" smtClean="0"/>
              <a:t>Manyetizma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3544" y="1408386"/>
            <a:ext cx="8596668" cy="4635061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800" dirty="0" smtClean="0">
                <a:ea typeface="Times New Roman" panose="02020603050405020304" pitchFamily="18" charset="0"/>
              </a:rPr>
              <a:t>Manyetik Alanın Tanımı</a:t>
            </a:r>
          </a:p>
          <a:p>
            <a:pPr lvl="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800" dirty="0" smtClean="0">
                <a:ea typeface="Times New Roman" panose="02020603050405020304" pitchFamily="18" charset="0"/>
              </a:rPr>
              <a:t>Akım Taşıyan İletkene Etkiyen Kuvvet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800" dirty="0">
                <a:ea typeface="Times New Roman" panose="02020603050405020304" pitchFamily="18" charset="0"/>
              </a:rPr>
              <a:t>Düzgün Manyetik Alandaki Akım İlmeğine etkiyen </a:t>
            </a:r>
            <a:r>
              <a:rPr lang="tr-TR" sz="2800" dirty="0" err="1" smtClean="0">
                <a:ea typeface="Times New Roman" panose="02020603050405020304" pitchFamily="18" charset="0"/>
              </a:rPr>
              <a:t>Tork</a:t>
            </a:r>
            <a:endParaRPr lang="tr-TR" sz="2800" dirty="0" smtClean="0">
              <a:ea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800" dirty="0">
                <a:ea typeface="Times New Roman" panose="02020603050405020304" pitchFamily="18" charset="0"/>
              </a:rPr>
              <a:t>Yüklü bir Parçacığın Manyetik Alan içerisindeki </a:t>
            </a:r>
            <a:r>
              <a:rPr lang="tr-TR" sz="2800" dirty="0" smtClean="0">
                <a:ea typeface="Times New Roman" panose="02020603050405020304" pitchFamily="18" charset="0"/>
              </a:rPr>
              <a:t>Hareketi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800" dirty="0">
                <a:ea typeface="Times New Roman" panose="02020603050405020304" pitchFamily="18" charset="0"/>
              </a:rPr>
              <a:t>Bir Akımın Manyetik Alanı –</a:t>
            </a:r>
            <a:r>
              <a:rPr lang="tr-TR" sz="2800" dirty="0" err="1">
                <a:ea typeface="Times New Roman" panose="02020603050405020304" pitchFamily="18" charset="0"/>
              </a:rPr>
              <a:t>Biot-Savart</a:t>
            </a:r>
            <a:r>
              <a:rPr lang="tr-TR" sz="2800" dirty="0">
                <a:ea typeface="Times New Roman" panose="02020603050405020304" pitchFamily="18" charset="0"/>
              </a:rPr>
              <a:t> </a:t>
            </a:r>
            <a:r>
              <a:rPr lang="tr-TR" sz="2800" dirty="0" smtClean="0">
                <a:ea typeface="Times New Roman" panose="02020603050405020304" pitchFamily="18" charset="0"/>
              </a:rPr>
              <a:t>Yasası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800" dirty="0">
                <a:ea typeface="Times New Roman" panose="02020603050405020304" pitchFamily="18" charset="0"/>
              </a:rPr>
              <a:t>Bir Akım Çemberinin Manyetik </a:t>
            </a:r>
            <a:r>
              <a:rPr lang="tr-TR" sz="2800" dirty="0" smtClean="0">
                <a:ea typeface="Times New Roman" panose="02020603050405020304" pitchFamily="18" charset="0"/>
              </a:rPr>
              <a:t>Alanı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800" dirty="0">
                <a:ea typeface="Times New Roman" panose="02020603050405020304" pitchFamily="18" charset="0"/>
              </a:rPr>
              <a:t>Paralel Akımlar arasındaki </a:t>
            </a:r>
            <a:r>
              <a:rPr lang="tr-TR" sz="2800" dirty="0" smtClean="0">
                <a:ea typeface="Times New Roman" panose="02020603050405020304" pitchFamily="18" charset="0"/>
              </a:rPr>
              <a:t>Kuvvet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800" dirty="0"/>
              <a:t>Bir </a:t>
            </a:r>
            <a:r>
              <a:rPr lang="tr-TR" sz="2800" dirty="0" err="1"/>
              <a:t>Selonoidin</a:t>
            </a:r>
            <a:r>
              <a:rPr lang="tr-TR" sz="2800" dirty="0"/>
              <a:t> Manyetik Alanı</a:t>
            </a:r>
            <a:r>
              <a:rPr lang="tr-TR" sz="2800" dirty="0">
                <a:ea typeface="Times New Roman" panose="02020603050405020304" pitchFamily="18" charset="0"/>
              </a:rPr>
              <a:t/>
            </a:r>
            <a:br>
              <a:rPr lang="tr-TR" sz="2800" dirty="0">
                <a:ea typeface="Times New Roman" panose="02020603050405020304" pitchFamily="18" charset="0"/>
              </a:rPr>
            </a:br>
            <a:endParaRPr lang="tr-TR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9832" y="505997"/>
            <a:ext cx="8911687" cy="1280890"/>
          </a:xfrm>
        </p:spPr>
        <p:txBody>
          <a:bodyPr/>
          <a:lstStyle/>
          <a:p>
            <a:r>
              <a:rPr lang="tr-TR" b="1" dirty="0" smtClean="0"/>
              <a:t>Manyetik Akı</a:t>
            </a:r>
            <a:endParaRPr lang="tr-T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Metin kutusu 29"/>
              <p:cNvSpPr txBox="1"/>
              <p:nvPr/>
            </p:nvSpPr>
            <p:spPr>
              <a:xfrm>
                <a:off x="6195676" y="1272627"/>
                <a:ext cx="29352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𝐵𝐴𝑐𝑜𝑠</m:t>
                      </m:r>
                      <m:r>
                        <a:rPr lang="tr-T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4000" dirty="0"/>
              </a:p>
            </p:txBody>
          </p:sp>
        </mc:Choice>
        <mc:Fallback>
          <p:sp>
            <p:nvSpPr>
              <p:cNvPr id="30" name="Metin kutusu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76" y="1272627"/>
                <a:ext cx="293529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ikdörtgen 34"/>
          <p:cNvSpPr/>
          <p:nvPr/>
        </p:nvSpPr>
        <p:spPr>
          <a:xfrm>
            <a:off x="5506662" y="2536103"/>
            <a:ext cx="5403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 </a:t>
            </a:r>
            <a:r>
              <a:rPr lang="tr-TR" dirty="0" smtClean="0"/>
              <a:t>durumda, manyetik alan düzlemin normaline dik olduğundan manyetik akı sıfırdır</a:t>
            </a:r>
            <a:endParaRPr lang="tr-TR" dirty="0"/>
          </a:p>
        </p:txBody>
      </p:sp>
      <p:grpSp>
        <p:nvGrpSpPr>
          <p:cNvPr id="3" name="Grup 2"/>
          <p:cNvGrpSpPr/>
          <p:nvPr/>
        </p:nvGrpSpPr>
        <p:grpSpPr>
          <a:xfrm>
            <a:off x="1383265" y="1381936"/>
            <a:ext cx="3790950" cy="2371725"/>
            <a:chOff x="1240575" y="1503690"/>
            <a:chExt cx="3790950" cy="2371725"/>
          </a:xfrm>
        </p:grpSpPr>
        <p:grpSp>
          <p:nvGrpSpPr>
            <p:cNvPr id="4" name="Grup 3"/>
            <p:cNvGrpSpPr/>
            <p:nvPr/>
          </p:nvGrpSpPr>
          <p:grpSpPr>
            <a:xfrm>
              <a:off x="1240575" y="1503690"/>
              <a:ext cx="3790950" cy="2371725"/>
              <a:chOff x="263040" y="1930400"/>
              <a:chExt cx="3790950" cy="2371725"/>
            </a:xfrm>
          </p:grpSpPr>
          <p:pic>
            <p:nvPicPr>
              <p:cNvPr id="31" name="Resim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040" y="1930400"/>
                <a:ext cx="3790950" cy="2371725"/>
              </a:xfrm>
              <a:prstGeom prst="rect">
                <a:avLst/>
              </a:prstGeom>
            </p:spPr>
          </p:pic>
          <p:cxnSp>
            <p:nvCxnSpPr>
              <p:cNvPr id="33" name="Düz Ok Bağlayıcısı 32"/>
              <p:cNvCxnSpPr/>
              <p:nvPr/>
            </p:nvCxnSpPr>
            <p:spPr>
              <a:xfrm flipV="1">
                <a:off x="2067950" y="2646289"/>
                <a:ext cx="14068" cy="60491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Metin kutusu 33"/>
                  <p:cNvSpPr txBox="1"/>
                  <p:nvPr/>
                </p:nvSpPr>
                <p:spPr>
                  <a:xfrm>
                    <a:off x="2186651" y="2456301"/>
                    <a:ext cx="366062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tr-TR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oMath>
                      </m:oMathPara>
                    </a14:m>
                    <a:endParaRPr lang="tr-TR" sz="3200" dirty="0"/>
                  </a:p>
                </p:txBody>
              </p:sp>
            </mc:Choice>
            <mc:Fallback xmlns="">
              <p:sp>
                <p:nvSpPr>
                  <p:cNvPr id="34" name="Metin kutusu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6651" y="2456301"/>
                    <a:ext cx="366062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Dikdörtgen 5"/>
            <p:cNvSpPr/>
            <p:nvPr/>
          </p:nvSpPr>
          <p:spPr>
            <a:xfrm>
              <a:off x="3859104" y="2536103"/>
              <a:ext cx="48763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1939090" y="3874611"/>
            <a:ext cx="2735571" cy="2689093"/>
            <a:chOff x="2491319" y="3862712"/>
            <a:chExt cx="2735571" cy="2689093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91319" y="3862712"/>
              <a:ext cx="2735571" cy="2689093"/>
            </a:xfrm>
            <a:prstGeom prst="rect">
              <a:avLst/>
            </a:prstGeom>
          </p:spPr>
        </p:pic>
        <p:grpSp>
          <p:nvGrpSpPr>
            <p:cNvPr id="13" name="Grup 12"/>
            <p:cNvGrpSpPr/>
            <p:nvPr/>
          </p:nvGrpSpPr>
          <p:grpSpPr>
            <a:xfrm>
              <a:off x="2957124" y="4716615"/>
              <a:ext cx="780185" cy="499478"/>
              <a:chOff x="1772528" y="2456301"/>
              <a:chExt cx="780185" cy="499478"/>
            </a:xfrm>
          </p:grpSpPr>
          <p:cxnSp>
            <p:nvCxnSpPr>
              <p:cNvPr id="15" name="Düz Ok Bağlayıcısı 14"/>
              <p:cNvCxnSpPr/>
              <p:nvPr/>
            </p:nvCxnSpPr>
            <p:spPr>
              <a:xfrm rot="5400000" flipV="1">
                <a:off x="2067950" y="2646289"/>
                <a:ext cx="14068" cy="60491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Metin kutusu 15"/>
                  <p:cNvSpPr txBox="1"/>
                  <p:nvPr/>
                </p:nvSpPr>
                <p:spPr>
                  <a:xfrm>
                    <a:off x="2186651" y="2456301"/>
                    <a:ext cx="366062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tr-TR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oMath>
                      </m:oMathPara>
                    </a14:m>
                    <a:endParaRPr lang="tr-TR" sz="3200" dirty="0"/>
                  </a:p>
                </p:txBody>
              </p:sp>
            </mc:Choice>
            <mc:Fallback xmlns="">
              <p:sp>
                <p:nvSpPr>
                  <p:cNvPr id="16" name="Metin kutusu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6651" y="2456301"/>
                    <a:ext cx="366062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Dikdörtgen 18"/>
            <p:cNvSpPr/>
            <p:nvPr/>
          </p:nvSpPr>
          <p:spPr>
            <a:xfrm>
              <a:off x="2676552" y="4180613"/>
              <a:ext cx="48763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Dikdörtgen 19"/>
          <p:cNvSpPr/>
          <p:nvPr/>
        </p:nvSpPr>
        <p:spPr>
          <a:xfrm>
            <a:off x="5013434" y="4485782"/>
            <a:ext cx="58227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 </a:t>
            </a:r>
            <a:r>
              <a:rPr lang="tr-TR" dirty="0" smtClean="0"/>
              <a:t>durumda, manyetik alan ile düzlemin normali birbirine dik olduğundan manyetik akı </a:t>
            </a:r>
            <a:r>
              <a:rPr lang="tr-TR" sz="2000" b="1" dirty="0" err="1" smtClean="0"/>
              <a:t>BA</a:t>
            </a:r>
            <a:r>
              <a:rPr lang="tr-TR" dirty="0" err="1" smtClean="0"/>
              <a:t>’dır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89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9230" y="407934"/>
            <a:ext cx="9801936" cy="1280890"/>
          </a:xfrm>
        </p:spPr>
        <p:txBody>
          <a:bodyPr/>
          <a:lstStyle/>
          <a:p>
            <a:r>
              <a:rPr lang="tr-TR" b="1" dirty="0"/>
              <a:t>Manyetik Akı Değişiminden Doğan İndüksiyon Elektromotor kuvveti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87" y="2608668"/>
            <a:ext cx="3981140" cy="326950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700661" y="2114959"/>
            <a:ext cx="5482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Halkadan </a:t>
            </a:r>
            <a:r>
              <a:rPr lang="tr-TR" dirty="0"/>
              <a:t>geçen manyetik çizgi </a:t>
            </a:r>
            <a:r>
              <a:rPr lang="tr-TR" dirty="0" smtClean="0"/>
              <a:t>sayısı değişirse</a:t>
            </a:r>
            <a:r>
              <a:rPr lang="tr-TR" dirty="0"/>
              <a:t>, başka bir ifadeyle </a:t>
            </a:r>
            <a:r>
              <a:rPr lang="tr-TR" dirty="0" smtClean="0"/>
              <a:t>halkadan geçen </a:t>
            </a:r>
            <a:r>
              <a:rPr lang="tr-TR" dirty="0"/>
              <a:t>manyetik akı değişimi olursa bir </a:t>
            </a:r>
            <a:r>
              <a:rPr lang="tr-TR" dirty="0" smtClean="0"/>
              <a:t>indüksiyon elektromotor </a:t>
            </a:r>
            <a:r>
              <a:rPr lang="tr-TR" dirty="0"/>
              <a:t>kuvveti doğar.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Dikdörtgen 5"/>
              <p:cNvSpPr/>
              <p:nvPr/>
            </p:nvSpPr>
            <p:spPr>
              <a:xfrm>
                <a:off x="6179484" y="3874087"/>
                <a:ext cx="25081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ΔΦ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484" y="3874087"/>
                <a:ext cx="250818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Metin kutusu 6"/>
              <p:cNvSpPr txBox="1"/>
              <p:nvPr/>
            </p:nvSpPr>
            <p:spPr>
              <a:xfrm>
                <a:off x="6410219" y="4952981"/>
                <a:ext cx="180023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r-TR" sz="3200" dirty="0"/>
              </a:p>
            </p:txBody>
          </p:sp>
        </mc:Choice>
        <mc:Fallback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19" y="4952981"/>
                <a:ext cx="1800236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3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8143" y="495556"/>
            <a:ext cx="8911687" cy="1280890"/>
          </a:xfrm>
        </p:spPr>
        <p:txBody>
          <a:bodyPr/>
          <a:lstStyle/>
          <a:p>
            <a:r>
              <a:rPr lang="tr-TR" b="1" dirty="0" err="1" smtClean="0"/>
              <a:t>Faraday’ın</a:t>
            </a:r>
            <a:r>
              <a:rPr lang="tr-TR" b="1" dirty="0" smtClean="0"/>
              <a:t> İndüksiyon Yasası</a:t>
            </a:r>
            <a:endParaRPr lang="tr-TR" b="1" dirty="0"/>
          </a:p>
        </p:txBody>
      </p:sp>
      <p:sp>
        <p:nvSpPr>
          <p:cNvPr id="9" name="Dikdörtgen 8"/>
          <p:cNvSpPr/>
          <p:nvPr/>
        </p:nvSpPr>
        <p:spPr>
          <a:xfrm>
            <a:off x="1455098" y="1254035"/>
            <a:ext cx="8061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Bir indüksiyon akımı, </a:t>
            </a:r>
            <a:r>
              <a:rPr lang="tr-TR" sz="2000" dirty="0"/>
              <a:t>değişen bir manyetik alanla </a:t>
            </a:r>
            <a:r>
              <a:rPr lang="tr-TR" sz="2000" dirty="0" smtClean="0"/>
              <a:t>üretilir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İndüksiyon akımına </a:t>
            </a:r>
            <a:r>
              <a:rPr lang="tr-TR" sz="2000" dirty="0"/>
              <a:t>bağlı bir empedans </a:t>
            </a:r>
            <a:r>
              <a:rPr lang="tr-TR" sz="2000" dirty="0" smtClean="0"/>
              <a:t>vardır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Devrede </a:t>
            </a:r>
            <a:r>
              <a:rPr lang="tr-TR" sz="2000" dirty="0"/>
              <a:t>bir pil olmadan bir akım üretilebilir</a:t>
            </a:r>
            <a:br>
              <a:rPr lang="tr-TR" sz="2000" dirty="0"/>
            </a:br>
            <a:endParaRPr lang="tr-TR" sz="2000" dirty="0"/>
          </a:p>
        </p:txBody>
      </p:sp>
      <p:sp>
        <p:nvSpPr>
          <p:cNvPr id="32" name="Dikdörtgen 31"/>
          <p:cNvSpPr/>
          <p:nvPr/>
        </p:nvSpPr>
        <p:spPr>
          <a:xfrm>
            <a:off x="1455098" y="2350059"/>
            <a:ext cx="9210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Bir çerçeveden içinden geçen </a:t>
            </a:r>
            <a:r>
              <a:rPr lang="tr-TR" sz="2000" dirty="0" smtClean="0"/>
              <a:t>manyetik alan </a:t>
            </a:r>
            <a:r>
              <a:rPr lang="tr-TR" sz="2000" dirty="0"/>
              <a:t>çizgilerinde bir değişme olduğunda akım üretilir.</a:t>
            </a:r>
          </a:p>
        </p:txBody>
      </p:sp>
      <p:grpSp>
        <p:nvGrpSpPr>
          <p:cNvPr id="49" name="Grup 48"/>
          <p:cNvGrpSpPr/>
          <p:nvPr/>
        </p:nvGrpSpPr>
        <p:grpSpPr>
          <a:xfrm>
            <a:off x="7165502" y="2950224"/>
            <a:ext cx="3908901" cy="2229280"/>
            <a:chOff x="418012" y="2651035"/>
            <a:chExt cx="3908901" cy="2229280"/>
          </a:xfrm>
        </p:grpSpPr>
        <p:grpSp>
          <p:nvGrpSpPr>
            <p:cNvPr id="30" name="Grup 29"/>
            <p:cNvGrpSpPr/>
            <p:nvPr/>
          </p:nvGrpSpPr>
          <p:grpSpPr>
            <a:xfrm>
              <a:off x="418012" y="2651035"/>
              <a:ext cx="3908901" cy="2229280"/>
              <a:chOff x="1841863" y="3016481"/>
              <a:chExt cx="3908901" cy="2229280"/>
            </a:xfrm>
          </p:grpSpPr>
          <p:pic>
            <p:nvPicPr>
              <p:cNvPr id="13" name="Resim 1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71400" y="3016481"/>
                <a:ext cx="2779364" cy="2229280"/>
              </a:xfrm>
              <a:prstGeom prst="rect">
                <a:avLst/>
              </a:prstGeom>
            </p:spPr>
          </p:pic>
          <p:sp>
            <p:nvSpPr>
              <p:cNvPr id="22" name="Serbest Form 21"/>
              <p:cNvSpPr/>
              <p:nvPr/>
            </p:nvSpPr>
            <p:spPr>
              <a:xfrm>
                <a:off x="2769326" y="3374309"/>
                <a:ext cx="202074" cy="1428971"/>
              </a:xfrm>
              <a:custGeom>
                <a:avLst/>
                <a:gdLst>
                  <a:gd name="connsiteX0" fmla="*/ 124497 w 124497"/>
                  <a:gd name="connsiteY0" fmla="*/ 0 h 1373763"/>
                  <a:gd name="connsiteX1" fmla="*/ 6931 w 124497"/>
                  <a:gd name="connsiteY1" fmla="*/ 535577 h 1373763"/>
                  <a:gd name="connsiteX2" fmla="*/ 19994 w 124497"/>
                  <a:gd name="connsiteY2" fmla="*/ 1005840 h 1373763"/>
                  <a:gd name="connsiteX3" fmla="*/ 72245 w 124497"/>
                  <a:gd name="connsiteY3" fmla="*/ 1332411 h 1373763"/>
                  <a:gd name="connsiteX4" fmla="*/ 72245 w 124497"/>
                  <a:gd name="connsiteY4" fmla="*/ 1358537 h 137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497" h="1373763">
                    <a:moveTo>
                      <a:pt x="124497" y="0"/>
                    </a:moveTo>
                    <a:cubicBezTo>
                      <a:pt x="74422" y="183968"/>
                      <a:pt x="24348" y="367937"/>
                      <a:pt x="6931" y="535577"/>
                    </a:cubicBezTo>
                    <a:cubicBezTo>
                      <a:pt x="-10486" y="703217"/>
                      <a:pt x="9108" y="873034"/>
                      <a:pt x="19994" y="1005840"/>
                    </a:cubicBezTo>
                    <a:cubicBezTo>
                      <a:pt x="30880" y="1138646"/>
                      <a:pt x="63536" y="1273628"/>
                      <a:pt x="72245" y="1332411"/>
                    </a:cubicBezTo>
                    <a:cubicBezTo>
                      <a:pt x="80953" y="1391194"/>
                      <a:pt x="76599" y="1374865"/>
                      <a:pt x="72245" y="1358537"/>
                    </a:cubicBezTo>
                  </a:path>
                </a:pathLst>
              </a:cu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3" name="Serbest Form 22"/>
              <p:cNvSpPr/>
              <p:nvPr/>
            </p:nvSpPr>
            <p:spPr>
              <a:xfrm flipH="1">
                <a:off x="3672441" y="3291839"/>
                <a:ext cx="124497" cy="1373763"/>
              </a:xfrm>
              <a:custGeom>
                <a:avLst/>
                <a:gdLst>
                  <a:gd name="connsiteX0" fmla="*/ 124497 w 124497"/>
                  <a:gd name="connsiteY0" fmla="*/ 0 h 1373763"/>
                  <a:gd name="connsiteX1" fmla="*/ 6931 w 124497"/>
                  <a:gd name="connsiteY1" fmla="*/ 535577 h 1373763"/>
                  <a:gd name="connsiteX2" fmla="*/ 19994 w 124497"/>
                  <a:gd name="connsiteY2" fmla="*/ 1005840 h 1373763"/>
                  <a:gd name="connsiteX3" fmla="*/ 72245 w 124497"/>
                  <a:gd name="connsiteY3" fmla="*/ 1332411 h 1373763"/>
                  <a:gd name="connsiteX4" fmla="*/ 72245 w 124497"/>
                  <a:gd name="connsiteY4" fmla="*/ 1358537 h 137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497" h="1373763">
                    <a:moveTo>
                      <a:pt x="124497" y="0"/>
                    </a:moveTo>
                    <a:cubicBezTo>
                      <a:pt x="74422" y="183968"/>
                      <a:pt x="24348" y="367937"/>
                      <a:pt x="6931" y="535577"/>
                    </a:cubicBezTo>
                    <a:cubicBezTo>
                      <a:pt x="-10486" y="703217"/>
                      <a:pt x="9108" y="873034"/>
                      <a:pt x="19994" y="1005840"/>
                    </a:cubicBezTo>
                    <a:cubicBezTo>
                      <a:pt x="30880" y="1138646"/>
                      <a:pt x="63536" y="1273628"/>
                      <a:pt x="72245" y="1332411"/>
                    </a:cubicBezTo>
                    <a:cubicBezTo>
                      <a:pt x="80953" y="1391194"/>
                      <a:pt x="76599" y="1374865"/>
                      <a:pt x="72245" y="1358537"/>
                    </a:cubicBezTo>
                  </a:path>
                </a:pathLst>
              </a:custGeom>
              <a:ln>
                <a:headEnd type="arrow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26" name="Düz Bağlayıcı 25"/>
              <p:cNvCxnSpPr/>
              <p:nvPr/>
            </p:nvCxnSpPr>
            <p:spPr>
              <a:xfrm flipH="1">
                <a:off x="1841863" y="4167051"/>
                <a:ext cx="23121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Düz Ok Bağlayıcısı 27"/>
              <p:cNvCxnSpPr/>
              <p:nvPr/>
            </p:nvCxnSpPr>
            <p:spPr>
              <a:xfrm flipH="1">
                <a:off x="4506686" y="3683725"/>
                <a:ext cx="953589" cy="0"/>
              </a:xfrm>
              <a:prstGeom prst="straightConnector1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9" name="Dikdörtgen 28"/>
              <p:cNvSpPr/>
              <p:nvPr/>
            </p:nvSpPr>
            <p:spPr>
              <a:xfrm>
                <a:off x="4802982" y="3160505"/>
                <a:ext cx="36099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2800" b="0" i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</a:t>
                </a:r>
                <a:endParaRPr lang="tr-TR" sz="28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1" name="Dikdörtgen 30"/>
            <p:cNvSpPr/>
            <p:nvPr/>
          </p:nvSpPr>
          <p:spPr>
            <a:xfrm>
              <a:off x="1175354" y="2669751"/>
              <a:ext cx="29847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tr-TR" sz="3200" b="1" i="1" cap="none" spc="0" dirty="0" smtClean="0">
                  <a:ln/>
                  <a:solidFill>
                    <a:schemeClr val="accent4"/>
                  </a:solidFill>
                  <a:effectLst/>
                </a:rPr>
                <a:t>I</a:t>
              </a:r>
              <a:endParaRPr lang="tr-TR" sz="3200" b="1" i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cxnSp>
          <p:nvCxnSpPr>
            <p:cNvPr id="34" name="Düz Ok Bağlayıcısı 33"/>
            <p:cNvCxnSpPr/>
            <p:nvPr/>
          </p:nvCxnSpPr>
          <p:spPr>
            <a:xfrm flipH="1" flipV="1">
              <a:off x="898794" y="3582659"/>
              <a:ext cx="1867990" cy="261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Düz Ok Bağlayıcısı 35"/>
            <p:cNvCxnSpPr/>
            <p:nvPr/>
          </p:nvCxnSpPr>
          <p:spPr>
            <a:xfrm flipH="1" flipV="1">
              <a:off x="898794" y="3679069"/>
              <a:ext cx="1867990" cy="261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Düz Ok Bağlayıcısı 36"/>
            <p:cNvCxnSpPr/>
            <p:nvPr/>
          </p:nvCxnSpPr>
          <p:spPr>
            <a:xfrm flipH="1" flipV="1">
              <a:off x="898794" y="3862276"/>
              <a:ext cx="1867990" cy="261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üz Ok Bağlayıcısı 37"/>
            <p:cNvCxnSpPr/>
            <p:nvPr/>
          </p:nvCxnSpPr>
          <p:spPr>
            <a:xfrm flipH="1" flipV="1">
              <a:off x="898794" y="3983657"/>
              <a:ext cx="1867990" cy="261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Metin kutusu 38"/>
                <p:cNvSpPr txBox="1"/>
                <p:nvPr/>
              </p:nvSpPr>
              <p:spPr>
                <a:xfrm>
                  <a:off x="724344" y="3462592"/>
                  <a:ext cx="2274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Metin kutusu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344" y="3462592"/>
                  <a:ext cx="22743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919" r="-21622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Düz Ok Bağlayıcısı 40"/>
            <p:cNvCxnSpPr/>
            <p:nvPr/>
          </p:nvCxnSpPr>
          <p:spPr>
            <a:xfrm>
              <a:off x="938888" y="4127790"/>
              <a:ext cx="16354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Düz Ok Bağlayıcısı 42"/>
            <p:cNvCxnSpPr/>
            <p:nvPr/>
          </p:nvCxnSpPr>
          <p:spPr>
            <a:xfrm>
              <a:off x="938888" y="3765675"/>
              <a:ext cx="16354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Düz Ok Bağlayıcısı 43"/>
            <p:cNvCxnSpPr/>
            <p:nvPr/>
          </p:nvCxnSpPr>
          <p:spPr>
            <a:xfrm>
              <a:off x="951778" y="3462592"/>
              <a:ext cx="16354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Düz Ok Bağlayıcısı 44"/>
            <p:cNvCxnSpPr/>
            <p:nvPr/>
          </p:nvCxnSpPr>
          <p:spPr>
            <a:xfrm>
              <a:off x="938888" y="4300156"/>
              <a:ext cx="16354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Metin kutusu 45"/>
                <p:cNvSpPr txBox="1"/>
                <p:nvPr/>
              </p:nvSpPr>
              <p:spPr>
                <a:xfrm>
                  <a:off x="2373087" y="4370440"/>
                  <a:ext cx="58451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tr-TR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𝒊𝒏𝒅</m:t>
                            </m:r>
                          </m:sub>
                        </m:sSub>
                      </m:oMath>
                    </m:oMathPara>
                  </a14:m>
                  <a:endParaRPr lang="tr-TR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Metin kutusu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087" y="4370440"/>
                  <a:ext cx="584519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8421" r="-5263" b="-2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Dikdörtgen 46"/>
          <p:cNvSpPr/>
          <p:nvPr/>
        </p:nvSpPr>
        <p:spPr>
          <a:xfrm>
            <a:off x="1086039" y="3143584"/>
            <a:ext cx="62029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>
                <a:solidFill>
                  <a:srgbClr val="0070C0"/>
                </a:solidFill>
              </a:rPr>
              <a:t>Faraday</a:t>
            </a:r>
            <a:r>
              <a:rPr lang="tr-TR" sz="2000" dirty="0" smtClean="0">
                <a:solidFill>
                  <a:srgbClr val="0070C0"/>
                </a:solidFill>
              </a:rPr>
              <a:t> Yasası: </a:t>
            </a:r>
            <a:r>
              <a:rPr lang="tr-TR" sz="2000" dirty="0" smtClean="0"/>
              <a:t>İletken </a:t>
            </a:r>
            <a:r>
              <a:rPr lang="tr-TR" sz="2000" dirty="0"/>
              <a:t>çerçeveyle </a:t>
            </a:r>
            <a:r>
              <a:rPr lang="tr-TR" sz="2000" dirty="0" smtClean="0"/>
              <a:t>çevrelenmiş </a:t>
            </a:r>
            <a:r>
              <a:rPr lang="tr-TR" sz="2000" dirty="0"/>
              <a:t>bir yüzeyden geçen </a:t>
            </a:r>
            <a:r>
              <a:rPr lang="tr-TR" sz="2000" dirty="0" smtClean="0"/>
              <a:t>manyetik akının </a:t>
            </a:r>
            <a:r>
              <a:rPr lang="tr-TR" sz="2000" dirty="0"/>
              <a:t>zamana göre </a:t>
            </a:r>
            <a:r>
              <a:rPr lang="tr-TR" sz="2000" dirty="0" smtClean="0"/>
              <a:t>değişimi, </a:t>
            </a:r>
            <a:r>
              <a:rPr lang="tr-TR" sz="2000" dirty="0"/>
              <a:t>bu çerçevede bir </a:t>
            </a:r>
            <a:r>
              <a:rPr lang="tr-TR" sz="2000" dirty="0" smtClean="0"/>
              <a:t>indüksiyon elektromotor </a:t>
            </a:r>
            <a:r>
              <a:rPr lang="tr-TR" sz="2000" dirty="0"/>
              <a:t>kuvveti </a:t>
            </a:r>
            <a:r>
              <a:rPr lang="tr-TR" sz="2000" dirty="0" smtClean="0"/>
              <a:t>oluşturur:</a:t>
            </a:r>
            <a:endParaRPr lang="tr-T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Metin kutusu 51"/>
              <p:cNvSpPr txBox="1"/>
              <p:nvPr/>
            </p:nvSpPr>
            <p:spPr>
              <a:xfrm>
                <a:off x="3210606" y="4426979"/>
                <a:ext cx="211160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r-TR" sz="3200" dirty="0"/>
              </a:p>
            </p:txBody>
          </p:sp>
        </mc:Choice>
        <mc:Fallback>
          <p:sp>
            <p:nvSpPr>
              <p:cNvPr id="52" name="Metin kutusu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06" y="4426979"/>
                <a:ext cx="2111604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Dikdörtgen 52"/>
          <p:cNvSpPr/>
          <p:nvPr/>
        </p:nvSpPr>
        <p:spPr>
          <a:xfrm>
            <a:off x="1218407" y="5581471"/>
            <a:ext cx="10608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Lenz</a:t>
            </a:r>
            <a:r>
              <a:rPr lang="tr-TR" b="1" dirty="0">
                <a:solidFill>
                  <a:srgbClr val="FF0000"/>
                </a:solidFill>
              </a:rPr>
              <a:t> Yasası: </a:t>
            </a:r>
            <a:r>
              <a:rPr lang="tr-TR" dirty="0" smtClean="0"/>
              <a:t>İndüklenen </a:t>
            </a:r>
            <a:r>
              <a:rPr lang="tr-TR" dirty="0"/>
              <a:t>akım devredeki </a:t>
            </a:r>
            <a:r>
              <a:rPr lang="tr-TR" smtClean="0"/>
              <a:t>mevcut manyetik </a:t>
            </a:r>
            <a:r>
              <a:rPr lang="tr-TR" dirty="0" smtClean="0"/>
              <a:t>akıyı </a:t>
            </a:r>
            <a:r>
              <a:rPr lang="tr-TR" dirty="0"/>
              <a:t>muhafaza etme eğilimindedir.</a:t>
            </a:r>
          </a:p>
        </p:txBody>
      </p:sp>
      <p:cxnSp>
        <p:nvCxnSpPr>
          <p:cNvPr id="55" name="Düz Ok Bağlayıcısı 54"/>
          <p:cNvCxnSpPr/>
          <p:nvPr/>
        </p:nvCxnSpPr>
        <p:spPr>
          <a:xfrm flipH="1">
            <a:off x="2319182" y="5070566"/>
            <a:ext cx="1698172" cy="574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2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8015" y="457581"/>
            <a:ext cx="8911687" cy="1280890"/>
          </a:xfrm>
        </p:spPr>
        <p:txBody>
          <a:bodyPr/>
          <a:lstStyle/>
          <a:p>
            <a:r>
              <a:rPr lang="tr-TR" b="1" dirty="0" err="1" smtClean="0"/>
              <a:t>Faraday’ın</a:t>
            </a:r>
            <a:r>
              <a:rPr lang="tr-TR" b="1" dirty="0" smtClean="0"/>
              <a:t> İndüksiyon Yasası</a:t>
            </a:r>
            <a:endParaRPr lang="tr-TR" b="1" dirty="0"/>
          </a:p>
        </p:txBody>
      </p:sp>
      <p:grpSp>
        <p:nvGrpSpPr>
          <p:cNvPr id="49" name="Grup 48"/>
          <p:cNvGrpSpPr/>
          <p:nvPr/>
        </p:nvGrpSpPr>
        <p:grpSpPr>
          <a:xfrm>
            <a:off x="5998573" y="1309542"/>
            <a:ext cx="3908901" cy="2229280"/>
            <a:chOff x="418012" y="2651035"/>
            <a:chExt cx="3908901" cy="2229280"/>
          </a:xfrm>
        </p:grpSpPr>
        <p:grpSp>
          <p:nvGrpSpPr>
            <p:cNvPr id="30" name="Grup 29"/>
            <p:cNvGrpSpPr/>
            <p:nvPr/>
          </p:nvGrpSpPr>
          <p:grpSpPr>
            <a:xfrm>
              <a:off x="418012" y="2651035"/>
              <a:ext cx="3908901" cy="2229280"/>
              <a:chOff x="1841863" y="3016481"/>
              <a:chExt cx="3908901" cy="2229280"/>
            </a:xfrm>
          </p:grpSpPr>
          <p:pic>
            <p:nvPicPr>
              <p:cNvPr id="13" name="Resim 1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71400" y="3016481"/>
                <a:ext cx="2779364" cy="2229280"/>
              </a:xfrm>
              <a:prstGeom prst="rect">
                <a:avLst/>
              </a:prstGeom>
            </p:spPr>
          </p:pic>
          <p:cxnSp>
            <p:nvCxnSpPr>
              <p:cNvPr id="26" name="Düz Bağlayıcı 25"/>
              <p:cNvCxnSpPr/>
              <p:nvPr/>
            </p:nvCxnSpPr>
            <p:spPr>
              <a:xfrm flipH="1">
                <a:off x="1841863" y="4167051"/>
                <a:ext cx="23121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Dikdörtgen 28"/>
              <p:cNvSpPr/>
              <p:nvPr/>
            </p:nvSpPr>
            <p:spPr>
              <a:xfrm>
                <a:off x="4615430" y="3160505"/>
                <a:ext cx="73610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2800" i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</a:t>
                </a:r>
                <a:r>
                  <a:rPr lang="tr-TR" sz="2800" b="0" i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=0</a:t>
                </a:r>
                <a:endParaRPr lang="tr-TR" sz="28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1" name="Dikdörtgen 30"/>
            <p:cNvSpPr/>
            <p:nvPr/>
          </p:nvSpPr>
          <p:spPr>
            <a:xfrm>
              <a:off x="716859" y="2669559"/>
              <a:ext cx="8162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tr-TR" sz="3200" b="1" i="1" cap="none" spc="0" dirty="0" smtClean="0">
                  <a:ln/>
                  <a:solidFill>
                    <a:schemeClr val="accent4"/>
                  </a:solidFill>
                  <a:effectLst/>
                  <a:latin typeface="Adobe Garamond Pro Bold" panose="02020702060506020403" pitchFamily="18" charset="-94"/>
                </a:rPr>
                <a:t>I</a:t>
              </a:r>
              <a:r>
                <a:rPr lang="tr-TR" sz="3200" b="1" i="1" cap="none" spc="0" dirty="0" smtClean="0">
                  <a:ln/>
                  <a:solidFill>
                    <a:schemeClr val="accent4"/>
                  </a:solidFill>
                  <a:effectLst/>
                </a:rPr>
                <a:t>=0</a:t>
              </a:r>
              <a:endParaRPr lang="tr-TR" sz="3200" b="1" i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Metin kutusu 38"/>
                <p:cNvSpPr txBox="1"/>
                <p:nvPr/>
              </p:nvSpPr>
              <p:spPr>
                <a:xfrm>
                  <a:off x="724344" y="3462592"/>
                  <a:ext cx="6570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Metin kutusu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344" y="3462592"/>
                  <a:ext cx="6570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481" r="-7407" b="-1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Metin kutusu 45"/>
                <p:cNvSpPr txBox="1"/>
                <p:nvPr/>
              </p:nvSpPr>
              <p:spPr>
                <a:xfrm>
                  <a:off x="2373087" y="4370440"/>
                  <a:ext cx="80893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tr-T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𝒊𝒏𝒅</m:t>
                          </m:r>
                        </m:sub>
                      </m:sSub>
                    </m:oMath>
                  </a14:m>
                  <a:r>
                    <a:rPr lang="tr-TR" sz="2000" b="1" dirty="0" smtClean="0">
                      <a:solidFill>
                        <a:srgbClr val="0070C0"/>
                      </a:solidFill>
                    </a:rPr>
                    <a:t>=0</a:t>
                  </a:r>
                  <a:endParaRPr lang="tr-TR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Metin kutusu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087" y="4370440"/>
                  <a:ext cx="808939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1278" t="-28000" r="-18045" b="-48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Dikdörtgen 2"/>
          <p:cNvSpPr/>
          <p:nvPr/>
        </p:nvSpPr>
        <p:spPr>
          <a:xfrm>
            <a:off x="1106925" y="1912841"/>
            <a:ext cx="47852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Mıknatıs sabit kaldığında, </a:t>
            </a:r>
            <a:r>
              <a:rPr lang="tr-TR" dirty="0" smtClean="0"/>
              <a:t>herhangi </a:t>
            </a:r>
            <a:r>
              <a:rPr lang="tr-TR" dirty="0"/>
              <a:t>bir </a:t>
            </a:r>
            <a:r>
              <a:rPr lang="tr-TR" dirty="0" smtClean="0"/>
              <a:t>akım oluşmaz. Bu </a:t>
            </a:r>
            <a:r>
              <a:rPr lang="tr-TR" dirty="0"/>
              <a:t>nedenle, indüklenmiş akım mevcut </a:t>
            </a:r>
            <a:r>
              <a:rPr lang="tr-TR" dirty="0" smtClean="0"/>
              <a:t>değildir. Mıknatıs ilmeğin içinde olsa bile yine indüklenmiş akım oluşmaz.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13362" y="4516797"/>
            <a:ext cx="4785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Mıknatıs </a:t>
            </a:r>
            <a:r>
              <a:rPr lang="tr-TR" dirty="0" smtClean="0"/>
              <a:t>ilmekten uzaklaşırsa, akım bu sefer ters </a:t>
            </a:r>
            <a:r>
              <a:rPr lang="tr-TR" dirty="0"/>
              <a:t>yönde </a:t>
            </a:r>
            <a:r>
              <a:rPr lang="tr-TR" dirty="0" smtClean="0"/>
              <a:t>oluşur.</a:t>
            </a:r>
            <a:endParaRPr lang="tr-TR" dirty="0"/>
          </a:p>
        </p:txBody>
      </p:sp>
      <p:grpSp>
        <p:nvGrpSpPr>
          <p:cNvPr id="33" name="Grup 32"/>
          <p:cNvGrpSpPr/>
          <p:nvPr/>
        </p:nvGrpSpPr>
        <p:grpSpPr>
          <a:xfrm>
            <a:off x="6403666" y="3967027"/>
            <a:ext cx="3908901" cy="2229280"/>
            <a:chOff x="418012" y="2651035"/>
            <a:chExt cx="3908901" cy="2229280"/>
          </a:xfrm>
        </p:grpSpPr>
        <p:grpSp>
          <p:nvGrpSpPr>
            <p:cNvPr id="35" name="Grup 34"/>
            <p:cNvGrpSpPr/>
            <p:nvPr/>
          </p:nvGrpSpPr>
          <p:grpSpPr>
            <a:xfrm>
              <a:off x="418012" y="2651035"/>
              <a:ext cx="3908901" cy="2229280"/>
              <a:chOff x="1841863" y="3016481"/>
              <a:chExt cx="3908901" cy="2229280"/>
            </a:xfrm>
          </p:grpSpPr>
          <p:pic>
            <p:nvPicPr>
              <p:cNvPr id="61" name="Resim 6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71400" y="3016481"/>
                <a:ext cx="2779364" cy="2229280"/>
              </a:xfrm>
              <a:prstGeom prst="rect">
                <a:avLst/>
              </a:prstGeom>
            </p:spPr>
          </p:pic>
          <p:sp>
            <p:nvSpPr>
              <p:cNvPr id="62" name="Serbest Form 61"/>
              <p:cNvSpPr/>
              <p:nvPr/>
            </p:nvSpPr>
            <p:spPr>
              <a:xfrm flipV="1">
                <a:off x="2769326" y="3374309"/>
                <a:ext cx="202074" cy="1428971"/>
              </a:xfrm>
              <a:custGeom>
                <a:avLst/>
                <a:gdLst>
                  <a:gd name="connsiteX0" fmla="*/ 124497 w 124497"/>
                  <a:gd name="connsiteY0" fmla="*/ 0 h 1373763"/>
                  <a:gd name="connsiteX1" fmla="*/ 6931 w 124497"/>
                  <a:gd name="connsiteY1" fmla="*/ 535577 h 1373763"/>
                  <a:gd name="connsiteX2" fmla="*/ 19994 w 124497"/>
                  <a:gd name="connsiteY2" fmla="*/ 1005840 h 1373763"/>
                  <a:gd name="connsiteX3" fmla="*/ 72245 w 124497"/>
                  <a:gd name="connsiteY3" fmla="*/ 1332411 h 1373763"/>
                  <a:gd name="connsiteX4" fmla="*/ 72245 w 124497"/>
                  <a:gd name="connsiteY4" fmla="*/ 1358537 h 137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497" h="1373763">
                    <a:moveTo>
                      <a:pt x="124497" y="0"/>
                    </a:moveTo>
                    <a:cubicBezTo>
                      <a:pt x="74422" y="183968"/>
                      <a:pt x="24348" y="367937"/>
                      <a:pt x="6931" y="535577"/>
                    </a:cubicBezTo>
                    <a:cubicBezTo>
                      <a:pt x="-10486" y="703217"/>
                      <a:pt x="9108" y="873034"/>
                      <a:pt x="19994" y="1005840"/>
                    </a:cubicBezTo>
                    <a:cubicBezTo>
                      <a:pt x="30880" y="1138646"/>
                      <a:pt x="63536" y="1273628"/>
                      <a:pt x="72245" y="1332411"/>
                    </a:cubicBezTo>
                    <a:cubicBezTo>
                      <a:pt x="80953" y="1391194"/>
                      <a:pt x="76599" y="1374865"/>
                      <a:pt x="72245" y="1358537"/>
                    </a:cubicBezTo>
                  </a:path>
                </a:pathLst>
              </a:cu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63" name="Serbest Form 62"/>
              <p:cNvSpPr/>
              <p:nvPr/>
            </p:nvSpPr>
            <p:spPr>
              <a:xfrm flipH="1" flipV="1">
                <a:off x="3672441" y="3291839"/>
                <a:ext cx="124497" cy="1373763"/>
              </a:xfrm>
              <a:custGeom>
                <a:avLst/>
                <a:gdLst>
                  <a:gd name="connsiteX0" fmla="*/ 124497 w 124497"/>
                  <a:gd name="connsiteY0" fmla="*/ 0 h 1373763"/>
                  <a:gd name="connsiteX1" fmla="*/ 6931 w 124497"/>
                  <a:gd name="connsiteY1" fmla="*/ 535577 h 1373763"/>
                  <a:gd name="connsiteX2" fmla="*/ 19994 w 124497"/>
                  <a:gd name="connsiteY2" fmla="*/ 1005840 h 1373763"/>
                  <a:gd name="connsiteX3" fmla="*/ 72245 w 124497"/>
                  <a:gd name="connsiteY3" fmla="*/ 1332411 h 1373763"/>
                  <a:gd name="connsiteX4" fmla="*/ 72245 w 124497"/>
                  <a:gd name="connsiteY4" fmla="*/ 1358537 h 137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497" h="1373763">
                    <a:moveTo>
                      <a:pt x="124497" y="0"/>
                    </a:moveTo>
                    <a:cubicBezTo>
                      <a:pt x="74422" y="183968"/>
                      <a:pt x="24348" y="367937"/>
                      <a:pt x="6931" y="535577"/>
                    </a:cubicBezTo>
                    <a:cubicBezTo>
                      <a:pt x="-10486" y="703217"/>
                      <a:pt x="9108" y="873034"/>
                      <a:pt x="19994" y="1005840"/>
                    </a:cubicBezTo>
                    <a:cubicBezTo>
                      <a:pt x="30880" y="1138646"/>
                      <a:pt x="63536" y="1273628"/>
                      <a:pt x="72245" y="1332411"/>
                    </a:cubicBezTo>
                    <a:cubicBezTo>
                      <a:pt x="80953" y="1391194"/>
                      <a:pt x="76599" y="1374865"/>
                      <a:pt x="72245" y="1358537"/>
                    </a:cubicBezTo>
                  </a:path>
                </a:pathLst>
              </a:custGeom>
              <a:ln>
                <a:headEnd type="arrow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64" name="Düz Bağlayıcı 63"/>
              <p:cNvCxnSpPr/>
              <p:nvPr/>
            </p:nvCxnSpPr>
            <p:spPr>
              <a:xfrm flipH="1">
                <a:off x="1841863" y="4167051"/>
                <a:ext cx="231212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Düz Ok Bağlayıcısı 64"/>
              <p:cNvCxnSpPr/>
              <p:nvPr/>
            </p:nvCxnSpPr>
            <p:spPr>
              <a:xfrm rot="10800000" flipH="1">
                <a:off x="4506686" y="3683725"/>
                <a:ext cx="953589" cy="0"/>
              </a:xfrm>
              <a:prstGeom prst="straightConnector1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6" name="Dikdörtgen 65"/>
              <p:cNvSpPr/>
              <p:nvPr/>
            </p:nvSpPr>
            <p:spPr>
              <a:xfrm>
                <a:off x="4802982" y="3160505"/>
                <a:ext cx="36099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2800" b="0" i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</a:t>
                </a:r>
                <a:endParaRPr lang="tr-TR" sz="28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40" name="Dikdörtgen 39"/>
            <p:cNvSpPr/>
            <p:nvPr/>
          </p:nvSpPr>
          <p:spPr>
            <a:xfrm>
              <a:off x="1175354" y="2669751"/>
              <a:ext cx="29847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tr-TR" sz="3200" b="1" i="1" cap="none" spc="0" dirty="0" smtClean="0">
                  <a:ln/>
                  <a:solidFill>
                    <a:schemeClr val="accent4"/>
                  </a:solidFill>
                  <a:effectLst/>
                </a:rPr>
                <a:t>I</a:t>
              </a:r>
              <a:endParaRPr lang="tr-TR" sz="3200" b="1" i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cxnSp>
          <p:nvCxnSpPr>
            <p:cNvPr id="42" name="Düz Ok Bağlayıcısı 41"/>
            <p:cNvCxnSpPr/>
            <p:nvPr/>
          </p:nvCxnSpPr>
          <p:spPr>
            <a:xfrm flipH="1" flipV="1">
              <a:off x="898794" y="3582659"/>
              <a:ext cx="1867990" cy="261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Düz Ok Bağlayıcısı 47"/>
            <p:cNvCxnSpPr/>
            <p:nvPr/>
          </p:nvCxnSpPr>
          <p:spPr>
            <a:xfrm flipH="1" flipV="1">
              <a:off x="898794" y="3679069"/>
              <a:ext cx="1867990" cy="261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Düz Ok Bağlayıcısı 49"/>
            <p:cNvCxnSpPr/>
            <p:nvPr/>
          </p:nvCxnSpPr>
          <p:spPr>
            <a:xfrm flipH="1" flipV="1">
              <a:off x="898794" y="3862276"/>
              <a:ext cx="1867990" cy="261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Düz Ok Bağlayıcısı 50"/>
            <p:cNvCxnSpPr/>
            <p:nvPr/>
          </p:nvCxnSpPr>
          <p:spPr>
            <a:xfrm flipH="1" flipV="1">
              <a:off x="898794" y="3983657"/>
              <a:ext cx="1867990" cy="261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Metin kutusu 53"/>
                <p:cNvSpPr txBox="1"/>
                <p:nvPr/>
              </p:nvSpPr>
              <p:spPr>
                <a:xfrm>
                  <a:off x="724344" y="3462592"/>
                  <a:ext cx="2274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Metin kutusu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344" y="3462592"/>
                  <a:ext cx="22743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1622" r="-18919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Düz Ok Bağlayıcısı 55"/>
            <p:cNvCxnSpPr/>
            <p:nvPr/>
          </p:nvCxnSpPr>
          <p:spPr>
            <a:xfrm rot="10800000">
              <a:off x="938888" y="4127790"/>
              <a:ext cx="16354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Düz Ok Bağlayıcısı 56"/>
            <p:cNvCxnSpPr/>
            <p:nvPr/>
          </p:nvCxnSpPr>
          <p:spPr>
            <a:xfrm rot="10800000">
              <a:off x="938888" y="3765675"/>
              <a:ext cx="16354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Düz Ok Bağlayıcısı 57"/>
            <p:cNvCxnSpPr/>
            <p:nvPr/>
          </p:nvCxnSpPr>
          <p:spPr>
            <a:xfrm rot="10800000">
              <a:off x="951778" y="3462592"/>
              <a:ext cx="16354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Düz Ok Bağlayıcısı 58"/>
            <p:cNvCxnSpPr/>
            <p:nvPr/>
          </p:nvCxnSpPr>
          <p:spPr>
            <a:xfrm rot="10800000">
              <a:off x="938888" y="4300156"/>
              <a:ext cx="1635400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Metin kutusu 59"/>
                <p:cNvSpPr txBox="1"/>
                <p:nvPr/>
              </p:nvSpPr>
              <p:spPr>
                <a:xfrm>
                  <a:off x="2373087" y="4370440"/>
                  <a:ext cx="58451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tr-TR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𝒊𝒏𝒅</m:t>
                            </m:r>
                          </m:sub>
                        </m:sSub>
                      </m:oMath>
                    </m:oMathPara>
                  </a14:m>
                  <a:endParaRPr lang="tr-TR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Metin kutusu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087" y="4370440"/>
                  <a:ext cx="584519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7292" r="-4167" b="-22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82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7185" y="568843"/>
            <a:ext cx="8911687" cy="1280890"/>
          </a:xfrm>
        </p:spPr>
        <p:txBody>
          <a:bodyPr/>
          <a:lstStyle/>
          <a:p>
            <a:r>
              <a:rPr lang="tr-TR" b="1" dirty="0" smtClean="0"/>
              <a:t>Hareketli EMK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1486629" y="1359489"/>
            <a:ext cx="9002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Bir hareketli </a:t>
            </a:r>
            <a:r>
              <a:rPr lang="tr-TR" dirty="0" err="1" smtClean="0"/>
              <a:t>emk</a:t>
            </a:r>
            <a:r>
              <a:rPr lang="tr-TR" dirty="0" smtClean="0"/>
              <a:t>, </a:t>
            </a:r>
            <a:r>
              <a:rPr lang="tr-TR" dirty="0"/>
              <a:t>sabit bir manyetik alan boyunca hareket eden bir iletkende indüklenen </a:t>
            </a:r>
            <a:r>
              <a:rPr lang="tr-TR" dirty="0" err="1" smtClean="0"/>
              <a:t>emk’dir</a:t>
            </a:r>
            <a:r>
              <a:rPr lang="tr-TR" dirty="0"/>
              <a:t>. İletkendeki elektronlar, ℓ boyunca yönlendirilen bir kuvvete maruz kalırlar.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74" y="2420084"/>
            <a:ext cx="1485731" cy="22113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983" y="2282819"/>
            <a:ext cx="2791769" cy="273173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395188" y="5151814"/>
            <a:ext cx="9995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Kuvvetin etkisi altında elektronlar iletkenin alt ucuna geçer ve orada birikir</a:t>
            </a:r>
          </a:p>
          <a:p>
            <a:r>
              <a:rPr lang="tr-TR" dirty="0"/>
              <a:t>Yük ayrımı sonucunda, iletken içinde bir elektrik alanı oluşur</a:t>
            </a:r>
          </a:p>
          <a:p>
            <a:r>
              <a:rPr lang="tr-TR" dirty="0"/>
              <a:t>Yükler, iletkenlerin her iki ucunda elektrik ve manyetik kuvvetlerle dengede olana kadar </a:t>
            </a:r>
            <a:r>
              <a:rPr lang="tr-TR" dirty="0" smtClean="0"/>
              <a:t>birikirler.</a:t>
            </a:r>
            <a:endParaRPr lang="tr-TR" dirty="0"/>
          </a:p>
        </p:txBody>
      </p:sp>
      <p:sp>
        <p:nvSpPr>
          <p:cNvPr id="11" name="Sağ Ok 10"/>
          <p:cNvSpPr/>
          <p:nvPr/>
        </p:nvSpPr>
        <p:spPr>
          <a:xfrm rot="5400000">
            <a:off x="4871843" y="3576368"/>
            <a:ext cx="1059033" cy="144632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4952017" y="3221895"/>
            <a:ext cx="377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tr-TR" sz="28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9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2245" y="525518"/>
            <a:ext cx="8596668" cy="674095"/>
          </a:xfrm>
        </p:spPr>
        <p:txBody>
          <a:bodyPr/>
          <a:lstStyle/>
          <a:p>
            <a:r>
              <a:rPr lang="tr-TR" b="1" dirty="0" smtClean="0"/>
              <a:t>Kayan İletken Çubukta oluşan EMK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745" y="2254540"/>
            <a:ext cx="4128447" cy="3183891"/>
          </a:xfrm>
          <a:prstGeom prst="rect">
            <a:avLst/>
          </a:prstGeom>
        </p:spPr>
      </p:pic>
      <p:sp>
        <p:nvSpPr>
          <p:cNvPr id="7" name="Köşeli Çift Ayraç 6"/>
          <p:cNvSpPr/>
          <p:nvPr/>
        </p:nvSpPr>
        <p:spPr>
          <a:xfrm>
            <a:off x="6150054" y="3299198"/>
            <a:ext cx="731520" cy="35134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7181436" y="2254540"/>
            <a:ext cx="3318549" cy="3410431"/>
            <a:chOff x="6256525" y="2029409"/>
            <a:chExt cx="3318549" cy="3410431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2920" y="2029409"/>
              <a:ext cx="3082154" cy="34104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Metin kutusu 7"/>
                <p:cNvSpPr txBox="1"/>
                <p:nvPr/>
              </p:nvSpPr>
              <p:spPr>
                <a:xfrm>
                  <a:off x="6256525" y="3251175"/>
                  <a:ext cx="4042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tr-TR" sz="4000" dirty="0"/>
                </a:p>
              </p:txBody>
            </p:sp>
          </mc:Choice>
          <mc:Fallback xmlns="">
            <p:sp>
              <p:nvSpPr>
                <p:cNvPr id="8" name="Metin kutusu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6525" y="3251175"/>
                  <a:ext cx="404213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İkizkenar Üçgen 8"/>
            <p:cNvSpPr/>
            <p:nvPr/>
          </p:nvSpPr>
          <p:spPr>
            <a:xfrm>
              <a:off x="6818812" y="2586446"/>
              <a:ext cx="143691" cy="16981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Metin kutusu 9"/>
                <p:cNvSpPr txBox="1"/>
                <p:nvPr/>
              </p:nvSpPr>
              <p:spPr>
                <a:xfrm>
                  <a:off x="6458631" y="2394355"/>
                  <a:ext cx="3288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tr-TR" sz="3600" dirty="0"/>
                </a:p>
              </p:txBody>
            </p:sp>
          </mc:Choice>
          <mc:Fallback xmlns="">
            <p:sp>
              <p:nvSpPr>
                <p:cNvPr id="10" name="Metin kutusu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8631" y="2394355"/>
                  <a:ext cx="328873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Dikdörtgen 10"/>
          <p:cNvSpPr/>
          <p:nvPr/>
        </p:nvSpPr>
        <p:spPr>
          <a:xfrm>
            <a:off x="1758810" y="5846654"/>
            <a:ext cx="405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Devredeki direnç R olduğundan, akım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513246"/>
              </p:ext>
            </p:extLst>
          </p:nvPr>
        </p:nvGraphicFramePr>
        <p:xfrm>
          <a:off x="4659867" y="1242889"/>
          <a:ext cx="44434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8" imgW="1803400" imgH="393700" progId="Equation.DSMT4">
                  <p:embed/>
                </p:oleObj>
              </mc:Choice>
              <mc:Fallback>
                <p:oleObj name="Equation" r:id="rId8" imgW="1803400" imgH="39370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867" y="1242889"/>
                        <a:ext cx="4443413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Metin kutusu 13"/>
          <p:cNvSpPr txBox="1"/>
          <p:nvPr/>
        </p:nvSpPr>
        <p:spPr>
          <a:xfrm>
            <a:off x="2176822" y="1476985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İndiksiyon</a:t>
            </a:r>
            <a:r>
              <a:rPr lang="tr-TR" dirty="0" smtClean="0"/>
              <a:t> </a:t>
            </a:r>
            <a:r>
              <a:rPr lang="tr-TR" dirty="0" err="1" smtClean="0"/>
              <a:t>emk</a:t>
            </a:r>
            <a:r>
              <a:rPr lang="tr-TR" dirty="0"/>
              <a:t>: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288302"/>
              </p:ext>
            </p:extLst>
          </p:nvPr>
        </p:nvGraphicFramePr>
        <p:xfrm>
          <a:off x="6165453" y="5544935"/>
          <a:ext cx="19685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10" imgW="850531" imgH="418918" progId="Equation.DSMT4">
                  <p:embed/>
                </p:oleObj>
              </mc:Choice>
              <mc:Fallback>
                <p:oleObj name="Equation" r:id="rId10" imgW="850531" imgH="418918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453" y="5544935"/>
                        <a:ext cx="19685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309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9678" y="549967"/>
            <a:ext cx="8911687" cy="1280890"/>
          </a:xfrm>
        </p:spPr>
        <p:txBody>
          <a:bodyPr/>
          <a:lstStyle/>
          <a:p>
            <a:r>
              <a:rPr lang="tr-TR" b="1" dirty="0" err="1"/>
              <a:t>Lenz</a:t>
            </a:r>
            <a:r>
              <a:rPr lang="tr-TR" b="1" dirty="0"/>
              <a:t> Yasasının Uygulamaları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22" y="1582971"/>
            <a:ext cx="8596668" cy="3880773"/>
          </a:xfrm>
        </p:spPr>
        <p:txBody>
          <a:bodyPr/>
          <a:lstStyle/>
          <a:p>
            <a:r>
              <a:rPr lang="tr-TR" dirty="0"/>
              <a:t>Bobine Yaklaştırılıp Uzaklaştırılan </a:t>
            </a:r>
            <a:r>
              <a:rPr lang="tr-TR" dirty="0" smtClean="0"/>
              <a:t>Mıknatısın bobinde oluşturduğu indüksiyon akımının yönü:</a:t>
            </a:r>
            <a:endParaRPr lang="tr-TR" dirty="0"/>
          </a:p>
        </p:txBody>
      </p:sp>
      <p:grpSp>
        <p:nvGrpSpPr>
          <p:cNvPr id="67" name="Grup 66"/>
          <p:cNvGrpSpPr/>
          <p:nvPr/>
        </p:nvGrpSpPr>
        <p:grpSpPr>
          <a:xfrm>
            <a:off x="1384181" y="2147208"/>
            <a:ext cx="6940158" cy="1919936"/>
            <a:chOff x="618148" y="2097437"/>
            <a:chExt cx="6940158" cy="1919936"/>
          </a:xfrm>
        </p:grpSpPr>
        <p:grpSp>
          <p:nvGrpSpPr>
            <p:cNvPr id="39" name="Grup 38"/>
            <p:cNvGrpSpPr/>
            <p:nvPr/>
          </p:nvGrpSpPr>
          <p:grpSpPr>
            <a:xfrm>
              <a:off x="618148" y="2375979"/>
              <a:ext cx="6940158" cy="1641394"/>
              <a:chOff x="142223" y="2375979"/>
              <a:chExt cx="6940158" cy="1641394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4006" y="2683873"/>
                <a:ext cx="6048375" cy="1333500"/>
              </a:xfrm>
              <a:prstGeom prst="rect">
                <a:avLst/>
              </a:prstGeom>
            </p:spPr>
          </p:pic>
          <p:grpSp>
            <p:nvGrpSpPr>
              <p:cNvPr id="22" name="Grup 21"/>
              <p:cNvGrpSpPr/>
              <p:nvPr/>
            </p:nvGrpSpPr>
            <p:grpSpPr>
              <a:xfrm>
                <a:off x="4029735" y="3004457"/>
                <a:ext cx="2932767" cy="526850"/>
                <a:chOff x="4029735" y="3004457"/>
                <a:chExt cx="2932767" cy="526850"/>
              </a:xfrm>
            </p:grpSpPr>
            <p:cxnSp>
              <p:nvCxnSpPr>
                <p:cNvPr id="10" name="Düz Bağlayıcı 9"/>
                <p:cNvCxnSpPr/>
                <p:nvPr/>
              </p:nvCxnSpPr>
              <p:spPr>
                <a:xfrm flipH="1">
                  <a:off x="4058193" y="3187337"/>
                  <a:ext cx="1036321" cy="13063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Düz Bağlayıcı 11"/>
                <p:cNvCxnSpPr/>
                <p:nvPr/>
              </p:nvCxnSpPr>
              <p:spPr>
                <a:xfrm>
                  <a:off x="4058193" y="3350623"/>
                  <a:ext cx="1036321" cy="0"/>
                </a:xfrm>
                <a:prstGeom prst="line">
                  <a:avLst/>
                </a:prstGeom>
                <a:ln>
                  <a:headEnd type="arrow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7" name="Serbest Form 16"/>
                <p:cNvSpPr/>
                <p:nvPr/>
              </p:nvSpPr>
              <p:spPr>
                <a:xfrm>
                  <a:off x="4029735" y="3004457"/>
                  <a:ext cx="1064779" cy="84662"/>
                </a:xfrm>
                <a:custGeom>
                  <a:avLst/>
                  <a:gdLst>
                    <a:gd name="connsiteX0" fmla="*/ 1064779 w 1064779"/>
                    <a:gd name="connsiteY0" fmla="*/ 78377 h 84662"/>
                    <a:gd name="connsiteX1" fmla="*/ 855774 w 1064779"/>
                    <a:gd name="connsiteY1" fmla="*/ 78377 h 84662"/>
                    <a:gd name="connsiteX2" fmla="*/ 124254 w 1064779"/>
                    <a:gd name="connsiteY2" fmla="*/ 13063 h 84662"/>
                    <a:gd name="connsiteX3" fmla="*/ 6688 w 1064779"/>
                    <a:gd name="connsiteY3" fmla="*/ 0 h 8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4779" h="84662">
                      <a:moveTo>
                        <a:pt x="1064779" y="78377"/>
                      </a:moveTo>
                      <a:cubicBezTo>
                        <a:pt x="1038653" y="83820"/>
                        <a:pt x="1012528" y="89263"/>
                        <a:pt x="855774" y="78377"/>
                      </a:cubicBezTo>
                      <a:cubicBezTo>
                        <a:pt x="699020" y="67491"/>
                        <a:pt x="265768" y="26126"/>
                        <a:pt x="124254" y="13063"/>
                      </a:cubicBezTo>
                      <a:cubicBezTo>
                        <a:pt x="-17260" y="0"/>
                        <a:pt x="-5286" y="0"/>
                        <a:pt x="6688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9" name="Serbest Form 18"/>
                <p:cNvSpPr/>
                <p:nvPr/>
              </p:nvSpPr>
              <p:spPr>
                <a:xfrm flipV="1">
                  <a:off x="4043963" y="3446645"/>
                  <a:ext cx="1064779" cy="84662"/>
                </a:xfrm>
                <a:custGeom>
                  <a:avLst/>
                  <a:gdLst>
                    <a:gd name="connsiteX0" fmla="*/ 1064779 w 1064779"/>
                    <a:gd name="connsiteY0" fmla="*/ 78377 h 84662"/>
                    <a:gd name="connsiteX1" fmla="*/ 855774 w 1064779"/>
                    <a:gd name="connsiteY1" fmla="*/ 78377 h 84662"/>
                    <a:gd name="connsiteX2" fmla="*/ 124254 w 1064779"/>
                    <a:gd name="connsiteY2" fmla="*/ 13063 h 84662"/>
                    <a:gd name="connsiteX3" fmla="*/ 6688 w 1064779"/>
                    <a:gd name="connsiteY3" fmla="*/ 0 h 8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4779" h="84662">
                      <a:moveTo>
                        <a:pt x="1064779" y="78377"/>
                      </a:moveTo>
                      <a:cubicBezTo>
                        <a:pt x="1038653" y="83820"/>
                        <a:pt x="1012528" y="89263"/>
                        <a:pt x="855774" y="78377"/>
                      </a:cubicBezTo>
                      <a:cubicBezTo>
                        <a:pt x="699020" y="67491"/>
                        <a:pt x="265768" y="26126"/>
                        <a:pt x="124254" y="13063"/>
                      </a:cubicBezTo>
                      <a:cubicBezTo>
                        <a:pt x="-17260" y="0"/>
                        <a:pt x="-5286" y="0"/>
                        <a:pt x="6688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pic>
              <p:nvPicPr>
                <p:cNvPr id="21" name="Resim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16337" y="3080332"/>
                  <a:ext cx="1846165" cy="390331"/>
                </a:xfrm>
                <a:prstGeom prst="rect">
                  <a:avLst/>
                </a:prstGeom>
              </p:spPr>
            </p:pic>
          </p:grpSp>
          <p:sp>
            <p:nvSpPr>
              <p:cNvPr id="23" name="Sağ Ok 22"/>
              <p:cNvSpPr/>
              <p:nvPr/>
            </p:nvSpPr>
            <p:spPr>
              <a:xfrm>
                <a:off x="1034006" y="3200399"/>
                <a:ext cx="324531" cy="160005"/>
              </a:xfrm>
              <a:prstGeom prst="rightArrow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Metin kutusu 23"/>
                  <p:cNvSpPr txBox="1"/>
                  <p:nvPr/>
                </p:nvSpPr>
                <p:spPr>
                  <a:xfrm>
                    <a:off x="142223" y="2867961"/>
                    <a:ext cx="89178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tr-TR" sz="3200" b="0" i="1" smtClean="0">
                                  <a:latin typeface="Cambria Math" panose="02040503050406030204" pitchFamily="18" charset="0"/>
                                </a:rPr>
                                <m:t>𝑖𝑛𝑑</m:t>
                              </m:r>
                            </m:sub>
                          </m:sSub>
                        </m:oMath>
                      </m:oMathPara>
                    </a14:m>
                    <a:endParaRPr lang="tr-TR" sz="3200" dirty="0"/>
                  </a:p>
                </p:txBody>
              </p:sp>
            </mc:Choice>
            <mc:Fallback xmlns="">
              <p:sp>
                <p:nvSpPr>
                  <p:cNvPr id="24" name="Metin kutusu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223" y="2867961"/>
                    <a:ext cx="891783" cy="4924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İkizkenar Üçgen 24"/>
              <p:cNvSpPr/>
              <p:nvPr/>
            </p:nvSpPr>
            <p:spPr>
              <a:xfrm rot="10800000">
                <a:off x="1358537" y="3004457"/>
                <a:ext cx="128316" cy="14659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6" name="İkizkenar Üçgen 25"/>
              <p:cNvSpPr/>
              <p:nvPr/>
            </p:nvSpPr>
            <p:spPr>
              <a:xfrm rot="10800000">
                <a:off x="1563189" y="3000101"/>
                <a:ext cx="128316" cy="14659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7" name="İkizkenar Üçgen 26"/>
              <p:cNvSpPr/>
              <p:nvPr/>
            </p:nvSpPr>
            <p:spPr>
              <a:xfrm rot="10800000">
                <a:off x="1798319" y="3000101"/>
                <a:ext cx="128316" cy="14659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8" name="İkizkenar Üçgen 27"/>
              <p:cNvSpPr/>
              <p:nvPr/>
            </p:nvSpPr>
            <p:spPr>
              <a:xfrm rot="10800000">
                <a:off x="2020387" y="3000101"/>
                <a:ext cx="128316" cy="14659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9" name="İkizkenar Üçgen 28"/>
              <p:cNvSpPr/>
              <p:nvPr/>
            </p:nvSpPr>
            <p:spPr>
              <a:xfrm rot="10800000">
                <a:off x="2229394" y="3000101"/>
                <a:ext cx="128316" cy="14659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0" name="İkizkenar Üçgen 29"/>
              <p:cNvSpPr/>
              <p:nvPr/>
            </p:nvSpPr>
            <p:spPr>
              <a:xfrm rot="10800000">
                <a:off x="2438410" y="3000101"/>
                <a:ext cx="128316" cy="14659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32" name="Düz Ok Bağlayıcısı 31"/>
              <p:cNvCxnSpPr/>
              <p:nvPr/>
            </p:nvCxnSpPr>
            <p:spPr>
              <a:xfrm flipH="1">
                <a:off x="5342708" y="2867961"/>
                <a:ext cx="1149532" cy="0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3" name="Dikdörtgen 32"/>
              <p:cNvSpPr/>
              <p:nvPr/>
            </p:nvSpPr>
            <p:spPr>
              <a:xfrm>
                <a:off x="5736976" y="2375979"/>
                <a:ext cx="36099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r-TR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</a:t>
                </a:r>
                <a:endParaRPr lang="tr-TR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" name="İkizkenar Üçgen 33"/>
              <p:cNvSpPr/>
              <p:nvPr/>
            </p:nvSpPr>
            <p:spPr>
              <a:xfrm rot="10800000">
                <a:off x="2669188" y="3008808"/>
                <a:ext cx="128316" cy="14659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5" name="İkizkenar Üçgen 34"/>
              <p:cNvSpPr/>
              <p:nvPr/>
            </p:nvSpPr>
            <p:spPr>
              <a:xfrm rot="10800000">
                <a:off x="2878196" y="2995745"/>
                <a:ext cx="128316" cy="14659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6" name="İkizkenar Üçgen 35"/>
              <p:cNvSpPr/>
              <p:nvPr/>
            </p:nvSpPr>
            <p:spPr>
              <a:xfrm rot="10800000">
                <a:off x="3087203" y="2995745"/>
                <a:ext cx="128316" cy="14659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7" name="İkizkenar Üçgen 36"/>
              <p:cNvSpPr/>
              <p:nvPr/>
            </p:nvSpPr>
            <p:spPr>
              <a:xfrm rot="10800000">
                <a:off x="3322338" y="3008808"/>
                <a:ext cx="128316" cy="14659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64" name="Grup 63"/>
            <p:cNvGrpSpPr/>
            <p:nvPr/>
          </p:nvGrpSpPr>
          <p:grpSpPr>
            <a:xfrm>
              <a:off x="1978258" y="2097437"/>
              <a:ext cx="2358726" cy="1326772"/>
              <a:chOff x="2058664" y="2098980"/>
              <a:chExt cx="2358726" cy="13267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Metin kutusu 37"/>
                  <p:cNvSpPr txBox="1"/>
                  <p:nvPr/>
                </p:nvSpPr>
                <p:spPr>
                  <a:xfrm>
                    <a:off x="2058664" y="2098980"/>
                    <a:ext cx="870046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𝑖𝑛𝑑</m:t>
                              </m:r>
                            </m:sub>
                          </m:sSub>
                        </m:oMath>
                      </m:oMathPara>
                    </a14:m>
                    <a:endParaRPr lang="tr-TR" sz="3600" dirty="0"/>
                  </a:p>
                </p:txBody>
              </p:sp>
            </mc:Choice>
            <mc:Fallback xmlns="">
              <p:sp>
                <p:nvSpPr>
                  <p:cNvPr id="38" name="Metin kutusu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8664" y="2098980"/>
                    <a:ext cx="870046" cy="5539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Sağ Ok 62"/>
              <p:cNvSpPr/>
              <p:nvPr/>
            </p:nvSpPr>
            <p:spPr>
              <a:xfrm rot="10800000">
                <a:off x="3956256" y="3089119"/>
                <a:ext cx="461134" cy="3366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69" name="Dikdörtgen 68"/>
          <p:cNvSpPr/>
          <p:nvPr/>
        </p:nvSpPr>
        <p:spPr>
          <a:xfrm>
            <a:off x="8827071" y="3110864"/>
            <a:ext cx="134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Yaklaşırken</a:t>
            </a:r>
            <a:endParaRPr lang="tr-TR" dirty="0"/>
          </a:p>
        </p:txBody>
      </p:sp>
      <p:sp>
        <p:nvSpPr>
          <p:cNvPr id="70" name="Dikdörtgen 69"/>
          <p:cNvSpPr/>
          <p:nvPr/>
        </p:nvSpPr>
        <p:spPr>
          <a:xfrm>
            <a:off x="9216635" y="5038519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Uzaklaşırken</a:t>
            </a:r>
            <a:endParaRPr lang="tr-TR" dirty="0"/>
          </a:p>
        </p:txBody>
      </p:sp>
      <p:pic>
        <p:nvPicPr>
          <p:cNvPr id="73" name="Resim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722" y="4217915"/>
            <a:ext cx="7761623" cy="20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31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5725" y="1195286"/>
            <a:ext cx="5318270" cy="1866306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668310" y="50712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dirty="0" err="1" smtClean="0">
                <a:solidFill>
                  <a:schemeClr val="tx1"/>
                </a:solidFill>
              </a:rPr>
              <a:t>Lenz</a:t>
            </a:r>
            <a:r>
              <a:rPr lang="tr-TR" b="1" dirty="0" smtClean="0">
                <a:solidFill>
                  <a:schemeClr val="tx1"/>
                </a:solidFill>
              </a:rPr>
              <a:t> Yasasının Uygulamaları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297455" y="1577419"/>
            <a:ext cx="3862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Manyetik Alan içinde hareket eden </a:t>
            </a:r>
            <a:r>
              <a:rPr lang="tr-TR" dirty="0" smtClean="0"/>
              <a:t>Halkada oluşan indüksiyon akım yönü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2084806" y="3105268"/>
            <a:ext cx="408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Özindüksiyon</a:t>
            </a:r>
            <a:r>
              <a:rPr lang="tr-TR" dirty="0"/>
              <a:t> Elektromotor Kuvveti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2333477" y="3534423"/>
            <a:ext cx="4733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Bobine bağlı S anahtarı açılıp </a:t>
            </a:r>
            <a:r>
              <a:rPr lang="tr-TR" dirty="0" err="1" smtClean="0"/>
              <a:t>kapatılmakeğişime</a:t>
            </a:r>
            <a:r>
              <a:rPr lang="tr-TR" dirty="0" smtClean="0"/>
              <a:t> uğrar bobinde devre akımına karşı veya aynı yönde indüksiyon </a:t>
            </a:r>
            <a:r>
              <a:rPr lang="tr-TR" dirty="0" err="1" smtClean="0"/>
              <a:t>emk’sı</a:t>
            </a:r>
            <a:r>
              <a:rPr lang="tr-TR" dirty="0" smtClean="0"/>
              <a:t> oluşturur. Buna </a:t>
            </a:r>
            <a:r>
              <a:rPr lang="tr-TR" dirty="0" err="1" smtClean="0"/>
              <a:t>özindüksiyon</a:t>
            </a:r>
            <a:r>
              <a:rPr lang="tr-TR" dirty="0" smtClean="0"/>
              <a:t> </a:t>
            </a:r>
            <a:r>
              <a:rPr lang="tr-TR" dirty="0" err="1" smtClean="0"/>
              <a:t>emk’sı</a:t>
            </a:r>
            <a:r>
              <a:rPr lang="tr-TR" dirty="0" smtClean="0"/>
              <a:t> denir. Anahtar açıkken şekildeki gibi indüksiyon akımı oluşacaktır.</a:t>
            </a:r>
            <a:endParaRPr lang="tr-TR" dirty="0"/>
          </a:p>
        </p:txBody>
      </p:sp>
      <p:grpSp>
        <p:nvGrpSpPr>
          <p:cNvPr id="18" name="Grup 17"/>
          <p:cNvGrpSpPr/>
          <p:nvPr/>
        </p:nvGrpSpPr>
        <p:grpSpPr>
          <a:xfrm>
            <a:off x="7819474" y="3363544"/>
            <a:ext cx="2458700" cy="2616720"/>
            <a:chOff x="5418203" y="3238298"/>
            <a:chExt cx="2458700" cy="261672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09222" y="3238298"/>
              <a:ext cx="2367681" cy="26167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Metin kutusu 11"/>
                <p:cNvSpPr txBox="1"/>
                <p:nvPr/>
              </p:nvSpPr>
              <p:spPr>
                <a:xfrm>
                  <a:off x="5418203" y="5016136"/>
                  <a:ext cx="1820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" name="Metin kutusu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203" y="5016136"/>
                  <a:ext cx="18203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333" r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Metin kutusu 12"/>
                <p:cNvSpPr txBox="1"/>
                <p:nvPr/>
              </p:nvSpPr>
              <p:spPr>
                <a:xfrm>
                  <a:off x="6692446" y="5163503"/>
                  <a:ext cx="2231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Metin kutusu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446" y="5163503"/>
                  <a:ext cx="22313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8919" r="-18919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7681657" y="5124326"/>
                  <a:ext cx="1952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Metin kutusu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1657" y="5124326"/>
                  <a:ext cx="19524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5000" r="-21875" b="-869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Metin kutusu 15"/>
            <p:cNvSpPr txBox="1"/>
            <p:nvPr/>
          </p:nvSpPr>
          <p:spPr>
            <a:xfrm>
              <a:off x="5600240" y="487605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+</a:t>
              </a:r>
              <a:endParaRPr lang="tr-TR" dirty="0"/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5633963" y="5124326"/>
              <a:ext cx="26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-</a:t>
              </a:r>
              <a:endParaRPr lang="tr-T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Metin kutusu 18"/>
              <p:cNvSpPr txBox="1"/>
              <p:nvPr/>
            </p:nvSpPr>
            <p:spPr>
              <a:xfrm>
                <a:off x="4343609" y="5370629"/>
                <a:ext cx="1633460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tr-TR" sz="2800" dirty="0"/>
              </a:p>
            </p:txBody>
          </p:sp>
        </mc:Choice>
        <mc:Fallback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609" y="5370629"/>
                <a:ext cx="1633460" cy="8180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Metin kutusu 19"/>
          <p:cNvSpPr txBox="1"/>
          <p:nvPr/>
        </p:nvSpPr>
        <p:spPr>
          <a:xfrm>
            <a:off x="2296907" y="6322423"/>
            <a:ext cx="477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L </a:t>
            </a:r>
            <a:r>
              <a:rPr lang="tr-TR" dirty="0" err="1" smtClean="0"/>
              <a:t>özindüksiyon</a:t>
            </a:r>
            <a:r>
              <a:rPr lang="tr-TR" dirty="0" smtClean="0"/>
              <a:t> katsayısı ve birimi Henry (H).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35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5788" y="488105"/>
            <a:ext cx="8911687" cy="1280890"/>
          </a:xfrm>
        </p:spPr>
        <p:txBody>
          <a:bodyPr/>
          <a:lstStyle/>
          <a:p>
            <a:r>
              <a:rPr lang="tr-TR" b="1" dirty="0" smtClean="0"/>
              <a:t>Jeneratörler ve Motorlar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677333" y="1284069"/>
            <a:ext cx="7931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Bir elektrik jeneratörü, mekanik enerjiyi elektrik enerjisine dönüştürür: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77332" y="1653401"/>
            <a:ext cx="8179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Bobini </a:t>
            </a:r>
            <a:r>
              <a:rPr lang="tr-TR" dirty="0" smtClean="0"/>
              <a:t>çevirmek için dış </a:t>
            </a:r>
            <a:r>
              <a:rPr lang="tr-TR" dirty="0"/>
              <a:t>bir enerji kaynağı kullanılır</a:t>
            </a:r>
            <a:r>
              <a:rPr lang="tr-TR" dirty="0" smtClean="0"/>
              <a:t>. Böylece </a:t>
            </a:r>
            <a:r>
              <a:rPr lang="tr-TR" dirty="0"/>
              <a:t>elektrik </a:t>
            </a:r>
            <a:r>
              <a:rPr lang="tr-TR" dirty="0" smtClean="0"/>
              <a:t>üretilir.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1871" y="2211324"/>
            <a:ext cx="5793102" cy="3764813"/>
          </a:xfrm>
          <a:prstGeom prst="rect">
            <a:avLst/>
          </a:prstGeom>
        </p:spPr>
      </p:pic>
      <p:grpSp>
        <p:nvGrpSpPr>
          <p:cNvPr id="15" name="Grup 14"/>
          <p:cNvGrpSpPr/>
          <p:nvPr/>
        </p:nvGrpSpPr>
        <p:grpSpPr>
          <a:xfrm>
            <a:off x="10277393" y="5589561"/>
            <a:ext cx="1227580" cy="286750"/>
            <a:chOff x="1930112" y="3411390"/>
            <a:chExt cx="2409454" cy="540494"/>
          </a:xfrm>
        </p:grpSpPr>
        <p:sp>
          <p:nvSpPr>
            <p:cNvPr id="12" name="Metin kutusu 11"/>
            <p:cNvSpPr txBox="1"/>
            <p:nvPr/>
          </p:nvSpPr>
          <p:spPr>
            <a:xfrm>
              <a:off x="1930112" y="3487783"/>
              <a:ext cx="588991" cy="464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00" dirty="0" smtClean="0"/>
                <a:t>C </a:t>
              </a:r>
              <a:endParaRPr lang="tr-TR" sz="1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985554" y="3487783"/>
              <a:ext cx="369332" cy="369332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2224608" y="3411390"/>
              <a:ext cx="2114958" cy="522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err="1" smtClean="0"/>
                <a:t>Hyperphysics</a:t>
              </a:r>
              <a:endParaRPr lang="tr-TR" sz="1200" dirty="0"/>
            </a:p>
          </p:txBody>
        </p:sp>
      </p:grpSp>
      <p:sp>
        <p:nvSpPr>
          <p:cNvPr id="16" name="Metin kutusu 15"/>
          <p:cNvSpPr txBox="1"/>
          <p:nvPr/>
        </p:nvSpPr>
        <p:spPr>
          <a:xfrm>
            <a:off x="5839098" y="4872446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Mekanik enerji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677331" y="2168898"/>
            <a:ext cx="7591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Dönen bir bobinde indüklenen </a:t>
            </a:r>
            <a:r>
              <a:rPr lang="tr-TR" dirty="0" err="1" smtClean="0"/>
              <a:t>emk</a:t>
            </a:r>
            <a:r>
              <a:rPr lang="tr-TR" dirty="0" smtClean="0"/>
              <a:t> </a:t>
            </a:r>
            <a:r>
              <a:rPr lang="tr-TR" dirty="0" err="1"/>
              <a:t>sinüsoidal</a:t>
            </a:r>
            <a:r>
              <a:rPr lang="tr-TR" dirty="0"/>
              <a:t> olarak değişir: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18" y="3169609"/>
            <a:ext cx="29146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 descr="FG23_1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28" y="4058568"/>
            <a:ext cx="4024323" cy="19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ikdörtgen 20"/>
          <p:cNvSpPr/>
          <p:nvPr/>
        </p:nvSpPr>
        <p:spPr>
          <a:xfrm>
            <a:off x="1512756" y="6099669"/>
            <a:ext cx="8100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Bir elektrik motoru bir jeneratörün tam tersidir - mekanik enerji yaratmak için akım döngüsündeki </a:t>
            </a:r>
            <a:r>
              <a:rPr lang="tr-TR" dirty="0" err="1" smtClean="0"/>
              <a:t>tork</a:t>
            </a:r>
            <a:r>
              <a:rPr lang="tr-TR" dirty="0" smtClean="0"/>
              <a:t> </a:t>
            </a:r>
            <a:r>
              <a:rPr lang="tr-TR" dirty="0"/>
              <a:t>kullanır.</a:t>
            </a:r>
          </a:p>
        </p:txBody>
      </p:sp>
    </p:spTree>
    <p:extLst>
      <p:ext uri="{BB962C8B-B14F-4D97-AF65-F5344CB8AC3E}">
        <p14:creationId xmlns:p14="http://schemas.microsoft.com/office/powerpoint/2010/main" val="389088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5973" y="621861"/>
            <a:ext cx="8911687" cy="1280890"/>
          </a:xfrm>
        </p:spPr>
        <p:txBody>
          <a:bodyPr/>
          <a:lstStyle/>
          <a:p>
            <a:r>
              <a:rPr lang="tr-TR" b="1" dirty="0" smtClean="0"/>
              <a:t>Elektromanyetik İndüksiyon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25973" y="1642579"/>
            <a:ext cx="9241724" cy="3880773"/>
          </a:xfrm>
        </p:spPr>
        <p:txBody>
          <a:bodyPr>
            <a:noAutofit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tr-TR" sz="2400" dirty="0" smtClean="0">
                <a:ea typeface="Times New Roman" panose="02020603050405020304" pitchFamily="18" charset="0"/>
              </a:rPr>
              <a:t>Manyetik Akı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tr-TR" sz="2400" dirty="0"/>
              <a:t>Manyetik Akı Değişiminden Doğan İndüksiyon Elektromotor kuvveti</a:t>
            </a:r>
            <a:endParaRPr lang="tr-TR" sz="2400" dirty="0" smtClean="0">
              <a:ea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tr-TR" sz="2400" dirty="0" err="1"/>
              <a:t>Faraday’ın</a:t>
            </a:r>
            <a:r>
              <a:rPr lang="tr-TR" sz="2400" dirty="0"/>
              <a:t> İndüksiyon </a:t>
            </a:r>
            <a:r>
              <a:rPr lang="tr-TR" sz="2400" dirty="0" smtClean="0"/>
              <a:t>Yasası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tr-TR" sz="2400" dirty="0"/>
              <a:t>Hareketli </a:t>
            </a:r>
            <a:r>
              <a:rPr lang="tr-TR" sz="2400" dirty="0" smtClean="0"/>
              <a:t>EMK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tr-TR" sz="2400" dirty="0"/>
              <a:t>Kayan İletken Çubukta oluşan </a:t>
            </a:r>
            <a:r>
              <a:rPr lang="tr-TR" sz="2400" dirty="0" smtClean="0"/>
              <a:t>EMK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tr-TR" sz="2400" dirty="0" err="1"/>
              <a:t>Lenz</a:t>
            </a:r>
            <a:r>
              <a:rPr lang="tr-TR" sz="2400" dirty="0"/>
              <a:t> Yasasının </a:t>
            </a:r>
            <a:r>
              <a:rPr lang="tr-TR" sz="2400" dirty="0" smtClean="0"/>
              <a:t>Uygulamaları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tr-TR" sz="2400" dirty="0"/>
              <a:t>Jeneratörler ve Motorlar</a:t>
            </a:r>
            <a:endParaRPr lang="tr-TR" sz="2400" dirty="0" smtClean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94443" y="467711"/>
            <a:ext cx="8911687" cy="1280890"/>
          </a:xfrm>
        </p:spPr>
        <p:txBody>
          <a:bodyPr/>
          <a:lstStyle/>
          <a:p>
            <a:r>
              <a:rPr lang="tr-TR" b="1" dirty="0" smtClean="0"/>
              <a:t>Manyetik Alanın Tanımı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1331914" y="1252896"/>
            <a:ext cx="9596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Demir, Nikel gibi maddeleri çeken maddelere mıknatıs denir.</a:t>
            </a:r>
          </a:p>
          <a:p>
            <a:r>
              <a:rPr lang="tr-TR" dirty="0" smtClean="0"/>
              <a:t>Bir mıknatısın iki kutbu vardır: </a:t>
            </a:r>
            <a:r>
              <a:rPr lang="tr-TR" b="1" dirty="0">
                <a:solidFill>
                  <a:srgbClr val="C00000"/>
                </a:solidFill>
              </a:rPr>
              <a:t>N</a:t>
            </a:r>
            <a:r>
              <a:rPr lang="tr-TR" dirty="0"/>
              <a:t> ve </a:t>
            </a:r>
            <a:r>
              <a:rPr lang="tr-TR" b="1" dirty="0">
                <a:solidFill>
                  <a:srgbClr val="0070C0"/>
                </a:solidFill>
              </a:rPr>
              <a:t>S</a:t>
            </a:r>
          </a:p>
          <a:p>
            <a:r>
              <a:rPr lang="tr-TR" dirty="0" smtClean="0"/>
              <a:t>Aynı kutuplar iter</a:t>
            </a:r>
            <a:r>
              <a:rPr lang="tr-TR" dirty="0"/>
              <a:t>; </a:t>
            </a:r>
            <a:r>
              <a:rPr lang="tr-TR" dirty="0" smtClean="0"/>
              <a:t>Farklı kutuplar çeker.</a:t>
            </a:r>
            <a:endParaRPr lang="tr-TR" dirty="0"/>
          </a:p>
        </p:txBody>
      </p:sp>
      <p:grpSp>
        <p:nvGrpSpPr>
          <p:cNvPr id="13" name="Grup 12"/>
          <p:cNvGrpSpPr/>
          <p:nvPr/>
        </p:nvGrpSpPr>
        <p:grpSpPr>
          <a:xfrm>
            <a:off x="3849643" y="2491825"/>
            <a:ext cx="5441157" cy="3327759"/>
            <a:chOff x="2042855" y="2703789"/>
            <a:chExt cx="5441157" cy="3327759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1299" y="2703789"/>
              <a:ext cx="4594750" cy="3327759"/>
            </a:xfrm>
            <a:prstGeom prst="rect">
              <a:avLst/>
            </a:prstGeom>
          </p:spPr>
        </p:pic>
        <p:cxnSp>
          <p:nvCxnSpPr>
            <p:cNvPr id="11" name="Düz Ok Bağlayıcısı 10"/>
            <p:cNvCxnSpPr/>
            <p:nvPr/>
          </p:nvCxnSpPr>
          <p:spPr>
            <a:xfrm>
              <a:off x="4135902" y="3024554"/>
              <a:ext cx="40796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Düz Ok Bağlayıcısı 20"/>
            <p:cNvCxnSpPr/>
            <p:nvPr/>
          </p:nvCxnSpPr>
          <p:spPr>
            <a:xfrm rot="10800000">
              <a:off x="4975668" y="3024554"/>
              <a:ext cx="40796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Düz Ok Bağlayıcısı 21"/>
            <p:cNvCxnSpPr/>
            <p:nvPr/>
          </p:nvCxnSpPr>
          <p:spPr>
            <a:xfrm>
              <a:off x="4135901" y="5821680"/>
              <a:ext cx="40796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Düz Ok Bağlayıcısı 22"/>
            <p:cNvCxnSpPr/>
            <p:nvPr/>
          </p:nvCxnSpPr>
          <p:spPr>
            <a:xfrm rot="10800000">
              <a:off x="4975667" y="5821680"/>
              <a:ext cx="40796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Düz Ok Bağlayıcısı 23"/>
            <p:cNvCxnSpPr/>
            <p:nvPr/>
          </p:nvCxnSpPr>
          <p:spPr>
            <a:xfrm rot="10800000">
              <a:off x="2042855" y="3835789"/>
              <a:ext cx="40796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Düz Ok Bağlayıcısı 24"/>
            <p:cNvCxnSpPr/>
            <p:nvPr/>
          </p:nvCxnSpPr>
          <p:spPr>
            <a:xfrm>
              <a:off x="7076049" y="3866270"/>
              <a:ext cx="40796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Düz Ok Bağlayıcısı 25"/>
            <p:cNvCxnSpPr/>
            <p:nvPr/>
          </p:nvCxnSpPr>
          <p:spPr>
            <a:xfrm rot="10800000">
              <a:off x="2073336" y="4721520"/>
              <a:ext cx="40796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Düz Ok Bağlayıcısı 26"/>
            <p:cNvCxnSpPr/>
            <p:nvPr/>
          </p:nvCxnSpPr>
          <p:spPr>
            <a:xfrm>
              <a:off x="7076049" y="4721520"/>
              <a:ext cx="40796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Dikdörtgen 11"/>
          <p:cNvSpPr/>
          <p:nvPr/>
        </p:nvSpPr>
        <p:spPr>
          <a:xfrm>
            <a:off x="6295948" y="5819584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tr-TR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5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92611" y="449890"/>
            <a:ext cx="8911687" cy="1280890"/>
          </a:xfrm>
        </p:spPr>
        <p:txBody>
          <a:bodyPr/>
          <a:lstStyle/>
          <a:p>
            <a:r>
              <a:rPr lang="tr-TR" b="1" dirty="0" smtClean="0"/>
              <a:t>Manyetik Alanın Tanımı</a:t>
            </a:r>
            <a:endParaRPr lang="tr-T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Dikdörtgen 2"/>
              <p:cNvSpPr/>
              <p:nvPr/>
            </p:nvSpPr>
            <p:spPr>
              <a:xfrm>
                <a:off x="1054249" y="1254876"/>
                <a:ext cx="10510222" cy="1198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dirty="0" smtClean="0"/>
                  <a:t>Manyetik </a:t>
                </a:r>
                <a:r>
                  <a:rPr lang="tr-TR" sz="2000" dirty="0"/>
                  <a:t>Alan çizgileri</a:t>
                </a:r>
                <a:r>
                  <a:rPr lang="tr-TR" sz="2000" dirty="0" smtClean="0"/>
                  <a:t>: </a:t>
                </a:r>
                <a:r>
                  <a:rPr lang="tr-TR" sz="2000" dirty="0" err="1" smtClean="0"/>
                  <a:t>Mıknatıslık</a:t>
                </a:r>
                <a:r>
                  <a:rPr lang="tr-TR" sz="2000" dirty="0" smtClean="0"/>
                  <a:t> etkilerinin görüldüğü bölgede manyetik alan vardır ve  elektrik </a:t>
                </a:r>
                <a:r>
                  <a:rPr lang="tr-TR" sz="2000" dirty="0"/>
                  <a:t>alan çizgileri, </a:t>
                </a:r>
                <a:r>
                  <a:rPr lang="tr-TR" sz="2000" dirty="0" smtClean="0"/>
                  <a:t>yönü </a:t>
                </a:r>
                <a:r>
                  <a:rPr lang="tr-TR" sz="2000" dirty="0"/>
                  <a:t>ve </a:t>
                </a:r>
                <a:r>
                  <a:rPr lang="tr-TR" sz="2000" dirty="0" smtClean="0"/>
                  <a:t>yoğunluğunda olduğu </a:t>
                </a:r>
                <a:r>
                  <a:rPr lang="tr-TR" sz="2000" dirty="0"/>
                  <a:t>gibi </a:t>
                </a:r>
                <a:r>
                  <a:rPr lang="tr-TR" sz="2000" dirty="0" smtClean="0"/>
                  <a:t>tanımlanır ve </a:t>
                </a:r>
                <a:r>
                  <a:rPr lang="tr-TR" sz="2000" dirty="0" err="1" smtClean="0"/>
                  <a:t>vektörel</a:t>
                </a:r>
                <a:r>
                  <a:rPr lang="tr-TR" sz="2000" dirty="0" smtClean="0"/>
                  <a:t> bir nicelik olup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tr-TR" sz="2000" dirty="0" smtClean="0"/>
                  <a:t> sembolü ile gösterilir. Birimi </a:t>
                </a:r>
                <a:r>
                  <a:rPr lang="tr-TR" sz="2000" dirty="0" err="1" smtClean="0">
                    <a:solidFill>
                      <a:srgbClr val="0070C0"/>
                    </a:solidFill>
                  </a:rPr>
                  <a:t>Tesla</a:t>
                </a:r>
                <a:r>
                  <a:rPr lang="tr-T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tr-TR" sz="2000" dirty="0" smtClean="0"/>
                  <a:t>(T) (SI birim sisteminde) </a:t>
                </a:r>
                <a:r>
                  <a:rPr lang="tr-TR" sz="2000" dirty="0" err="1" smtClean="0"/>
                  <a:t>dır</a:t>
                </a:r>
                <a:r>
                  <a:rPr lang="tr-TR" sz="2000" dirty="0" smtClean="0"/>
                  <a:t>. </a:t>
                </a:r>
                <a:endParaRPr lang="tr-TR" sz="2000" dirty="0"/>
              </a:p>
            </p:txBody>
          </p:sp>
        </mc:Choice>
        <mc:Fallback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249" y="1254876"/>
                <a:ext cx="10510222" cy="1198661"/>
              </a:xfrm>
              <a:prstGeom prst="rect">
                <a:avLst/>
              </a:prstGeom>
              <a:blipFill>
                <a:blip r:embed="rId2"/>
                <a:stretch>
                  <a:fillRect l="-638" t="-1020" r="-290" b="-81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kutusu 4"/>
          <p:cNvSpPr txBox="1"/>
          <p:nvPr/>
        </p:nvSpPr>
        <p:spPr>
          <a:xfrm>
            <a:off x="1084259" y="6088057"/>
            <a:ext cx="1065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Manyetik alan </a:t>
            </a:r>
            <a:r>
              <a:rPr lang="tr-TR" sz="2000" dirty="0" smtClean="0"/>
              <a:t>çizgilerinin </a:t>
            </a:r>
            <a:r>
              <a:rPr lang="tr-TR" sz="2000" dirty="0" smtClean="0"/>
              <a:t>doğrultusu pusula iğnesi ya da demir tozlarıyla belirlenebilir.</a:t>
            </a:r>
            <a:endParaRPr lang="tr-TR" sz="2000" dirty="0"/>
          </a:p>
        </p:txBody>
      </p:sp>
      <p:grpSp>
        <p:nvGrpSpPr>
          <p:cNvPr id="8" name="Grup 7"/>
          <p:cNvGrpSpPr/>
          <p:nvPr/>
        </p:nvGrpSpPr>
        <p:grpSpPr>
          <a:xfrm>
            <a:off x="1364722" y="2355518"/>
            <a:ext cx="9900668" cy="3624590"/>
            <a:chOff x="760729" y="2777549"/>
            <a:chExt cx="9900668" cy="3624590"/>
          </a:xfrm>
        </p:grpSpPr>
        <p:pic>
          <p:nvPicPr>
            <p:cNvPr id="18" name="Resim 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57248" y="2777549"/>
              <a:ext cx="4304149" cy="3552457"/>
            </a:xfrm>
            <a:prstGeom prst="rect">
              <a:avLst/>
            </a:prstGeom>
          </p:spPr>
        </p:pic>
        <p:grpSp>
          <p:nvGrpSpPr>
            <p:cNvPr id="20" name="Grup 19"/>
            <p:cNvGrpSpPr/>
            <p:nvPr/>
          </p:nvGrpSpPr>
          <p:grpSpPr>
            <a:xfrm>
              <a:off x="760729" y="2997783"/>
              <a:ext cx="4822354" cy="3315878"/>
              <a:chOff x="840377" y="2657641"/>
              <a:chExt cx="4822354" cy="3315878"/>
            </a:xfrm>
          </p:grpSpPr>
          <p:grpSp>
            <p:nvGrpSpPr>
              <p:cNvPr id="17" name="Grup 16"/>
              <p:cNvGrpSpPr/>
              <p:nvPr/>
            </p:nvGrpSpPr>
            <p:grpSpPr>
              <a:xfrm>
                <a:off x="840377" y="3169116"/>
                <a:ext cx="4822354" cy="2804403"/>
                <a:chOff x="2375334" y="3500847"/>
                <a:chExt cx="4822354" cy="2804403"/>
              </a:xfrm>
            </p:grpSpPr>
            <p:pic>
              <p:nvPicPr>
                <p:cNvPr id="16" name="Resim 1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0800000">
                  <a:off x="2375334" y="3500847"/>
                  <a:ext cx="4822354" cy="2804403"/>
                </a:xfrm>
                <a:prstGeom prst="rect">
                  <a:avLst/>
                </a:prstGeom>
              </p:spPr>
            </p:pic>
            <p:pic>
              <p:nvPicPr>
                <p:cNvPr id="4" name="Resim 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57600" y="4493623"/>
                  <a:ext cx="2481943" cy="483326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Metin kutusu 18"/>
                  <p:cNvSpPr txBox="1"/>
                  <p:nvPr/>
                </p:nvSpPr>
                <p:spPr>
                  <a:xfrm>
                    <a:off x="3136212" y="2657641"/>
                    <a:ext cx="454804" cy="62132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tr-TR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tr-TR" sz="3600" dirty="0"/>
                  </a:p>
                </p:txBody>
              </p:sp>
            </mc:Choice>
            <mc:Fallback xmlns="">
              <p:sp>
                <p:nvSpPr>
                  <p:cNvPr id="19" name="Metin kutusu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6212" y="2657641"/>
                    <a:ext cx="454804" cy="62132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3163149" y="5967458"/>
              <a:ext cx="141340" cy="728021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760729" y="4553777"/>
              <a:ext cx="725487" cy="140220"/>
            </a:xfrm>
            <a:prstGeom prst="rect">
              <a:avLst/>
            </a:prstGeom>
          </p:spPr>
        </p:pic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5081719" y="4585612"/>
              <a:ext cx="725487" cy="140220"/>
            </a:xfrm>
            <a:prstGeom prst="rect">
              <a:avLst/>
            </a:prstGeom>
          </p:spPr>
        </p:pic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21223" y="4042204"/>
              <a:ext cx="725487" cy="140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2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7444" y="318576"/>
            <a:ext cx="8911687" cy="1280890"/>
          </a:xfrm>
        </p:spPr>
        <p:txBody>
          <a:bodyPr/>
          <a:lstStyle/>
          <a:p>
            <a:r>
              <a:rPr lang="tr-TR" b="1" dirty="0" smtClean="0"/>
              <a:t>Manyetik Alanın Tanımı</a:t>
            </a:r>
            <a:endParaRPr lang="tr-TR" b="1" dirty="0"/>
          </a:p>
        </p:txBody>
      </p:sp>
      <p:grpSp>
        <p:nvGrpSpPr>
          <p:cNvPr id="4" name="Grup 3"/>
          <p:cNvGrpSpPr/>
          <p:nvPr/>
        </p:nvGrpSpPr>
        <p:grpSpPr>
          <a:xfrm>
            <a:off x="1342321" y="904764"/>
            <a:ext cx="4750967" cy="5481980"/>
            <a:chOff x="3448595" y="2141287"/>
            <a:chExt cx="3237354" cy="3854564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8595" y="2141287"/>
              <a:ext cx="2871333" cy="2126468"/>
            </a:xfrm>
            <a:prstGeom prst="rect">
              <a:avLst/>
            </a:prstGeom>
          </p:spPr>
        </p:pic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8595" y="4329270"/>
              <a:ext cx="1271450" cy="941618"/>
            </a:xfrm>
            <a:prstGeom prst="rect">
              <a:avLst/>
            </a:prstGeom>
          </p:spPr>
        </p:pic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8478" y="4329270"/>
              <a:ext cx="1271450" cy="941618"/>
            </a:xfrm>
            <a:prstGeom prst="rect">
              <a:avLst/>
            </a:prstGeom>
          </p:spPr>
        </p:pic>
        <p:pic>
          <p:nvPicPr>
            <p:cNvPr id="18" name="Resim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7303" y="5520631"/>
              <a:ext cx="641681" cy="475220"/>
            </a:xfrm>
            <a:prstGeom prst="rect">
              <a:avLst/>
            </a:prstGeom>
          </p:spPr>
        </p:pic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4608" y="5520631"/>
              <a:ext cx="641681" cy="475220"/>
            </a:xfrm>
            <a:prstGeom prst="rect">
              <a:avLst/>
            </a:prstGeom>
          </p:spPr>
        </p:pic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9438" y="5520631"/>
              <a:ext cx="641681" cy="475220"/>
            </a:xfrm>
            <a:prstGeom prst="rect">
              <a:avLst/>
            </a:prstGeom>
          </p:spPr>
        </p:pic>
        <p:pic>
          <p:nvPicPr>
            <p:cNvPr id="21" name="Resim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4268" y="5507568"/>
              <a:ext cx="641681" cy="475220"/>
            </a:xfrm>
            <a:prstGeom prst="rect">
              <a:avLst/>
            </a:prstGeom>
          </p:spPr>
        </p:pic>
      </p:grpSp>
      <p:sp>
        <p:nvSpPr>
          <p:cNvPr id="6" name="Dikdörtgen 5"/>
          <p:cNvSpPr/>
          <p:nvPr/>
        </p:nvSpPr>
        <p:spPr>
          <a:xfrm>
            <a:off x="6093288" y="1127325"/>
            <a:ext cx="5098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Elektrik yükü benzeri, bir “manyetik yük" yoktur</a:t>
            </a:r>
            <a:r>
              <a:rPr lang="tr-TR" sz="2000" dirty="0" smtClean="0"/>
              <a:t>. Mıknatısı </a:t>
            </a:r>
            <a:r>
              <a:rPr lang="tr-TR" sz="2000" dirty="0"/>
              <a:t>ikiye </a:t>
            </a:r>
            <a:r>
              <a:rPr lang="tr-TR" sz="2000" dirty="0" smtClean="0"/>
              <a:t>böldüğümüzde, </a:t>
            </a:r>
            <a:r>
              <a:rPr lang="tr-TR" sz="2000" dirty="0"/>
              <a:t>her iki parça </a:t>
            </a:r>
            <a:r>
              <a:rPr lang="tr-TR" sz="2000" dirty="0" smtClean="0"/>
              <a:t>yeniden N </a:t>
            </a:r>
            <a:r>
              <a:rPr lang="tr-TR" sz="2000" dirty="0"/>
              <a:t>-S kutuplu birer mıknatıs olur</a:t>
            </a:r>
            <a:r>
              <a:rPr lang="tr-TR" sz="2000" dirty="0" smtClean="0"/>
              <a:t>. Yani, </a:t>
            </a:r>
            <a:r>
              <a:rPr lang="tr-TR" sz="2000" u="sng" dirty="0" smtClean="0">
                <a:solidFill>
                  <a:srgbClr val="0070C0"/>
                </a:solidFill>
              </a:rPr>
              <a:t>Manyetik tek kutup yoktur. </a:t>
            </a:r>
            <a:endParaRPr lang="tr-TR" sz="2000" u="sng" dirty="0">
              <a:solidFill>
                <a:srgbClr val="0070C0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093288" y="2787372"/>
            <a:ext cx="53793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Yüklü </a:t>
            </a:r>
            <a:r>
              <a:rPr lang="tr-TR" sz="2000" dirty="0" smtClean="0"/>
              <a:t>parçacıklar hareketli veya hareketsiz </a:t>
            </a:r>
            <a:r>
              <a:rPr lang="tr-TR" sz="2000" dirty="0"/>
              <a:t>olup olmamalarına bakılmaksızın, bir elektrik </a:t>
            </a:r>
            <a:r>
              <a:rPr lang="tr-TR" sz="2000" dirty="0" smtClean="0"/>
              <a:t>alan içindeyken </a:t>
            </a:r>
            <a:r>
              <a:rPr lang="tr-TR" sz="2000" dirty="0"/>
              <a:t>bir elektrik </a:t>
            </a:r>
            <a:r>
              <a:rPr lang="tr-TR" sz="2000" dirty="0" smtClean="0"/>
              <a:t>kuvvetine maruz kalırlar.</a:t>
            </a:r>
            <a:endParaRPr lang="tr-TR" sz="2000" dirty="0"/>
          </a:p>
          <a:p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Yüklü parçacıkların, bir elektrik alanı yokluğunda bile </a:t>
            </a:r>
            <a:r>
              <a:rPr lang="tr-TR" sz="2000" dirty="0" smtClean="0"/>
              <a:t>hareketinden dolayı </a:t>
            </a:r>
            <a:r>
              <a:rPr lang="tr-TR" sz="2000" dirty="0"/>
              <a:t>karşılaşabilecekleri </a:t>
            </a:r>
            <a:r>
              <a:rPr lang="tr-TR" sz="2000" dirty="0" smtClean="0"/>
              <a:t>kuvvete Manyetik Kuvvet denir.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244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3991" y="542231"/>
            <a:ext cx="8911687" cy="1280890"/>
          </a:xfrm>
        </p:spPr>
        <p:txBody>
          <a:bodyPr/>
          <a:lstStyle/>
          <a:p>
            <a:r>
              <a:rPr lang="tr-TR" b="1" dirty="0" smtClean="0"/>
              <a:t>Manyetik Alan Tanımı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643990" y="1640846"/>
            <a:ext cx="891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İki farklı kutuplu çubuk mıknatıs arasında oluşan manyetik alan düzgün bir </a:t>
            </a:r>
            <a:r>
              <a:rPr lang="tr-TR" sz="2000" dirty="0" err="1" smtClean="0"/>
              <a:t>magnetik</a:t>
            </a:r>
            <a:r>
              <a:rPr lang="tr-TR" sz="2000" dirty="0" smtClean="0"/>
              <a:t> alandır.</a:t>
            </a:r>
            <a:endParaRPr lang="tr-TR" sz="2000" dirty="0"/>
          </a:p>
        </p:txBody>
      </p:sp>
      <p:grpSp>
        <p:nvGrpSpPr>
          <p:cNvPr id="8" name="Grup 7"/>
          <p:cNvGrpSpPr/>
          <p:nvPr/>
        </p:nvGrpSpPr>
        <p:grpSpPr>
          <a:xfrm>
            <a:off x="2281781" y="2961646"/>
            <a:ext cx="6312385" cy="2383825"/>
            <a:chOff x="1959743" y="2356987"/>
            <a:chExt cx="6312385" cy="2383825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9743" y="3467421"/>
              <a:ext cx="6312385" cy="1273391"/>
            </a:xfrm>
            <a:prstGeom prst="rect">
              <a:avLst/>
            </a:prstGeom>
          </p:spPr>
        </p:pic>
        <p:sp>
          <p:nvSpPr>
            <p:cNvPr id="7" name="Dikdörtgen 6"/>
            <p:cNvSpPr/>
            <p:nvPr/>
          </p:nvSpPr>
          <p:spPr>
            <a:xfrm>
              <a:off x="3895087" y="2356987"/>
              <a:ext cx="24416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1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r>
                <a:rPr lang="tr-T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=sabit</a:t>
              </a:r>
              <a:endPara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6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7047" y="612337"/>
            <a:ext cx="9511695" cy="1320800"/>
          </a:xfrm>
        </p:spPr>
        <p:txBody>
          <a:bodyPr/>
          <a:lstStyle/>
          <a:p>
            <a:r>
              <a:rPr lang="tr-TR" b="1" dirty="0"/>
              <a:t>Manyetik Alanın Tanımı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528670" y="1447715"/>
            <a:ext cx="8884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Manyetik bir alandaki v hızı ile hareket eden bir </a:t>
            </a:r>
            <a:r>
              <a:rPr lang="tr-TR" dirty="0" smtClean="0"/>
              <a:t>q yüküne etki eden kuvvet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Metin kutusu 6"/>
              <p:cNvSpPr txBox="1"/>
              <p:nvPr/>
            </p:nvSpPr>
            <p:spPr>
              <a:xfrm>
                <a:off x="2698285" y="2049226"/>
                <a:ext cx="6545446" cy="828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4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48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tr-TR" sz="48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8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tr-TR" sz="4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tr-TR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tr-TR" sz="4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tr-TR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800" b="0" i="1" dirty="0" smtClean="0">
                          <a:latin typeface="Cambria Math" panose="02040503050406030204" pitchFamily="18" charset="0"/>
                        </a:rPr>
                        <m:t>𝑞𝑣𝐵𝑠𝑖𝑛</m:t>
                      </m:r>
                      <m:r>
                        <a:rPr lang="tr-TR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4800" dirty="0"/>
              </a:p>
            </p:txBody>
          </p:sp>
        </mc:Choice>
        <mc:Fallback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285" y="2049226"/>
                <a:ext cx="6545446" cy="828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ikdörtgen 8"/>
          <p:cNvSpPr/>
          <p:nvPr/>
        </p:nvSpPr>
        <p:spPr>
          <a:xfrm>
            <a:off x="1528670" y="3492074"/>
            <a:ext cx="9668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olarak tanımlanır. Parçacığa uygulanan manyetik </a:t>
            </a:r>
            <a:r>
              <a:rPr lang="tr-TR" dirty="0" smtClean="0"/>
              <a:t>kuvvet </a:t>
            </a:r>
            <a:r>
              <a:rPr lang="tr-TR" b="1" i="1" dirty="0"/>
              <a:t>F</a:t>
            </a:r>
            <a:r>
              <a:rPr lang="tr-TR" b="1" i="1" baseline="-25000" dirty="0"/>
              <a:t>B</a:t>
            </a:r>
            <a:r>
              <a:rPr lang="tr-TR" dirty="0"/>
              <a:t> büyüklüğü, q yükü ve parçacığın </a:t>
            </a:r>
            <a:r>
              <a:rPr lang="tr-TR" dirty="0" smtClean="0"/>
              <a:t>v hızı ile </a:t>
            </a:r>
            <a:r>
              <a:rPr lang="tr-TR" dirty="0"/>
              <a:t>orantılıdır</a:t>
            </a:r>
            <a:r>
              <a:rPr lang="tr-TR" dirty="0" smtClean="0"/>
              <a:t>.</a:t>
            </a:r>
            <a:r>
              <a:rPr lang="tr-TR" dirty="0"/>
              <a:t>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528670" y="4138405"/>
            <a:ext cx="9668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Yüklü </a:t>
            </a:r>
            <a:r>
              <a:rPr lang="tr-TR" dirty="0"/>
              <a:t>bir parçacık manyetik alan vektörüne paralel hareket ettiğinde, parçacığa etki eden manyetik kuvvet sıfırdır</a:t>
            </a:r>
            <a:r>
              <a:rPr lang="tr-T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Parçacık hız vektörü alanla </a:t>
            </a:r>
            <a:r>
              <a:rPr lang="tr-TR" dirty="0" smtClean="0"/>
              <a:t>herhangi </a:t>
            </a:r>
            <a:r>
              <a:rPr lang="tr-TR" dirty="0"/>
              <a:t>bir açı oluşturduğunda, kuvvet hem hız hem de alana dik doğrultuda </a:t>
            </a:r>
            <a:r>
              <a:rPr lang="tr-TR" dirty="0" smtClean="0"/>
              <a:t>etki </a:t>
            </a:r>
            <a:r>
              <a:rPr lang="tr-TR" dirty="0"/>
              <a:t>eder.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Pozitif </a:t>
            </a:r>
            <a:r>
              <a:rPr lang="tr-TR" dirty="0"/>
              <a:t>yük üzerine uygulanan manyetik kuvvet, aynı yönde hareket eden negatif bir yük üzerinde uygulanan manyetik kuvvetin </a:t>
            </a:r>
            <a:r>
              <a:rPr lang="tr-TR" dirty="0" smtClean="0"/>
              <a:t>tersi yönündedir</a:t>
            </a:r>
            <a:r>
              <a:rPr lang="tr-TR" dirty="0"/>
              <a:t>					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12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5817" y="599089"/>
            <a:ext cx="9198186" cy="1320800"/>
          </a:xfrm>
        </p:spPr>
        <p:txBody>
          <a:bodyPr/>
          <a:lstStyle/>
          <a:p>
            <a:r>
              <a:rPr lang="tr-TR" b="1" dirty="0"/>
              <a:t>Manyetik Alanın Tanımı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1970038" y="2859004"/>
            <a:ext cx="3391918" cy="3028821"/>
            <a:chOff x="3191762" y="2739860"/>
            <a:chExt cx="4197506" cy="3989909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1762" y="2739860"/>
              <a:ext cx="4197506" cy="3755719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6200548" y="273986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  <a:endPara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3209250" y="5806438"/>
              <a:ext cx="575799" cy="923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Dikdörtgen 8"/>
            <p:cNvSpPr/>
            <p:nvPr/>
          </p:nvSpPr>
          <p:spPr>
            <a:xfrm>
              <a:off x="3209250" y="2989976"/>
              <a:ext cx="524503" cy="923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</a:t>
              </a:r>
              <a:endPara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Metin kutusu 10"/>
          <p:cNvSpPr txBox="1"/>
          <p:nvPr/>
        </p:nvSpPr>
        <p:spPr>
          <a:xfrm>
            <a:off x="5974151" y="4599008"/>
            <a:ext cx="80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 da </a:t>
            </a:r>
            <a:endParaRPr lang="tr-TR" dirty="0"/>
          </a:p>
        </p:txBody>
      </p:sp>
      <p:grpSp>
        <p:nvGrpSpPr>
          <p:cNvPr id="13" name="Grup 12"/>
          <p:cNvGrpSpPr/>
          <p:nvPr/>
        </p:nvGrpSpPr>
        <p:grpSpPr>
          <a:xfrm>
            <a:off x="7182270" y="2859004"/>
            <a:ext cx="3391918" cy="3165525"/>
            <a:chOff x="3191762" y="2555378"/>
            <a:chExt cx="4197506" cy="4169990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1762" y="2739860"/>
              <a:ext cx="4197506" cy="3755719"/>
            </a:xfrm>
            <a:prstGeom prst="rect">
              <a:avLst/>
            </a:prstGeom>
          </p:spPr>
        </p:pic>
        <p:sp>
          <p:nvSpPr>
            <p:cNvPr id="15" name="Dikdörtgen 14"/>
            <p:cNvSpPr/>
            <p:nvPr/>
          </p:nvSpPr>
          <p:spPr>
            <a:xfrm>
              <a:off x="3601603" y="5802038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  <a:endPara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3574352" y="3346158"/>
              <a:ext cx="5757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6173465" y="2555378"/>
              <a:ext cx="5245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</a:t>
              </a:r>
              <a:endPara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1600476" y="1577766"/>
            <a:ext cx="26340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Sağ-El Kuralı:</a:t>
            </a:r>
            <a:endParaRPr lang="tr-TR" sz="32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3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848</TotalTime>
  <Words>1257</Words>
  <Application>Microsoft Office PowerPoint</Application>
  <PresentationFormat>Geniş ekran</PresentationFormat>
  <Paragraphs>227</Paragraphs>
  <Slides>28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41" baseType="lpstr">
      <vt:lpstr>Adobe Garamond Pro Bold</vt:lpstr>
      <vt:lpstr>Arial</vt:lpstr>
      <vt:lpstr>Cambria Math</vt:lpstr>
      <vt:lpstr>Century Gothic</vt:lpstr>
      <vt:lpstr>Comic Sans MS</vt:lpstr>
      <vt:lpstr>LinLibertineT</vt:lpstr>
      <vt:lpstr>Symbol</vt:lpstr>
      <vt:lpstr>Times New Roman</vt:lpstr>
      <vt:lpstr>Verdana</vt:lpstr>
      <vt:lpstr>Wingdings 3</vt:lpstr>
      <vt:lpstr>Duman</vt:lpstr>
      <vt:lpstr>Equation</vt:lpstr>
      <vt:lpstr>Denklem</vt:lpstr>
      <vt:lpstr>Bölüm 5</vt:lpstr>
      <vt:lpstr>Manyetizma</vt:lpstr>
      <vt:lpstr>Elektromanyetik İndüksiyon</vt:lpstr>
      <vt:lpstr>Manyetik Alanın Tanımı</vt:lpstr>
      <vt:lpstr>Manyetik Alanın Tanımı</vt:lpstr>
      <vt:lpstr>Manyetik Alanın Tanımı</vt:lpstr>
      <vt:lpstr>Manyetik Alan Tanımı</vt:lpstr>
      <vt:lpstr>Manyetik Alanın Tanımı</vt:lpstr>
      <vt:lpstr>Manyetik Alanın Tanımı</vt:lpstr>
      <vt:lpstr>Akım Taşıyan bir İletkene Etkiyen Kuvvet</vt:lpstr>
      <vt:lpstr>Akım Taşıyan bir İletkene Etkiyen Kuvvet</vt:lpstr>
      <vt:lpstr>Akım Taşıyan bir İletkene Etkiyen Kuvvet</vt:lpstr>
      <vt:lpstr>Düzgün Manyetik Alandaki Akım İlmeğine etkiyen Tork </vt:lpstr>
      <vt:lpstr>Yüklü bir Parçacığın Manyetik Alan içerisindeki Hareketi</vt:lpstr>
      <vt:lpstr>Bir Akımın Manyetik Alanı –Biot-Savart Yasası</vt:lpstr>
      <vt:lpstr>Bir Akım Çemberinin Manyetik Alanı  </vt:lpstr>
      <vt:lpstr>Paralel Akımlar arasındaki Kuvvet  </vt:lpstr>
      <vt:lpstr>Bir Selonoidin Manyetik Alanı</vt:lpstr>
      <vt:lpstr>Manyetik Akı</vt:lpstr>
      <vt:lpstr>Manyetik Akı</vt:lpstr>
      <vt:lpstr>Manyetik Akı Değişiminden Doğan İndüksiyon Elektromotor kuvveti</vt:lpstr>
      <vt:lpstr>Faraday’ın İndüksiyon Yasası</vt:lpstr>
      <vt:lpstr>Faraday’ın İndüksiyon Yasası</vt:lpstr>
      <vt:lpstr>Hareketli EMK</vt:lpstr>
      <vt:lpstr>Kayan İletken Çubukta oluşan EMK</vt:lpstr>
      <vt:lpstr>Lenz Yasasının Uygulamaları</vt:lpstr>
      <vt:lpstr>PowerPoint Sunusu</vt:lpstr>
      <vt:lpstr>Jeneratörler ve Motorlar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1</dc:title>
  <dc:creator>Hande</dc:creator>
  <cp:lastModifiedBy>hicran</cp:lastModifiedBy>
  <cp:revision>99</cp:revision>
  <dcterms:created xsi:type="dcterms:W3CDTF">2016-12-23T14:17:29Z</dcterms:created>
  <dcterms:modified xsi:type="dcterms:W3CDTF">2018-03-15T07:33:28Z</dcterms:modified>
</cp:coreProperties>
</file>