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9" r:id="rId1"/>
  </p:sldMasterIdLst>
  <p:notesMasterIdLst>
    <p:notesMasterId r:id="rId31"/>
  </p:notesMasterIdLst>
  <p:sldIdLst>
    <p:sldId id="256" r:id="rId2"/>
    <p:sldId id="280" r:id="rId3"/>
    <p:sldId id="279" r:id="rId4"/>
    <p:sldId id="286" r:id="rId5"/>
    <p:sldId id="28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6" r:id="rId18"/>
    <p:sldId id="269" r:id="rId19"/>
    <p:sldId id="270" r:id="rId20"/>
    <p:sldId id="271" r:id="rId21"/>
    <p:sldId id="272" r:id="rId22"/>
    <p:sldId id="273" r:id="rId23"/>
    <p:sldId id="287" r:id="rId24"/>
    <p:sldId id="274" r:id="rId25"/>
    <p:sldId id="275" r:id="rId26"/>
    <p:sldId id="276" r:id="rId27"/>
    <p:sldId id="277" r:id="rId28"/>
    <p:sldId id="278" r:id="rId29"/>
    <p:sldId id="288" r:id="rId30"/>
  </p:sldIdLst>
  <p:sldSz cx="15360650" cy="864076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09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58F24-6B8D-476C-B723-96958F5F7E6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8B375-70D5-438D-A259-CE1C9806B4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44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What does stimulate our</a:t>
            </a:r>
            <a:r>
              <a:rPr lang="tr-TR" baseline="0" smtClean="0"/>
              <a:t> respiratory center?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B375-70D5-438D-A259-CE1C9806B4A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838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Rapid breathing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Breathing that is distressed or</a:t>
            </a:r>
          </a:p>
          <a:p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gasping</a:t>
            </a:r>
          </a:p>
          <a:p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Difficulty speaking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Gray-blue skin (cyanosis). At first,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more obvious in the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extremities, such as lips, nailbeds,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earlobes, but as the hypoxia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worsens cyanosis affects the rest of</a:t>
            </a:r>
          </a:p>
          <a:p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body</a:t>
            </a:r>
          </a:p>
          <a:p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Anxiety</a:t>
            </a:r>
          </a:p>
          <a:p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Restlessness</a:t>
            </a:r>
          </a:p>
          <a:p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Headache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Cessation of breathing if the hypoxia</a:t>
            </a:r>
          </a:p>
          <a:p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not quickly reversed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B375-70D5-438D-A259-CE1C9806B4A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548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Airway obstruction requires prompt action!!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B375-70D5-438D-A259-CE1C9806B4A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8734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Casualties who have suffered from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fume inhalation should also be examined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other injuries caused by the fire, such as</a:t>
            </a:r>
          </a:p>
          <a:p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 burns.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B375-70D5-438D-A259-CE1C9806B4AF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04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Casualties who have suffered from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fume inhalation should also be examined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other injuries caused by the fire, such as</a:t>
            </a:r>
          </a:p>
          <a:p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 burns.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B375-70D5-438D-A259-CE1C9806B4AF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314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Sec.drowning: </a:t>
            </a:r>
            <a:r>
              <a:rPr lang="en-US" smtClean="0"/>
              <a:t>Any water entering the lungs causes them to become</a:t>
            </a:r>
          </a:p>
          <a:p>
            <a:r>
              <a:rPr lang="en-US" smtClean="0"/>
              <a:t>irritated, and the air passages may begin to swell several hours</a:t>
            </a:r>
          </a:p>
          <a:p>
            <a:r>
              <a:rPr lang="en-US" smtClean="0"/>
              <a:t>later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B375-70D5-438D-A259-CE1C9806B4AF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76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2016086" y="3007187"/>
            <a:ext cx="11328479" cy="2073783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4788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664" y="5484004"/>
            <a:ext cx="8569323" cy="1562209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76026" indent="0" algn="ctr">
              <a:buNone/>
              <a:defRPr sz="2520"/>
            </a:lvl2pPr>
            <a:lvl3pPr marL="1152053" indent="0" algn="ctr">
              <a:buNone/>
              <a:defRPr sz="2268"/>
            </a:lvl3pPr>
            <a:lvl4pPr marL="1728079" indent="0" algn="ctr">
              <a:buNone/>
              <a:defRPr sz="2016"/>
            </a:lvl4pPr>
            <a:lvl5pPr marL="2304105" indent="0" algn="ctr">
              <a:buNone/>
              <a:defRPr sz="2016"/>
            </a:lvl5pPr>
            <a:lvl6pPr marL="2880131" indent="0" algn="ctr">
              <a:buNone/>
              <a:defRPr sz="2016"/>
            </a:lvl6pPr>
            <a:lvl7pPr marL="3456158" indent="0" algn="ctr">
              <a:buNone/>
              <a:defRPr sz="2016"/>
            </a:lvl7pPr>
            <a:lvl8pPr marL="4032184" indent="0" algn="ctr">
              <a:buNone/>
              <a:defRPr sz="2016"/>
            </a:lvl8pPr>
            <a:lvl9pPr marL="4608210" indent="0" algn="ctr">
              <a:buNone/>
              <a:defRPr sz="2016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E74F-1232-4608-AE37-126B26D47D4B}" type="datetime1">
              <a:rPr lang="tr-TR" smtClean="0"/>
              <a:t>8.05.2020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9605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42CB-C296-4A66-B9D0-E4C833961318}" type="datetime1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543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2020" y="1180905"/>
            <a:ext cx="1636111" cy="627895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1000" y="1180905"/>
            <a:ext cx="7809450" cy="627895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9695-72C5-408B-8CE2-276651F82DEA}" type="datetime1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5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D1BF-7ECF-400C-9FDB-56B6033639A6}" type="datetime1">
              <a:rPr lang="tr-TR" smtClean="0"/>
              <a:t>8.05.2020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06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2016086" y="3007187"/>
            <a:ext cx="11328479" cy="2073783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4788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5664" y="5483905"/>
            <a:ext cx="8569323" cy="1593945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57602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05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079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105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131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15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18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21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1DF5-38A7-48FC-AB9A-F407B3315BA5}" type="datetime1">
              <a:rPr lang="tr-TR" smtClean="0"/>
              <a:t>8.05.2020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405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3045" y="3323813"/>
            <a:ext cx="5381986" cy="390835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85617" y="3323813"/>
            <a:ext cx="5380066" cy="390835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4F09-9305-497F-95DE-F731F7BE66DF}" type="datetime1">
              <a:rPr lang="tr-TR" smtClean="0"/>
              <a:t>8.05.2020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3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4964" y="2914819"/>
            <a:ext cx="5380068" cy="88711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394" b="0" cap="all" spc="126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576026" indent="0">
              <a:buNone/>
              <a:defRPr sz="2394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4964" y="3960350"/>
            <a:ext cx="5380068" cy="327181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85618" y="3960350"/>
            <a:ext cx="5358947" cy="327181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5618" y="2914819"/>
            <a:ext cx="5380068" cy="88711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394" b="0" cap="all" spc="126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576026" indent="0">
              <a:buNone/>
              <a:defRPr sz="2394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A5E-039D-461F-8103-C191336EA348}" type="datetime1">
              <a:rPr lang="tr-TR" smtClean="0"/>
              <a:t>8.05.2020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9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48D4-C0B6-4828-888C-B50AD947EB91}" type="datetime1">
              <a:rPr lang="tr-TR" smtClean="0"/>
              <a:t>8.05.2020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69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B62C-05B0-4895-8E63-2A6D9D0A5499}" type="datetime1">
              <a:rPr lang="tr-TR" smtClean="0"/>
              <a:t>8.05.2020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249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7680325" cy="8640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013803" y="2827120"/>
            <a:ext cx="5652719" cy="143823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772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6759" y="1013850"/>
            <a:ext cx="6067457" cy="6613064"/>
          </a:xfrm>
        </p:spPr>
        <p:txBody>
          <a:bodyPr>
            <a:normAutofit/>
          </a:bodyPr>
          <a:lstStyle>
            <a:lvl1pPr>
              <a:defRPr sz="2394">
                <a:solidFill>
                  <a:schemeClr val="tx1"/>
                </a:solidFill>
              </a:defRPr>
            </a:lvl1pPr>
            <a:lvl2pPr>
              <a:defRPr sz="2016">
                <a:solidFill>
                  <a:schemeClr val="tx1"/>
                </a:solidFill>
              </a:defRPr>
            </a:lvl2pPr>
            <a:lvl3pPr>
              <a:defRPr sz="2016">
                <a:solidFill>
                  <a:schemeClr val="tx1"/>
                </a:solidFill>
              </a:defRPr>
            </a:lvl3pPr>
            <a:lvl4pPr>
              <a:defRPr sz="2016">
                <a:solidFill>
                  <a:schemeClr val="tx1"/>
                </a:solidFill>
              </a:defRPr>
            </a:lvl4pPr>
            <a:lvl5pPr>
              <a:defRPr sz="2016">
                <a:solidFill>
                  <a:schemeClr val="tx1"/>
                </a:solidFill>
              </a:defRPr>
            </a:lvl5pPr>
            <a:lvl6pPr>
              <a:defRPr sz="2016"/>
            </a:lvl6pPr>
            <a:lvl7pPr>
              <a:defRPr sz="2016"/>
            </a:lvl7pPr>
            <a:lvl8pPr>
              <a:defRPr sz="2016"/>
            </a:lvl8pPr>
            <a:lvl9pPr>
              <a:defRPr sz="2016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5500" y="4472733"/>
            <a:ext cx="4781002" cy="2764384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890">
                <a:solidFill>
                  <a:srgbClr val="FFFFFF"/>
                </a:solidFill>
              </a:defRPr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15C7-319A-45B8-B185-7967759A8D6D}" type="datetime1">
              <a:rPr lang="tr-TR" smtClean="0"/>
              <a:t>8.05.2020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013804" y="7857334"/>
            <a:ext cx="6456710" cy="403236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07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7680324" cy="8640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018655" y="2827120"/>
            <a:ext cx="5663229" cy="142959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772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80324" y="0"/>
            <a:ext cx="7688007" cy="8640763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032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576026" indent="0">
              <a:buNone/>
              <a:defRPr sz="3528"/>
            </a:lvl2pPr>
            <a:lvl3pPr marL="1152053" indent="0">
              <a:buNone/>
              <a:defRPr sz="3024"/>
            </a:lvl3pPr>
            <a:lvl4pPr marL="1728079" indent="0">
              <a:buNone/>
              <a:defRPr sz="2520"/>
            </a:lvl4pPr>
            <a:lvl5pPr marL="2304105" indent="0">
              <a:buNone/>
              <a:defRPr sz="2520"/>
            </a:lvl5pPr>
            <a:lvl6pPr marL="2880131" indent="0">
              <a:buNone/>
              <a:defRPr sz="2520"/>
            </a:lvl6pPr>
            <a:lvl7pPr marL="3456158" indent="0">
              <a:buNone/>
              <a:defRPr sz="2520"/>
            </a:lvl7pPr>
            <a:lvl8pPr marL="4032184" indent="0">
              <a:buNone/>
              <a:defRPr sz="2520"/>
            </a:lvl8pPr>
            <a:lvl9pPr marL="4608210" indent="0">
              <a:buNone/>
              <a:defRPr sz="252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5500" y="4472733"/>
            <a:ext cx="4781002" cy="2764385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890">
                <a:solidFill>
                  <a:srgbClr val="FFFFFF"/>
                </a:solidFill>
              </a:defRPr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34916E7-2DD8-451A-AA26-5D12DD9D561E}" type="datetime1">
              <a:rPr lang="tr-TR" smtClean="0"/>
              <a:t>8.05.2020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013804" y="7857334"/>
            <a:ext cx="6456710" cy="403236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012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810999" y="1215467"/>
            <a:ext cx="9738652" cy="149773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0999" y="3323814"/>
            <a:ext cx="9738652" cy="3908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54186" y="7860620"/>
            <a:ext cx="3469433" cy="408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3B32B0E-4F56-49E4-9926-2FA7A6C1434D}" type="datetime1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86" y="7857334"/>
            <a:ext cx="7434883" cy="403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55121" y="7834292"/>
            <a:ext cx="460820" cy="460841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386" spc="0" baseline="0">
                <a:solidFill>
                  <a:srgbClr val="FFFFFF"/>
                </a:solidFill>
              </a:defRPr>
            </a:lvl1pPr>
          </a:lstStyle>
          <a:p>
            <a:fld id="{6E646D5B-2E2A-413B-9A0F-810772D712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80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hf hdr="0" ftr="0" dt="0"/>
  <p:txStyles>
    <p:titleStyle>
      <a:lvl1pPr algn="ctr" defTabSz="1152053" rtl="0" eaLnBrk="1" latinLnBrk="0" hangingPunct="1">
        <a:lnSpc>
          <a:spcPct val="90000"/>
        </a:lnSpc>
        <a:spcBef>
          <a:spcPct val="0"/>
        </a:spcBef>
        <a:buNone/>
        <a:defRPr sz="3528" kern="1200" cap="all" spc="252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88013" indent="-288013" algn="l" defTabSz="1152053" rtl="0" eaLnBrk="1" latinLnBrk="0" hangingPunct="1">
        <a:lnSpc>
          <a:spcPct val="100000"/>
        </a:lnSpc>
        <a:spcBef>
          <a:spcPts val="1260"/>
        </a:spcBef>
        <a:buClr>
          <a:schemeClr val="accent2"/>
        </a:buClr>
        <a:buFont typeface="Arial" panose="020B0604020202020204" pitchFamily="34" charset="0"/>
        <a:buChar char="•"/>
        <a:defRPr sz="2268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6026" indent="-288013" algn="l" defTabSz="1152053" rtl="0" eaLnBrk="1" latinLnBrk="0" hangingPunct="1">
        <a:lnSpc>
          <a:spcPct val="100000"/>
        </a:lnSpc>
        <a:spcBef>
          <a:spcPts val="1260"/>
        </a:spcBef>
        <a:buClr>
          <a:schemeClr val="accent2"/>
        </a:buClr>
        <a:buFont typeface="Arial" panose="020B0604020202020204" pitchFamily="34" charset="0"/>
        <a:buChar char="•"/>
        <a:defRPr sz="201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4039" indent="-288013" algn="l" defTabSz="1152053" rtl="0" eaLnBrk="1" latinLnBrk="0" hangingPunct="1">
        <a:lnSpc>
          <a:spcPct val="100000"/>
        </a:lnSpc>
        <a:spcBef>
          <a:spcPts val="1260"/>
        </a:spcBef>
        <a:buClr>
          <a:schemeClr val="accent2"/>
        </a:buClr>
        <a:buFont typeface="Arial" panose="020B0604020202020204" pitchFamily="34" charset="0"/>
        <a:buChar char="•"/>
        <a:defRPr sz="201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52053" indent="-288013" algn="l" defTabSz="1152053" rtl="0" eaLnBrk="1" latinLnBrk="0" hangingPunct="1">
        <a:lnSpc>
          <a:spcPct val="100000"/>
        </a:lnSpc>
        <a:spcBef>
          <a:spcPts val="1260"/>
        </a:spcBef>
        <a:buClr>
          <a:schemeClr val="accent2"/>
        </a:buClr>
        <a:buFont typeface="Arial" panose="020B0604020202020204" pitchFamily="34" charset="0"/>
        <a:buChar char="•"/>
        <a:defRPr sz="201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40066" indent="-288013" algn="l" defTabSz="1152053" rtl="0" eaLnBrk="1" latinLnBrk="0" hangingPunct="1">
        <a:lnSpc>
          <a:spcPct val="100000"/>
        </a:lnSpc>
        <a:spcBef>
          <a:spcPts val="1260"/>
        </a:spcBef>
        <a:buClr>
          <a:schemeClr val="accent2"/>
        </a:buClr>
        <a:buFont typeface="Arial" panose="020B0604020202020204" pitchFamily="34" charset="0"/>
        <a:buChar char="•"/>
        <a:defRPr sz="201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54076" indent="-288013" algn="l" defTabSz="1152053" rtl="0" eaLnBrk="1" latinLnBrk="0" hangingPunct="1">
        <a:lnSpc>
          <a:spcPct val="100000"/>
        </a:lnSpc>
        <a:spcBef>
          <a:spcPts val="1260"/>
        </a:spcBef>
        <a:buClr>
          <a:schemeClr val="accent2"/>
        </a:buClr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6pPr>
      <a:lvl7pPr marL="1870086" indent="-288013" algn="l" defTabSz="1152053" rtl="0" eaLnBrk="1" latinLnBrk="0" hangingPunct="1">
        <a:lnSpc>
          <a:spcPct val="100000"/>
        </a:lnSpc>
        <a:spcBef>
          <a:spcPts val="1260"/>
        </a:spcBef>
        <a:buClr>
          <a:schemeClr val="accent2"/>
        </a:buClr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7pPr>
      <a:lvl8pPr marL="2088095" indent="-288013" algn="l" defTabSz="1152053" rtl="0" eaLnBrk="1" latinLnBrk="0" hangingPunct="1">
        <a:lnSpc>
          <a:spcPct val="100000"/>
        </a:lnSpc>
        <a:spcBef>
          <a:spcPts val="1260"/>
        </a:spcBef>
        <a:buClr>
          <a:schemeClr val="accent2"/>
        </a:buClr>
        <a:buFont typeface="Arial" panose="020B0604020202020204" pitchFamily="34" charset="0"/>
        <a:buChar char="•"/>
        <a:defRPr sz="2016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72108" indent="-288013" algn="l" defTabSz="1152053" rtl="0" eaLnBrk="1" latinLnBrk="0" hangingPunct="1">
        <a:lnSpc>
          <a:spcPct val="100000"/>
        </a:lnSpc>
        <a:spcBef>
          <a:spcPts val="1260"/>
        </a:spcBef>
        <a:buClr>
          <a:schemeClr val="accent2"/>
        </a:buClr>
        <a:buFont typeface="Arial" panose="020B0604020202020204" pitchFamily="34" charset="0"/>
        <a:buChar char="•"/>
        <a:defRPr sz="2016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26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053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079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105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131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158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184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210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16086" y="1318846"/>
            <a:ext cx="11328479" cy="3762125"/>
          </a:xfrm>
        </p:spPr>
        <p:txBody>
          <a:bodyPr>
            <a:normAutofit/>
          </a:bodyPr>
          <a:lstStyle/>
          <a:p>
            <a:r>
              <a:rPr lang="tr-TR" sz="4800" i="1" smtClean="0">
                <a:solidFill>
                  <a:schemeClr val="accent5">
                    <a:lumMod val="50000"/>
                  </a:schemeClr>
                </a:solidFill>
              </a:rPr>
              <a:t>Fırst aıd for</a:t>
            </a:r>
            <a:r>
              <a:rPr lang="tr-TR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tr-TR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sz="8000" smtClean="0">
                <a:solidFill>
                  <a:schemeClr val="accent5">
                    <a:lumMod val="50000"/>
                  </a:schemeClr>
                </a:solidFill>
              </a:rPr>
              <a:t>respıratory </a:t>
            </a:r>
            <a:br>
              <a:rPr lang="tr-TR" sz="800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sz="8000" smtClean="0">
                <a:solidFill>
                  <a:schemeClr val="accent5">
                    <a:lumMod val="50000"/>
                  </a:schemeClr>
                </a:solidFill>
              </a:rPr>
              <a:t>emergencıes</a:t>
            </a:r>
            <a:endParaRPr lang="tr-TR" sz="8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53829" y="6106483"/>
            <a:ext cx="11046590" cy="1749024"/>
          </a:xfrm>
        </p:spPr>
        <p:txBody>
          <a:bodyPr/>
          <a:lstStyle/>
          <a:p>
            <a:r>
              <a:rPr lang="tr-TR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Berna GUVEN,PhD</a:t>
            </a:r>
            <a:endParaRPr lang="tr-TR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8891" y="1418319"/>
            <a:ext cx="5770293" cy="657086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4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RECOGNITION</a:t>
            </a:r>
          </a:p>
          <a:p>
            <a:pPr marL="0" indent="0">
              <a:buNone/>
            </a:pPr>
            <a:r>
              <a:rPr lang="tr-TR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■ </a:t>
            </a:r>
            <a:r>
              <a:rPr lang="tr-TR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Difficulty speaking and breathing</a:t>
            </a:r>
          </a:p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■ Noisy breathing </a:t>
            </a:r>
            <a:endParaRPr lang="tr-TR" sz="320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■ </a:t>
            </a:r>
            <a:r>
              <a:rPr lang="tr-TR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Silence </a:t>
            </a:r>
            <a:r>
              <a:rPr lang="tr-TR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high-pitched </a:t>
            </a:r>
            <a:r>
              <a:rPr lang="en-US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sounds </a:t>
            </a: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complete or near </a:t>
            </a:r>
            <a:r>
              <a:rPr lang="en-US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tr-TR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obstruction</a:t>
            </a:r>
            <a:endParaRPr lang="tr-TR" sz="3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■ Red, puffy face</a:t>
            </a:r>
          </a:p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■ Signs of distress from the </a:t>
            </a:r>
            <a:r>
              <a:rPr lang="en-US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casualty,</a:t>
            </a:r>
            <a:r>
              <a:rPr lang="tr-TR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point to the throat or </a:t>
            </a:r>
            <a:r>
              <a:rPr lang="en-US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grasp</a:t>
            </a:r>
            <a:r>
              <a:rPr lang="tr-TR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tr-TR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neck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8115121" y="4121704"/>
            <a:ext cx="6582977" cy="338554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54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AIMS: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4000">
                <a:solidFill>
                  <a:schemeClr val="bg1"/>
                </a:solidFill>
              </a:rPr>
              <a:t>To remove the obstruction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4000" smtClean="0">
                <a:solidFill>
                  <a:schemeClr val="bg1"/>
                </a:solidFill>
              </a:rPr>
              <a:t> </a:t>
            </a:r>
            <a:r>
              <a:rPr lang="tr-TR" sz="4000">
                <a:solidFill>
                  <a:schemeClr val="bg1"/>
                </a:solidFill>
              </a:rPr>
              <a:t>To restore normal breathing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smtClean="0">
                <a:solidFill>
                  <a:schemeClr val="bg1"/>
                </a:solidFill>
              </a:rPr>
              <a:t> </a:t>
            </a:r>
            <a:r>
              <a:rPr lang="en-US" sz="4000">
                <a:solidFill>
                  <a:schemeClr val="bg1"/>
                </a:solidFill>
              </a:rPr>
              <a:t>To arrange removal to the hospital</a:t>
            </a:r>
            <a:endParaRPr lang="tr-TR" sz="4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3830906" y="117827"/>
            <a:ext cx="9738652" cy="924229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r-TR" sz="48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AIRWAY OBSTRUCTION</a:t>
            </a:r>
            <a:endParaRPr lang="tr-TR" sz="480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5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94620" y="153930"/>
            <a:ext cx="9738652" cy="59574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r-TR" sz="4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CHOKING ADULT</a:t>
            </a:r>
            <a:endParaRPr lang="tr-TR" sz="400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24231" y="5776924"/>
            <a:ext cx="4465644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Any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casualty who has been</a:t>
            </a:r>
          </a:p>
          <a:p>
            <a:r>
              <a:rPr lang="tr-TR" sz="2800">
                <a:latin typeface="Calibri" panose="020F0502020204030204" pitchFamily="34" charset="0"/>
                <a:cs typeface="Calibri" panose="020F0502020204030204" pitchFamily="34" charset="0"/>
              </a:rPr>
              <a:t>given abdominal thrusts 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must seek </a:t>
            </a:r>
            <a:r>
              <a:rPr lang="tr-TR" sz="2800">
                <a:latin typeface="Calibri" panose="020F0502020204030204" pitchFamily="34" charset="0"/>
                <a:cs typeface="Calibri" panose="020F0502020204030204" pitchFamily="34" charset="0"/>
              </a:rPr>
              <a:t>medical advice.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20" y="1019015"/>
            <a:ext cx="5307379" cy="6998742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24230" y="3091824"/>
            <a:ext cx="4465644" cy="255454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casualty is </a:t>
            </a:r>
            <a:r>
              <a:rPr lang="tr-TR" sz="3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</a:t>
            </a:r>
            <a:r>
              <a:rPr lang="en-US" sz="3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nconscious,</a:t>
            </a:r>
            <a:r>
              <a:rPr lang="tr-TR" sz="3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tr-T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normal </a:t>
            </a:r>
            <a:r>
              <a:rPr lang="tr-TR" sz="3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breathing </a:t>
            </a:r>
            <a:r>
              <a:rPr lang="en-US" sz="3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if not, begin CPR with</a:t>
            </a:r>
          </a:p>
          <a:p>
            <a:r>
              <a:rPr lang="tr-TR" sz="3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compressions !!!</a:t>
            </a:r>
            <a:endParaRPr lang="tr-TR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24" y="887501"/>
            <a:ext cx="2251082" cy="2178467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9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3029" y="265899"/>
            <a:ext cx="9738652" cy="103536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r-TR" sz="4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CHOKING </a:t>
            </a:r>
            <a:r>
              <a:rPr lang="tr-TR" sz="4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</a:t>
            </a:r>
            <a:br>
              <a:rPr lang="tr-TR" sz="4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4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do</a:t>
            </a:r>
            <a:endParaRPr lang="tr-TR" sz="400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39740" y="3166084"/>
            <a:ext cx="4173998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If the casualty is breathing,</a:t>
            </a:r>
          </a:p>
          <a:p>
            <a:r>
              <a:rPr lang="tr-TR" sz="2800">
                <a:latin typeface="Calibri" panose="020F0502020204030204" pitchFamily="34" charset="0"/>
                <a:cs typeface="Calibri" panose="020F0502020204030204" pitchFamily="34" charset="0"/>
              </a:rPr>
              <a:t>encourage her to continue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coughing. If she is not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coughing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not able to breathe, she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choking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. Go to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554415" y="2314903"/>
            <a:ext cx="6474369" cy="526297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r-TR" sz="2800">
                <a:latin typeface="Calibri" panose="020F0502020204030204" pitchFamily="34" charset="0"/>
                <a:cs typeface="Calibri" panose="020F0502020204030204" pitchFamily="34" charset="0"/>
              </a:rPr>
              <a:t>Stand behind the 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casualty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leg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back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other </a:t>
            </a:r>
            <a:r>
              <a:rPr lang="tr-TR" sz="2800">
                <a:latin typeface="Calibri" panose="020F0502020204030204" pitchFamily="34" charset="0"/>
                <a:cs typeface="Calibri" panose="020F0502020204030204" pitchFamily="34" charset="0"/>
              </a:rPr>
              <a:t>between the 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casualty’s l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egs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both arms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around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upper part of her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abdomen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Clench your fist with your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thumb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top of your index finger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place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it between the navel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bottom of her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breastbone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Grasp your fist firmly with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other hand, Thrust sharply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inward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and upward until the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object is dislodged or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casualty </a:t>
            </a:r>
            <a:r>
              <a:rPr lang="tr-TR" sz="2800">
                <a:latin typeface="Calibri" panose="020F0502020204030204" pitchFamily="34" charset="0"/>
                <a:cs typeface="Calibri" panose="020F0502020204030204" pitchFamily="34" charset="0"/>
              </a:rPr>
              <a:t>becomes unconscious.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50250" y="197579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413738" y="105427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tr-TR" sz="80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1532637" y="2052735"/>
            <a:ext cx="329910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3200"/>
              <a:t>heimlich maneuver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95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3029" y="265898"/>
            <a:ext cx="9738652" cy="119051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r-TR" sz="4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CHOKING </a:t>
            </a:r>
            <a:r>
              <a:rPr lang="tr-TR" sz="4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</a:t>
            </a:r>
            <a:br>
              <a:rPr lang="tr-TR" sz="4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4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</a:t>
            </a:r>
            <a:r>
              <a:rPr lang="tr-TR" sz="4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endParaRPr lang="tr-TR" sz="400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86037" y="2150647"/>
            <a:ext cx="6894131" cy="5078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3600">
                <a:latin typeface="Calibri" panose="020F0502020204030204" pitchFamily="34" charset="0"/>
                <a:cs typeface="Calibri" panose="020F0502020204030204" pitchFamily="34" charset="0"/>
              </a:rPr>
              <a:t>If the casualty </a:t>
            </a:r>
            <a:r>
              <a:rPr lang="tr-TR" sz="3600" smtClean="0">
                <a:latin typeface="Calibri" panose="020F0502020204030204" pitchFamily="34" charset="0"/>
                <a:cs typeface="Calibri" panose="020F0502020204030204" pitchFamily="34" charset="0"/>
              </a:rPr>
              <a:t>loses consciousness</a:t>
            </a:r>
            <a:r>
              <a:rPr lang="tr-TR" sz="36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tr-TR" sz="36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3600" smtClean="0">
                <a:latin typeface="Calibri" panose="020F0502020204030204" pitchFamily="34" charset="0"/>
                <a:cs typeface="Calibri" panose="020F0502020204030204" pitchFamily="34" charset="0"/>
              </a:rPr>
              <a:t>carefully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her to the floor,</a:t>
            </a:r>
          </a:p>
          <a:p>
            <a:r>
              <a:rPr lang="tr-TR" sz="3600">
                <a:latin typeface="Calibri" panose="020F0502020204030204" pitchFamily="34" charset="0"/>
                <a:cs typeface="Calibri" panose="020F0502020204030204" pitchFamily="34" charset="0"/>
              </a:rPr>
              <a:t>immediately </a:t>
            </a:r>
            <a:r>
              <a:rPr lang="tr-TR" sz="3600" b="1">
                <a:latin typeface="Calibri" panose="020F0502020204030204" pitchFamily="34" charset="0"/>
                <a:cs typeface="Calibri" panose="020F0502020204030204" pitchFamily="34" charset="0"/>
              </a:rPr>
              <a:t>call </a:t>
            </a:r>
            <a:r>
              <a:rPr lang="tr-TR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112 </a:t>
            </a:r>
            <a:r>
              <a:rPr lang="tr-TR" sz="3600" b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</a:p>
          <a:p>
            <a:r>
              <a:rPr lang="tr-TR" sz="3600" b="1">
                <a:latin typeface="Calibri" panose="020F0502020204030204" pitchFamily="34" charset="0"/>
                <a:cs typeface="Calibri" panose="020F0502020204030204" pitchFamily="34" charset="0"/>
              </a:rPr>
              <a:t>emergency </a:t>
            </a:r>
            <a:r>
              <a:rPr lang="tr-TR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help, </a:t>
            </a:r>
          </a:p>
          <a:p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Begin</a:t>
            </a:r>
            <a:r>
              <a:rPr lang="tr-TR" sz="3600" smtClean="0">
                <a:latin typeface="Calibri" panose="020F0502020204030204" pitchFamily="34" charset="0"/>
                <a:cs typeface="Calibri" panose="020F0502020204030204" pitchFamily="34" charset="0"/>
              </a:rPr>
              <a:t> CPR </a:t>
            </a:r>
            <a:r>
              <a:rPr lang="tr-TR" sz="3600">
                <a:latin typeface="Calibri" panose="020F0502020204030204" pitchFamily="34" charset="0"/>
                <a:cs typeface="Calibri" panose="020F0502020204030204" pitchFamily="34" charset="0"/>
              </a:rPr>
              <a:t>with chest </a:t>
            </a:r>
            <a:r>
              <a:rPr lang="tr-TR" sz="3600" smtClean="0">
                <a:latin typeface="Calibri" panose="020F0502020204030204" pitchFamily="34" charset="0"/>
                <a:cs typeface="Calibri" panose="020F0502020204030204" pitchFamily="34" charset="0"/>
              </a:rPr>
              <a:t>compressions.</a:t>
            </a:r>
          </a:p>
          <a:p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time the airway</a:t>
            </a:r>
          </a:p>
          <a:p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is opened during CPR, look for</a:t>
            </a:r>
          </a:p>
          <a:p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an object in the casualty's mouth</a:t>
            </a:r>
          </a:p>
          <a:p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and, if seen, remove it.</a:t>
            </a:r>
            <a:endParaRPr lang="tr-TR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247185" y="2713172"/>
            <a:ext cx="6436278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If the obstruction still has</a:t>
            </a:r>
          </a:p>
          <a:p>
            <a:r>
              <a:rPr lang="tr-TR" sz="4000">
                <a:latin typeface="Calibri" panose="020F0502020204030204" pitchFamily="34" charset="0"/>
                <a:cs typeface="Calibri" panose="020F0502020204030204" pitchFamily="34" charset="0"/>
              </a:rPr>
              <a:t>not cleared, continue CPR</a:t>
            </a:r>
          </a:p>
          <a:p>
            <a:r>
              <a:rPr lang="tr-TR" sz="4000">
                <a:latin typeface="Calibri" panose="020F0502020204030204" pitchFamily="34" charset="0"/>
                <a:cs typeface="Calibri" panose="020F0502020204030204" pitchFamily="34" charset="0"/>
              </a:rPr>
              <a:t>until help arrives.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791310" y="1029386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tr-TR" sz="80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493371" y="1488928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tr-TR" sz="80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52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999" y="424158"/>
            <a:ext cx="10395047" cy="613334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CHOKING CHILD </a:t>
            </a:r>
            <a:r>
              <a:rPr lang="tr-TR" b="1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YEAR TO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PUBERTY</a:t>
            </a:r>
            <a:r>
              <a:rPr lang="tr-TR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2495" y="2701429"/>
            <a:ext cx="5449822" cy="391731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Young children especially are prone to choking</a:t>
            </a:r>
            <a:r>
              <a:rPr lang="en-US" sz="2800" b="1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8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ct quickly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If the child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loses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onsciousness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any stage and is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breathing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, begin CPR with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chest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ompressions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to try to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relieve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obstruction</a:t>
            </a:r>
            <a:endParaRPr lang="tr-TR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33" y="1299845"/>
            <a:ext cx="5096363" cy="672047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628" y="3332126"/>
            <a:ext cx="2926080" cy="2926080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94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999" y="424157"/>
            <a:ext cx="10395047" cy="875687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CHOKING CHILD </a:t>
            </a:r>
            <a:r>
              <a:rPr lang="tr-TR" b="1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YEAR TO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PUBERTY</a:t>
            </a:r>
            <a:r>
              <a:rPr lang="tr-TR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tr-TR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</a:t>
            </a:r>
            <a:r>
              <a:rPr lang="tr-TR" sz="36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endParaRPr lang="tr-TR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5468" y="2919370"/>
            <a:ext cx="4891062" cy="304181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If the child is </a:t>
            </a:r>
            <a:r>
              <a:rPr lang="en-US" sz="3000" smtClean="0">
                <a:latin typeface="Calibri" panose="020F0502020204030204" pitchFamily="34" charset="0"/>
                <a:cs typeface="Calibri" panose="020F0502020204030204" pitchFamily="34" charset="0"/>
              </a:rPr>
              <a:t>breathing,</a:t>
            </a:r>
            <a:r>
              <a:rPr lang="tr-TR" sz="30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smtClean="0">
                <a:latin typeface="Calibri" panose="020F0502020204030204" pitchFamily="34" charset="0"/>
                <a:cs typeface="Calibri" panose="020F0502020204030204" pitchFamily="34" charset="0"/>
              </a:rPr>
              <a:t>encourage </a:t>
            </a: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her to </a:t>
            </a:r>
            <a:r>
              <a:rPr lang="en-US" sz="3000" smtClean="0"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tr-TR" sz="30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smtClean="0">
                <a:latin typeface="Calibri" panose="020F0502020204030204" pitchFamily="34" charset="0"/>
                <a:cs typeface="Calibri" panose="020F0502020204030204" pitchFamily="34" charset="0"/>
              </a:rPr>
              <a:t>coughing</a:t>
            </a: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. If she is not </a:t>
            </a:r>
            <a:r>
              <a:rPr lang="en-US" sz="3000" smtClean="0">
                <a:latin typeface="Calibri" panose="020F0502020204030204" pitchFamily="34" charset="0"/>
                <a:cs typeface="Calibri" panose="020F0502020204030204" pitchFamily="34" charset="0"/>
              </a:rPr>
              <a:t>coughing</a:t>
            </a:r>
            <a:r>
              <a:rPr lang="tr-TR" sz="30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not able to breathe, she </a:t>
            </a:r>
            <a:r>
              <a:rPr lang="en-US" sz="3000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tr-TR" sz="30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smtClean="0">
                <a:latin typeface="Calibri" panose="020F0502020204030204" pitchFamily="34" charset="0"/>
                <a:cs typeface="Calibri" panose="020F0502020204030204" pitchFamily="34" charset="0"/>
              </a:rPr>
              <a:t>choking</a:t>
            </a: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. Go to step 2.</a:t>
            </a:r>
            <a:endParaRPr lang="tr-TR" sz="3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242538" y="1854954"/>
            <a:ext cx="5451232" cy="563231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Put your arms around the</a:t>
            </a:r>
          </a:p>
          <a:p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child’s upper </a:t>
            </a:r>
            <a:r>
              <a:rPr lang="en-US" sz="3000" smtClean="0">
                <a:latin typeface="Calibri" panose="020F0502020204030204" pitchFamily="34" charset="0"/>
                <a:cs typeface="Calibri" panose="020F0502020204030204" pitchFamily="34" charset="0"/>
              </a:rPr>
              <a:t>abdomen</a:t>
            </a:r>
            <a:r>
              <a:rPr lang="tr-TR" sz="300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Place your fist between the</a:t>
            </a:r>
          </a:p>
          <a:p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navel and the bottom of her</a:t>
            </a:r>
          </a:p>
          <a:p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breastbone, </a:t>
            </a:r>
            <a:endParaRPr lang="tr-TR" sz="3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3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3000" smtClean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3000" smtClean="0">
                <a:latin typeface="Calibri" panose="020F0502020204030204" pitchFamily="34" charset="0"/>
                <a:cs typeface="Calibri" panose="020F0502020204030204" pitchFamily="34" charset="0"/>
              </a:rPr>
              <a:t>rasp </a:t>
            </a: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3000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tr-TR" sz="30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smtClean="0"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other </a:t>
            </a:r>
            <a:r>
              <a:rPr lang="en-US" sz="3000" smtClean="0">
                <a:latin typeface="Calibri" panose="020F0502020204030204" pitchFamily="34" charset="0"/>
                <a:cs typeface="Calibri" panose="020F0502020204030204" pitchFamily="34" charset="0"/>
              </a:rPr>
              <a:t>hand</a:t>
            </a:r>
            <a:r>
              <a:rPr lang="tr-TR" sz="300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endParaRPr lang="tr-TR" sz="3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smtClean="0">
                <a:latin typeface="Calibri" panose="020F0502020204030204" pitchFamily="34" charset="0"/>
                <a:cs typeface="Calibri" panose="020F0502020204030204" pitchFamily="34" charset="0"/>
              </a:rPr>
              <a:t>Pull sharply</a:t>
            </a:r>
            <a:r>
              <a:rPr lang="tr-TR" sz="30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smtClean="0">
                <a:latin typeface="Calibri" panose="020F0502020204030204" pitchFamily="34" charset="0"/>
                <a:cs typeface="Calibri" panose="020F0502020204030204" pitchFamily="34" charset="0"/>
              </a:rPr>
              <a:t>inward </a:t>
            </a: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and upward until </a:t>
            </a:r>
            <a:r>
              <a:rPr lang="en-US" sz="3000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3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smtClean="0">
                <a:latin typeface="Calibri" panose="020F0502020204030204" pitchFamily="34" charset="0"/>
                <a:cs typeface="Calibri" panose="020F0502020204030204" pitchFamily="34" charset="0"/>
              </a:rPr>
              <a:t>object </a:t>
            </a: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is dislodged or the </a:t>
            </a:r>
            <a:r>
              <a:rPr lang="en-US" sz="3000" smtClean="0"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  <a:r>
              <a:rPr lang="tr-TR" sz="30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smtClean="0">
                <a:latin typeface="Calibri" panose="020F0502020204030204" pitchFamily="34" charset="0"/>
                <a:cs typeface="Calibri" panose="020F0502020204030204" pitchFamily="34" charset="0"/>
              </a:rPr>
              <a:t>becomes </a:t>
            </a: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unconscious.</a:t>
            </a:r>
            <a:endParaRPr lang="tr-TR" sz="3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57325" y="1653184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38499" y="1653184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tr-TR" sz="8000" b="1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237" y="2919370"/>
            <a:ext cx="2892814" cy="4035476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76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999" y="424157"/>
            <a:ext cx="10395047" cy="875687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CHOKING CHILD </a:t>
            </a:r>
            <a:r>
              <a:rPr lang="tr-TR" b="1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YEAR TO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PUBERTY</a:t>
            </a:r>
            <a:r>
              <a:rPr lang="tr-TR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tr-TR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</a:t>
            </a:r>
            <a:r>
              <a:rPr lang="tr-TR" sz="36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endParaRPr lang="tr-TR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5468" y="2233245"/>
            <a:ext cx="5912240" cy="592170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If the child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becomes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unresponsive,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carefully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her to the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tart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CPR with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chest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compressions </a:t>
            </a:r>
            <a:endParaRPr lang="tr-TR" sz="28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compressions, open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airway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and look in her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mouth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foreign body is seen, remove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do not perform blind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finger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sweeps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28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attempt to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two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breaths and continue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cycles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chest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compressions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ventilations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until the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expelled.</a:t>
            </a:r>
            <a:endParaRPr lang="tr-TR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636056" y="3206731"/>
            <a:ext cx="5344450" cy="35394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After two minutes, if no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has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already done so,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obstruction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still has not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cleared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the child has not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regained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consciousness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, call 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112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emergency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help. Then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CPR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until help arrives.</a:t>
            </a:r>
            <a:endParaRPr lang="tr-TR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65468" y="1044446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tr-TR" sz="8000" b="1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636056" y="197321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tr-TR" sz="8000" b="1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770" y="1616857"/>
            <a:ext cx="3569564" cy="3359589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0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999" y="353821"/>
            <a:ext cx="9738652" cy="789179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CHOKING INFANT </a:t>
            </a:r>
            <a:r>
              <a:rPr lang="tr-TR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tr-TR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572578" y="1522162"/>
            <a:ext cx="4853037" cy="65556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b="1" smtClean="0">
                <a:latin typeface="Calibri" panose="020F0502020204030204" pitchFamily="34" charset="0"/>
                <a:cs typeface="Calibri" panose="020F0502020204030204" pitchFamily="34" charset="0"/>
              </a:rPr>
              <a:t>CAUTION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■ If the infant loses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consciousness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any stage, assess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breathing.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If the infant is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breathing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, begin CPR with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chest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ompressions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open the airway and remove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obvious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foreign objects,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two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rescue breaths if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possible,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repeat compressions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8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■ Seek medical advice for any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infant who has been given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chest compressions.</a:t>
            </a:r>
            <a:endParaRPr lang="tr-TR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560058" y="1894673"/>
            <a:ext cx="4501882" cy="41928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>
                <a:latin typeface="Calibri" panose="020F0502020204030204" pitchFamily="34" charset="0"/>
                <a:cs typeface="Calibri" panose="020F0502020204030204" pitchFamily="34" charset="0"/>
              </a:rPr>
              <a:t>An infant is more likely to choke on food or small objects </a:t>
            </a:r>
            <a:r>
              <a:rPr lang="en-US" sz="2800" b="1" i="1" smtClean="0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tr-TR" sz="2800" b="1" i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smtClean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2800" b="1" i="1">
                <a:latin typeface="Calibri" panose="020F0502020204030204" pitchFamily="34" charset="0"/>
                <a:cs typeface="Calibri" panose="020F0502020204030204" pitchFamily="34" charset="0"/>
              </a:rPr>
              <a:t>adult. </a:t>
            </a:r>
            <a:endParaRPr lang="tr-TR" sz="2800" b="1" i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sz="2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infant will rapidly become distressed, and </a:t>
            </a:r>
            <a:r>
              <a:rPr lang="en-US" sz="2800" b="1" smtClean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tr-TR" sz="2800" b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mtClean="0">
                <a:latin typeface="Calibri" panose="020F0502020204030204" pitchFamily="34" charset="0"/>
                <a:cs typeface="Calibri" panose="020F0502020204030204" pitchFamily="34" charset="0"/>
              </a:rPr>
              <a:t>need </a:t>
            </a: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to act </a:t>
            </a: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quickly</a:t>
            </a: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 to clear any obstruction. </a:t>
            </a:r>
            <a:endParaRPr lang="tr-TR" sz="28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sz="2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909" y="1894673"/>
            <a:ext cx="4407142" cy="5810621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09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3029" y="265899"/>
            <a:ext cx="9738652" cy="103536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r-TR" sz="4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CHOKING </a:t>
            </a:r>
            <a:r>
              <a:rPr lang="tr-TR" sz="4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INFANT</a:t>
            </a:r>
            <a:br>
              <a:rPr lang="tr-TR" sz="4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4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do</a:t>
            </a:r>
            <a:endParaRPr lang="tr-TR" sz="400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57325" y="2534672"/>
            <a:ext cx="3910230" cy="45858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If the infant is distressed,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is unable to cry, cough,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breathe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, lay him face down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forearm, with his head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low,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support his back and head.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Give up to </a:t>
            </a: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back blows, with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the heel of your hand.</a:t>
            </a:r>
            <a:endParaRPr lang="tr-TR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850862" y="2314903"/>
            <a:ext cx="4853354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If back blows fail to clear the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obstruction, turn the infant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onto his back and give chest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compressions. Using two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fingers,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push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against the infant’s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breastbone, in the nipple line.</a:t>
            </a:r>
            <a:endParaRPr lang="tr-TR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57325" y="130126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8988966" y="187295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tr-TR" sz="80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9850862" y="5385215"/>
            <a:ext cx="4853354" cy="243143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Perform up to </a:t>
            </a: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chest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compressions. The aim is to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relieve the obstruction with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chest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compression rather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necessarily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doing all five.</a:t>
            </a:r>
            <a:endParaRPr lang="tr-TR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9068072" y="5019917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tr-TR" sz="80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12" y="1535645"/>
            <a:ext cx="3484272" cy="348427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25" y="5150831"/>
            <a:ext cx="3484272" cy="290020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37" y="265899"/>
            <a:ext cx="1586918" cy="1535727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47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3029" y="265899"/>
            <a:ext cx="9738652" cy="103536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r-TR" sz="4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CHOKING </a:t>
            </a:r>
            <a:r>
              <a:rPr lang="tr-TR" sz="4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INFANT</a:t>
            </a:r>
            <a:br>
              <a:rPr lang="tr-TR" sz="4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4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do</a:t>
            </a:r>
            <a:endParaRPr lang="tr-TR" sz="400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80416" y="2792440"/>
            <a:ext cx="4684931" cy="44012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Check the infant’s mouth;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remove any obvious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obstructions with your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fingertips. Do not sweep the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mouth with your finger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may push the object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farther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down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the throat. Repeat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1–4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until the object clears or the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infant loses consciousness.</a:t>
            </a:r>
            <a:endParaRPr lang="tr-TR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392508" y="5142282"/>
            <a:ext cx="4747845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If the obstruction has not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cleared and he becomes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unconscious, call </a:t>
            </a:r>
            <a:r>
              <a:rPr lang="tr-TR" sz="2800" b="1" smtClean="0">
                <a:latin typeface="Calibri" panose="020F0502020204030204" pitchFamily="34" charset="0"/>
                <a:cs typeface="Calibri" panose="020F0502020204030204" pitchFamily="34" charset="0"/>
              </a:rPr>
              <a:t>112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emergency help, then start CPR</a:t>
            </a:r>
          </a:p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with chest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compressions</a:t>
            </a:r>
            <a:r>
              <a:rPr lang="tr-TR" sz="280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Continue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until help arrives.</a:t>
            </a:r>
            <a:endParaRPr lang="tr-TR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57325" y="1653184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tr-TR" sz="80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392508" y="381884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tr-TR" sz="80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38" y="2792439"/>
            <a:ext cx="4859895" cy="357389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6" y="265899"/>
            <a:ext cx="1474040" cy="1426491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76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71138" y="2024681"/>
            <a:ext cx="2567354" cy="736425"/>
          </a:xfrm>
        </p:spPr>
        <p:txBody>
          <a:bodyPr>
            <a:noAutofit/>
          </a:bodyPr>
          <a:lstStyle/>
          <a:p>
            <a:r>
              <a:rPr lang="tr-TR" sz="5400" smtClean="0"/>
              <a:t>CPR</a:t>
            </a:r>
            <a:endParaRPr lang="tr-TR" sz="540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03584" y="3136542"/>
            <a:ext cx="10902462" cy="2498934"/>
          </a:xfr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■Opening the person’s airway (the passageway</a:t>
            </a:r>
            <a:r>
              <a:rPr lang="tr-TR" sz="3200"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etween the</a:t>
            </a:r>
            <a:r>
              <a:rPr lang="tr-TR" sz="3200">
                <a:latin typeface="Calibri" panose="020F0502020204030204" pitchFamily="34" charset="0"/>
                <a:cs typeface="Calibri" panose="020F0502020204030204" pitchFamily="34" charset="0"/>
              </a:rPr>
              <a:t> nose/mouth and the lungs).</a:t>
            </a:r>
          </a:p>
          <a:p>
            <a:pPr marL="0" indent="0">
              <a:buNone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■ Compressing the person’s chest to keep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blood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circulating.</a:t>
            </a:r>
          </a:p>
          <a:p>
            <a:pPr marL="0" indent="0">
              <a:buNone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■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Giving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rescue breaths that fill the lungs with air.</a:t>
            </a:r>
            <a:endParaRPr lang="tr-TR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 bwMode="black">
          <a:xfrm>
            <a:off x="5486400" y="610767"/>
            <a:ext cx="4258408" cy="127547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11520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28" kern="1200" cap="all" spc="252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smtClean="0"/>
              <a:t>Cardiac EmERGENCIES</a:t>
            </a:r>
            <a:endParaRPr lang="tr-TR" sz="3600" b="1"/>
          </a:p>
        </p:txBody>
      </p:sp>
      <p:sp>
        <p:nvSpPr>
          <p:cNvPr id="5" name="Unvan 1"/>
          <p:cNvSpPr txBox="1">
            <a:spLocks/>
          </p:cNvSpPr>
          <p:nvPr/>
        </p:nvSpPr>
        <p:spPr bwMode="black">
          <a:xfrm>
            <a:off x="9961685" y="1149818"/>
            <a:ext cx="2567354" cy="73642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11520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28" kern="1200" cap="all" spc="252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cap="none" smtClean="0"/>
              <a:t>Cardiac Arrest</a:t>
            </a:r>
            <a:endParaRPr lang="tr-TR" sz="2800" cap="none"/>
          </a:p>
        </p:txBody>
      </p:sp>
      <p:sp>
        <p:nvSpPr>
          <p:cNvPr id="6" name="Unvan 1"/>
          <p:cNvSpPr txBox="1">
            <a:spLocks/>
          </p:cNvSpPr>
          <p:nvPr/>
        </p:nvSpPr>
        <p:spPr bwMode="black">
          <a:xfrm>
            <a:off x="2702169" y="1149819"/>
            <a:ext cx="2567354" cy="73642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11520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28" kern="1200" cap="all" spc="252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cap="none" smtClean="0"/>
              <a:t>Heart Attack</a:t>
            </a:r>
            <a:endParaRPr lang="tr-TR" sz="2800" cap="none"/>
          </a:p>
        </p:txBody>
      </p:sp>
      <p:sp>
        <p:nvSpPr>
          <p:cNvPr id="7" name="Metin kutusu 6"/>
          <p:cNvSpPr txBox="1"/>
          <p:nvPr/>
        </p:nvSpPr>
        <p:spPr>
          <a:xfrm>
            <a:off x="1053072" y="5963484"/>
            <a:ext cx="12397154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3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Breathing </a:t>
            </a:r>
            <a:r>
              <a:rPr lang="en-US" sz="36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emergencies</a:t>
            </a:r>
            <a:r>
              <a:rPr lang="tr-TR" sz="36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en-US" sz="3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lead to cardiac arrest because if the body’s supply of oxygen is interrupted, the heart soon stops beating. </a:t>
            </a:r>
            <a:endParaRPr lang="tr-TR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880230" y="4011404"/>
            <a:ext cx="600603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chest compressions </a:t>
            </a: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followed by sets of </a:t>
            </a:r>
            <a:r>
              <a:rPr 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rescue breaths</a:t>
            </a: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3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29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999" y="529667"/>
            <a:ext cx="9738652" cy="683671"/>
          </a:xfrm>
        </p:spPr>
        <p:txBody>
          <a:bodyPr>
            <a:normAutofit fontScale="90000"/>
          </a:bodyPr>
          <a:lstStyle/>
          <a:p>
            <a:r>
              <a:rPr lang="tr-TR" b="1">
                <a:latin typeface="Arial" panose="020B0604020202020204" pitchFamily="34" charset="0"/>
                <a:cs typeface="Arial" panose="020B0604020202020204" pitchFamily="34" charset="0"/>
              </a:rPr>
              <a:t>HANGING AND STRANGULATION</a:t>
            </a: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2993" y="3276899"/>
            <a:ext cx="8089668" cy="49205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pressure is exerted on the outside of the neck, the </a:t>
            </a:r>
            <a:r>
              <a:rPr lang="en-US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airway</a:t>
            </a:r>
            <a:r>
              <a:rPr lang="tr-TR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squeezed and the flow of air to the lungs </a:t>
            </a:r>
            <a:r>
              <a:rPr lang="en-US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tr-TR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</a:t>
            </a: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off. The </a:t>
            </a:r>
            <a:r>
              <a:rPr lang="en-US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tr-TR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 </a:t>
            </a: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such pressure are</a:t>
            </a:r>
            <a:r>
              <a:rPr lang="en-US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tr-TR" sz="320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■ 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Hanging</a:t>
            </a:r>
            <a:r>
              <a:rPr lang="tr-TR" sz="3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suspension of the body by a noose around</a:t>
            </a:r>
            <a:r>
              <a:rPr lang="tr-TR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neck;</a:t>
            </a:r>
          </a:p>
          <a:p>
            <a:pPr marL="0" indent="0">
              <a:buNone/>
            </a:pPr>
            <a:r>
              <a:rPr lang="en-US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■ </a:t>
            </a:r>
            <a:r>
              <a:rPr lang="en-US" sz="32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Strangulation</a:t>
            </a:r>
            <a:r>
              <a:rPr lang="tr-TR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constriction </a:t>
            </a: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squeezing around the </a:t>
            </a:r>
            <a:r>
              <a:rPr lang="en-US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neck</a:t>
            </a:r>
            <a:r>
              <a:rPr lang="tr-TR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throat.</a:t>
            </a:r>
            <a:endParaRPr lang="tr-TR" sz="3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300" y="1520745"/>
            <a:ext cx="5020531" cy="6676654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5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999" y="158263"/>
            <a:ext cx="9738652" cy="1055076"/>
          </a:xfrm>
        </p:spPr>
        <p:txBody>
          <a:bodyPr>
            <a:normAutofit fontScale="90000"/>
          </a:bodyPr>
          <a:lstStyle/>
          <a:p>
            <a:r>
              <a:rPr lang="tr-TR" b="1">
                <a:latin typeface="Calibri" panose="020F0502020204030204" pitchFamily="34" charset="0"/>
                <a:cs typeface="Calibri" panose="020F0502020204030204" pitchFamily="34" charset="0"/>
              </a:rPr>
              <a:t>HANGING AND </a:t>
            </a:r>
            <a:r>
              <a:rPr lang="tr-TR" b="1" smtClean="0">
                <a:latin typeface="Calibri" panose="020F0502020204030204" pitchFamily="34" charset="0"/>
                <a:cs typeface="Calibri" panose="020F0502020204030204" pitchFamily="34" charset="0"/>
              </a:rPr>
              <a:t>STRANGULATION</a:t>
            </a:r>
            <a:br>
              <a:rPr lang="tr-TR" b="1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smtClean="0">
                <a:latin typeface="Calibri" panose="020F0502020204030204" pitchFamily="34" charset="0"/>
                <a:cs typeface="Calibri" panose="020F0502020204030204" pitchFamily="34" charset="0"/>
              </a:rPr>
              <a:t>WHAT TO DO</a:t>
            </a:r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99" y="1377155"/>
            <a:ext cx="9738651" cy="7133799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196753" y="6682153"/>
            <a:ext cx="5522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b="1" smtClean="0"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endParaRPr 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3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999" y="318651"/>
            <a:ext cx="9738652" cy="754010"/>
          </a:xfrm>
        </p:spPr>
        <p:txBody>
          <a:bodyPr>
            <a:normAutofit fontScale="90000"/>
          </a:bodyPr>
          <a:lstStyle/>
          <a:p>
            <a:r>
              <a:rPr lang="tr-TR" b="1">
                <a:latin typeface="Calibri" panose="020F0502020204030204" pitchFamily="34" charset="0"/>
                <a:cs typeface="Calibri" panose="020F0502020204030204" pitchFamily="34" charset="0"/>
              </a:rPr>
              <a:t>INHALATION OF FUMES</a:t>
            </a:r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5730" y="1695300"/>
            <a:ext cx="4592124" cy="4500225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tr-TR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Carbon monoxide</a:t>
            </a:r>
            <a:endParaRPr lang="tr-TR" sz="4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Smoke</a:t>
            </a:r>
          </a:p>
          <a:p>
            <a:pPr marL="0" indent="0">
              <a:buNone/>
            </a:pPr>
            <a:r>
              <a:rPr lang="en-US" i="1" smtClean="0"/>
              <a:t>bigger </a:t>
            </a:r>
            <a:r>
              <a:rPr lang="en-US" i="1"/>
              <a:t>killer than fire </a:t>
            </a:r>
            <a:r>
              <a:rPr lang="en-US" i="1" smtClean="0"/>
              <a:t>itself</a:t>
            </a:r>
            <a:r>
              <a:rPr lang="tr-TR" i="1"/>
              <a:t>!</a:t>
            </a:r>
            <a:endParaRPr lang="tr-TR" sz="4000" b="1" i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Carbon dioxide</a:t>
            </a:r>
            <a:endParaRPr lang="tr-TR" sz="4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Solvents and fuels</a:t>
            </a:r>
          </a:p>
          <a:p>
            <a:pPr marL="0" indent="0" algn="ctr">
              <a:buNone/>
            </a:pPr>
            <a:r>
              <a:rPr lang="tr-TR" sz="40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hypoxic</a:t>
            </a:r>
            <a:endParaRPr lang="tr-TR" sz="40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850962" y="1284755"/>
            <a:ext cx="9267092" cy="71711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r-TR" sz="4400" b="1" smtClean="0">
                <a:latin typeface="Calibri" panose="020F0502020204030204" pitchFamily="34" charset="0"/>
                <a:cs typeface="Calibri" panose="020F0502020204030204" pitchFamily="34" charset="0"/>
              </a:rPr>
              <a:t>WHAT TO DO?</a:t>
            </a:r>
          </a:p>
          <a:p>
            <a:pPr marL="514350" indent="-514350">
              <a:buAutoNum type="arabicPeriod"/>
            </a:pP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Call 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112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emergency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. Tell the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dispatcher</a:t>
            </a:r>
            <a:r>
              <a:rPr lang="tr-TR" sz="3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that you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suspect f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inhalation.</a:t>
            </a:r>
            <a:endParaRPr lang="tr-TR" sz="32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tr-TR" sz="32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If it is necessary to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escape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the source of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fumes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, help the casualty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away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the fumes into fresh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air.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not enter the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fume-filled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area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yourself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32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tr-TR" sz="32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the casualty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encourage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him to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breathe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normally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. If the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casualty’s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clothing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is still burning, try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extinguish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flames.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Treat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any obvious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burns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other injuries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32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tr-TR" sz="32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Stay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with the casualty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help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arrives.</a:t>
            </a:r>
            <a:endParaRPr lang="tr-TR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32" y="6035181"/>
            <a:ext cx="2578333" cy="2420768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6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999" y="318651"/>
            <a:ext cx="9738652" cy="754010"/>
          </a:xfrm>
        </p:spPr>
        <p:txBody>
          <a:bodyPr>
            <a:normAutofit fontScale="90000"/>
          </a:bodyPr>
          <a:lstStyle/>
          <a:p>
            <a:r>
              <a:rPr lang="tr-TR" b="1">
                <a:latin typeface="Calibri" panose="020F0502020204030204" pitchFamily="34" charset="0"/>
                <a:cs typeface="Calibri" panose="020F0502020204030204" pitchFamily="34" charset="0"/>
              </a:rPr>
              <a:t>INHALATION OF FUMES</a:t>
            </a:r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40" y="1885652"/>
            <a:ext cx="4594481" cy="240444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335507" y="4460033"/>
            <a:ext cx="7062042" cy="28623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3600" smtClean="0"/>
              <a:t>CAUTION</a:t>
            </a:r>
          </a:p>
          <a:p>
            <a:r>
              <a:rPr lang="en-US" sz="3600" smtClean="0"/>
              <a:t>■ If the casualty is found</a:t>
            </a:r>
            <a:r>
              <a:rPr lang="tr-TR" sz="3600" smtClean="0"/>
              <a:t> unconscious and is not breathing normally, begin CPR with chest</a:t>
            </a:r>
          </a:p>
          <a:p>
            <a:r>
              <a:rPr lang="tr-TR" sz="3600" smtClean="0"/>
              <a:t>compressions</a:t>
            </a:r>
            <a:endParaRPr lang="tr-TR" sz="360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6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999" y="406574"/>
            <a:ext cx="9738652" cy="718841"/>
          </a:xfrm>
        </p:spPr>
        <p:txBody>
          <a:bodyPr>
            <a:noAutofit/>
          </a:bodyPr>
          <a:lstStyle/>
          <a:p>
            <a:r>
              <a:rPr lang="tr-TR" sz="4800" b="1">
                <a:latin typeface="Calibri" panose="020F0502020204030204" pitchFamily="34" charset="0"/>
                <a:cs typeface="Calibri" panose="020F0502020204030204" pitchFamily="34" charset="0"/>
              </a:rPr>
              <a:t>DROWNING</a:t>
            </a:r>
            <a:endParaRPr lang="tr-TR" sz="4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2845" y="1701900"/>
            <a:ext cx="4820725" cy="2197756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tr-TR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Hypothermia</a:t>
            </a:r>
          </a:p>
          <a:p>
            <a:r>
              <a:rPr lang="tr-TR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Cardiac arrest</a:t>
            </a:r>
          </a:p>
          <a:p>
            <a:r>
              <a:rPr lang="tr-TR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Spasm of the throat</a:t>
            </a:r>
            <a:endParaRPr lang="tr-TR" sz="4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6714781" y="4120688"/>
            <a:ext cx="7687018" cy="38741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>
            <a:lvl1pPr marL="288013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68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6026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4039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2053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40066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54076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0086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88095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2108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AIMS:</a:t>
            </a:r>
          </a:p>
          <a:p>
            <a:pPr marL="0" indent="0">
              <a:buNone/>
            </a:pPr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■ </a:t>
            </a:r>
            <a:r>
              <a:rPr lang="en-U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restore adequate breathing</a:t>
            </a:r>
          </a:p>
          <a:p>
            <a:pPr marL="0" indent="0">
              <a:buNone/>
            </a:pPr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■ To keep the casualty warm</a:t>
            </a:r>
          </a:p>
          <a:p>
            <a:pPr marL="0" indent="0">
              <a:buNone/>
            </a:pPr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■ To arrange urgent removal to </a:t>
            </a:r>
            <a:r>
              <a:rPr lang="en-U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</a:t>
            </a:r>
            <a:endParaRPr lang="tr-TR" sz="4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5" y="4832837"/>
            <a:ext cx="5627616" cy="316200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7240555" y="2092892"/>
            <a:ext cx="4030270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tr-TR" sz="4000" i="1" smtClean="0"/>
              <a:t>Secondary drowning</a:t>
            </a:r>
            <a:endParaRPr lang="tr-TR" sz="4000" i="1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834" y="1816381"/>
            <a:ext cx="1299817" cy="1257887"/>
          </a:xfrm>
          <a:prstGeom prst="rect">
            <a:avLst/>
          </a:prstGeom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9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999" y="406574"/>
            <a:ext cx="9738652" cy="1144129"/>
          </a:xfrm>
        </p:spPr>
        <p:txBody>
          <a:bodyPr>
            <a:normAutofit fontScale="90000"/>
          </a:bodyPr>
          <a:lstStyle/>
          <a:p>
            <a:r>
              <a:rPr lang="tr-TR" b="1" smtClean="0">
                <a:latin typeface="Calibri" panose="020F0502020204030204" pitchFamily="34" charset="0"/>
                <a:cs typeface="Calibri" panose="020F0502020204030204" pitchFamily="34" charset="0"/>
              </a:rPr>
              <a:t>DROWNING</a:t>
            </a:r>
            <a:br>
              <a:rPr lang="tr-TR" b="1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smtClean="0">
                <a:latin typeface="Calibri" panose="020F0502020204030204" pitchFamily="34" charset="0"/>
                <a:cs typeface="Calibri" panose="020F0502020204030204" pitchFamily="34" charset="0"/>
              </a:rPr>
              <a:t>What to do</a:t>
            </a:r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967153" y="2725615"/>
            <a:ext cx="6119447" cy="50995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88013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68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6026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4039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2053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40066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54076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0086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88095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2108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have rescued the casualty from </a:t>
            </a:r>
            <a:r>
              <a:rPr lang="en-U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help him lie down on a </a:t>
            </a:r>
            <a:r>
              <a:rPr lang="en-U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rug</a:t>
            </a:r>
            <a:r>
              <a:rPr lang="tr-TR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coat </a:t>
            </a:r>
            <a:r>
              <a:rPr lang="en-U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tr-TR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</a:t>
            </a:r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 lower than the rest of the body so </a:t>
            </a:r>
            <a:r>
              <a:rPr lang="en-U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tr-TR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</a:t>
            </a:r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drain from his mouth. This reduces the </a:t>
            </a:r>
            <a:r>
              <a:rPr lang="en-U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tr-TR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inhaling water</a:t>
            </a:r>
            <a:endParaRPr lang="tr-TR" sz="4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967153" y="155070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tr-TR" sz="80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508631" y="2733465"/>
            <a:ext cx="6711222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Treat the casualty for hypothermia; replace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wet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clothing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with dry clothes if possible and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cover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him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with dry blankets or coats. If the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casualty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fully conscious, give him a warm drink.</a:t>
            </a:r>
            <a:endParaRPr lang="tr-TR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7508631" y="170310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tr-TR" sz="80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8384364" y="5763051"/>
            <a:ext cx="5805033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Call 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112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for emergency help even if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appears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to recover fully because of the risk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secondary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drowning.</a:t>
            </a:r>
            <a:endParaRPr lang="tr-TR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508631" y="528801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tr-TR" sz="80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09" y="656903"/>
            <a:ext cx="3575200" cy="17876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2" y="406574"/>
            <a:ext cx="1299817" cy="125788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605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999" y="406574"/>
            <a:ext cx="9738652" cy="1144129"/>
          </a:xfrm>
        </p:spPr>
        <p:txBody>
          <a:bodyPr>
            <a:normAutofit fontScale="90000"/>
          </a:bodyPr>
          <a:lstStyle/>
          <a:p>
            <a:r>
              <a:rPr lang="tr-TR" b="1" smtClean="0">
                <a:latin typeface="Calibri" panose="020F0502020204030204" pitchFamily="34" charset="0"/>
                <a:cs typeface="Calibri" panose="020F0502020204030204" pitchFamily="34" charset="0"/>
              </a:rPr>
              <a:t>DROWNING</a:t>
            </a:r>
            <a:br>
              <a:rPr lang="tr-TR" b="1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smtClean="0">
                <a:latin typeface="Calibri" panose="020F0502020204030204" pitchFamily="34" charset="0"/>
                <a:cs typeface="Calibri" panose="020F0502020204030204" pitchFamily="34" charset="0"/>
              </a:rPr>
              <a:t>What to do?</a:t>
            </a:r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559837" y="2725616"/>
            <a:ext cx="5896947" cy="20143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88013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68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6026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4039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2053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40066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54076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0086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88095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2108" indent="-288013" algn="l" defTabSz="1152053" rtl="0" eaLnBrk="1" latinLnBrk="0" hangingPunct="1">
              <a:lnSpc>
                <a:spcPct val="100000"/>
              </a:lnSpc>
              <a:spcBef>
                <a:spcPts val="126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16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casualty </a:t>
            </a:r>
            <a:r>
              <a:rPr lang="en-U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tr-TR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u</a:t>
            </a:r>
            <a:r>
              <a:rPr lang="en-U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nconscious </a:t>
            </a:r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you are </a:t>
            </a:r>
            <a:r>
              <a:rPr lang="en-U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tr-TR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own, give </a:t>
            </a:r>
            <a:r>
              <a:rPr lang="en-U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CPR</a:t>
            </a:r>
            <a:endParaRPr lang="tr-TR" sz="4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967153" y="155070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tr-TR" sz="80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7735331" y="2210397"/>
            <a:ext cx="4753133" cy="5509200"/>
          </a:xfrm>
          <a:prstGeom prst="rect">
            <a:avLst/>
          </a:prstGeom>
          <a:solidFill>
            <a:srgbClr val="5C0426"/>
          </a:solidFill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Victims of drowning are likely to vomit during resuscitation. Be prepared </a:t>
            </a:r>
            <a:r>
              <a:rPr lang="en-US" sz="44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44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quickly </a:t>
            </a:r>
            <a:r>
              <a:rPr lang="en-US" sz="4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 the victim to the side to allow the vomit to drain.</a:t>
            </a:r>
            <a:endParaRPr lang="tr-TR" sz="4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651" y="2210397"/>
            <a:ext cx="1709690" cy="1709438"/>
          </a:xfrm>
          <a:prstGeom prst="rect">
            <a:avLst/>
          </a:prstGeom>
        </p:spPr>
      </p:pic>
      <p:pic>
        <p:nvPicPr>
          <p:cNvPr id="12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76" y="2069649"/>
            <a:ext cx="4153985" cy="6309241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97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999" y="424160"/>
            <a:ext cx="9738652" cy="789179"/>
          </a:xfrm>
        </p:spPr>
        <p:txBody>
          <a:bodyPr>
            <a:noAutofit/>
          </a:bodyPr>
          <a:lstStyle/>
          <a:p>
            <a:r>
              <a:rPr lang="tr-TR" sz="4400" b="1">
                <a:latin typeface="Calibri" panose="020F0502020204030204" pitchFamily="34" charset="0"/>
                <a:cs typeface="Calibri" panose="020F0502020204030204" pitchFamily="34" charset="0"/>
              </a:rPr>
              <a:t>HYPERVENTILATION</a:t>
            </a:r>
            <a:endParaRPr lang="tr-TR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8975" y="1278766"/>
            <a:ext cx="14378451" cy="1254735"/>
          </a:xfrm>
        </p:spPr>
        <p:txBody>
          <a:bodyPr>
            <a:normAutofit/>
          </a:bodyPr>
          <a:lstStyle/>
          <a:p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This is commonly a manifestation of acute anxiety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may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accompany a panic attack.</a:t>
            </a:r>
            <a:endParaRPr lang="tr-TR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" y="2729671"/>
            <a:ext cx="5310349" cy="5358030"/>
          </a:xfrm>
          <a:prstGeom prst="rect">
            <a:avLst/>
          </a:prstGeom>
        </p:spPr>
      </p:pic>
      <p:pic>
        <p:nvPicPr>
          <p:cNvPr id="6" name="İçerik Yer Tutucusu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9" t="658"/>
          <a:stretch/>
        </p:blipFill>
        <p:spPr>
          <a:xfrm>
            <a:off x="6189771" y="2729671"/>
            <a:ext cx="2095814" cy="291269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990192" y="3002179"/>
            <a:ext cx="1690133" cy="3170099"/>
          </a:xfrm>
          <a:prstGeom prst="rect">
            <a:avLst/>
          </a:prstGeom>
          <a:noFill/>
          <a:effectLst>
            <a:reflection stA="52000"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tr-TR" sz="20000" b="1" smtClean="0">
                <a:solidFill>
                  <a:srgbClr val="FF0000"/>
                </a:solidFill>
              </a:rPr>
              <a:t>X</a:t>
            </a:r>
            <a:endParaRPr lang="tr-TR" sz="20000" b="1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9643618" y="2662522"/>
            <a:ext cx="4725526" cy="304698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3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AIMS:</a:t>
            </a:r>
          </a:p>
          <a:p>
            <a:endParaRPr lang="tr-TR" sz="3200" b="1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■ </a:t>
            </a:r>
            <a:r>
              <a:rPr lang="en-US" sz="3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remove the casualty from </a:t>
            </a:r>
            <a:r>
              <a:rPr lang="en-US" sz="3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3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cause </a:t>
            </a:r>
            <a:r>
              <a:rPr lang="tr-T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distress</a:t>
            </a:r>
          </a:p>
          <a:p>
            <a:r>
              <a: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■ To reassure the casualty and </a:t>
            </a:r>
            <a:r>
              <a:rPr lang="en-US" sz="3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calm</a:t>
            </a:r>
            <a:r>
              <a:rPr lang="tr-TR" sz="32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 </a:t>
            </a:r>
            <a:r>
              <a:rPr lang="tr-T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6835258" y="7072038"/>
            <a:ext cx="3331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smtClean="0">
                <a:solidFill>
                  <a:srgbClr val="FFFF00"/>
                </a:solidFill>
              </a:rPr>
              <a:t>False facts</a:t>
            </a:r>
            <a:endParaRPr lang="tr-TR" sz="6000">
              <a:solidFill>
                <a:srgbClr val="FFFF00"/>
              </a:solidFill>
            </a:endParaRPr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9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0999" y="424160"/>
            <a:ext cx="9738652" cy="789179"/>
          </a:xfrm>
        </p:spPr>
        <p:txBody>
          <a:bodyPr>
            <a:normAutofit fontScale="90000"/>
          </a:bodyPr>
          <a:lstStyle/>
          <a:p>
            <a:r>
              <a:rPr lang="tr-TR" b="1">
                <a:latin typeface="Calibri" panose="020F0502020204030204" pitchFamily="34" charset="0"/>
                <a:cs typeface="Calibri" panose="020F0502020204030204" pitchFamily="34" charset="0"/>
              </a:rPr>
              <a:t>HYPERVENTILATION</a:t>
            </a:r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77825" y="1633231"/>
            <a:ext cx="7900415" cy="6740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WHAT TO DO</a:t>
            </a:r>
          </a:p>
          <a:p>
            <a:pPr marL="514350" indent="-514350">
              <a:buAutoNum type="arabicPeriod"/>
            </a:pP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speaking to the casualty, be firm, but kind and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reassuring.</a:t>
            </a:r>
            <a:r>
              <a:rPr lang="tr-TR" sz="36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possible, lead the casualty away to a quiet place where she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tr-TR" sz="36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able to regain control of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her</a:t>
            </a:r>
            <a:r>
              <a:rPr lang="tr-TR" sz="36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breathing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more easily and quickly.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tr-TR" sz="36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is not possible, ask any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tr-TR" sz="36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standers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leave.</a:t>
            </a:r>
            <a:endParaRPr lang="tr-TR" sz="36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tr-TR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Encourage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the casualty to seek medical advice on preventing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36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controlling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panic attacks in the future.</a:t>
            </a:r>
            <a:endParaRPr lang="tr-TR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613" y="2710831"/>
            <a:ext cx="5486177" cy="4130520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66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American College Of Emergency</a:t>
            </a:r>
            <a:br>
              <a:rPr lang="en-US" sz="2400" dirty="0"/>
            </a:br>
            <a:r>
              <a:rPr lang="tr-TR" sz="2400" dirty="0" err="1"/>
              <a:t>Physıcıans</a:t>
            </a:r>
            <a:r>
              <a:rPr lang="tr-TR" sz="2400" dirty="0"/>
              <a:t> (Acep)-First </a:t>
            </a:r>
            <a:r>
              <a:rPr lang="tr-TR" sz="2400" dirty="0" err="1"/>
              <a:t>Aid</a:t>
            </a:r>
            <a:r>
              <a:rPr lang="tr-TR" sz="2400" dirty="0"/>
              <a:t> Manuel 5th Edition</a:t>
            </a:r>
            <a:br>
              <a:rPr lang="tr-TR" sz="2400" dirty="0"/>
            </a:b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Everything</a:t>
            </a:r>
            <a:r>
              <a:rPr lang="tr-TR" sz="2400" dirty="0"/>
              <a:t> First </a:t>
            </a:r>
            <a:r>
              <a:rPr lang="tr-TR" sz="2400" dirty="0" err="1"/>
              <a:t>Aid</a:t>
            </a:r>
            <a:r>
              <a:rPr lang="tr-TR" sz="2400" dirty="0"/>
              <a:t> </a:t>
            </a:r>
            <a:r>
              <a:rPr lang="tr-TR" sz="2400" dirty="0" err="1"/>
              <a:t>Book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34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51475" y="967476"/>
            <a:ext cx="9738652" cy="3908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How Can I Tell Whether CPR Is Needed</a:t>
            </a:r>
            <a:r>
              <a:rPr 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tr-TR" sz="48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If the person is conscious but cannot talk and appears to be </a:t>
            </a:r>
            <a:r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choking,</a:t>
            </a:r>
            <a:r>
              <a:rPr lang="tr-TR" sz="4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CPR 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is not appropriate. Instead, follow the instructions for </a:t>
            </a:r>
            <a:r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CHOKING</a:t>
            </a:r>
            <a:endParaRPr lang="tr-TR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621" y="2163230"/>
            <a:ext cx="4013345" cy="2247473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7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5669" y="1639774"/>
            <a:ext cx="9738652" cy="390835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6000" b="1"/>
              <a:t>Do not attempt </a:t>
            </a:r>
            <a:r>
              <a:rPr lang="tr-TR" sz="6000" b="1" smtClean="0"/>
              <a:t>to </a:t>
            </a:r>
            <a:r>
              <a:rPr lang="en-US" sz="6000" b="1" smtClean="0"/>
              <a:t>carry </a:t>
            </a:r>
            <a:r>
              <a:rPr lang="en-US" sz="6000" b="1"/>
              <a:t>out a rescue if it is likely to put </a:t>
            </a:r>
            <a:r>
              <a:rPr lang="en-US" sz="6000" b="1" smtClean="0"/>
              <a:t>your</a:t>
            </a:r>
            <a:r>
              <a:rPr lang="tr-TR" sz="6000" b="1" smtClean="0"/>
              <a:t> own </a:t>
            </a:r>
            <a:r>
              <a:rPr lang="tr-TR" sz="6000" b="1"/>
              <a:t>life at </a:t>
            </a:r>
            <a:r>
              <a:rPr lang="tr-TR" sz="6000" b="1" smtClean="0"/>
              <a:t>risk !!!</a:t>
            </a:r>
            <a:endParaRPr lang="tr-TR" sz="6000" b="1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7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22890" y="816163"/>
            <a:ext cx="8335107" cy="747897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4800" b="1" smtClean="0">
                <a:latin typeface="Calibri" panose="020F0502020204030204" pitchFamily="34" charset="0"/>
                <a:cs typeface="Calibri" panose="020F0502020204030204" pitchFamily="34" charset="0"/>
              </a:rPr>
              <a:t>1. The Respiratory System</a:t>
            </a:r>
          </a:p>
          <a:p>
            <a:r>
              <a:rPr lang="tr-TR" sz="4800" b="1" smtClean="0">
                <a:latin typeface="Calibri" panose="020F0502020204030204" pitchFamily="34" charset="0"/>
                <a:cs typeface="Calibri" panose="020F0502020204030204" pitchFamily="34" charset="0"/>
              </a:rPr>
              <a:t>2. Hypoxia</a:t>
            </a:r>
          </a:p>
          <a:p>
            <a:r>
              <a:rPr lang="tr-TR" sz="4800" b="1" smtClean="0">
                <a:latin typeface="Calibri" panose="020F0502020204030204" pitchFamily="34" charset="0"/>
                <a:cs typeface="Calibri" panose="020F0502020204030204" pitchFamily="34" charset="0"/>
              </a:rPr>
              <a:t>3. Airway Obstruction: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4800" b="1" smtClean="0">
                <a:latin typeface="Calibri" panose="020F0502020204030204" pitchFamily="34" charset="0"/>
                <a:cs typeface="Calibri" panose="020F0502020204030204" pitchFamily="34" charset="0"/>
              </a:rPr>
              <a:t>Choking Adult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4800" b="1" smtClean="0">
                <a:latin typeface="Calibri" panose="020F0502020204030204" pitchFamily="34" charset="0"/>
                <a:cs typeface="Calibri" panose="020F0502020204030204" pitchFamily="34" charset="0"/>
              </a:rPr>
              <a:t>Choking 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4800" b="1" smtClean="0">
                <a:latin typeface="Calibri" panose="020F0502020204030204" pitchFamily="34" charset="0"/>
                <a:cs typeface="Calibri" panose="020F0502020204030204" pitchFamily="34" charset="0"/>
              </a:rPr>
              <a:t>Choking Infant</a:t>
            </a:r>
          </a:p>
          <a:p>
            <a:r>
              <a:rPr lang="tr-TR" sz="4800" b="1" smtClean="0">
                <a:latin typeface="Calibri" panose="020F0502020204030204" pitchFamily="34" charset="0"/>
                <a:cs typeface="Calibri" panose="020F0502020204030204" pitchFamily="34" charset="0"/>
              </a:rPr>
              <a:t>4. Hanging And Strangulation</a:t>
            </a:r>
          </a:p>
          <a:p>
            <a:r>
              <a:rPr lang="tr-TR" sz="4800" b="1" smtClean="0">
                <a:latin typeface="Calibri" panose="020F0502020204030204" pitchFamily="34" charset="0"/>
                <a:cs typeface="Calibri" panose="020F0502020204030204" pitchFamily="34" charset="0"/>
              </a:rPr>
              <a:t>5. Inhalation Of Fumes</a:t>
            </a:r>
          </a:p>
          <a:p>
            <a:r>
              <a:rPr lang="tr-TR" sz="4800" b="1" smtClean="0">
                <a:latin typeface="Calibri" panose="020F0502020204030204" pitchFamily="34" charset="0"/>
                <a:cs typeface="Calibri" panose="020F0502020204030204" pitchFamily="34" charset="0"/>
              </a:rPr>
              <a:t>6. Drowning</a:t>
            </a:r>
          </a:p>
          <a:p>
            <a:r>
              <a:rPr lang="tr-TR" sz="4800" b="1" smtClean="0">
                <a:latin typeface="Calibri" panose="020F0502020204030204" pitchFamily="34" charset="0"/>
                <a:cs typeface="Calibri" panose="020F0502020204030204" pitchFamily="34" charset="0"/>
              </a:rPr>
              <a:t>7. Hyperventilation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6506309" y="136194"/>
            <a:ext cx="2651688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tr-TR" sz="3200" b="1" smtClean="0"/>
              <a:t>CONTENTS</a:t>
            </a:r>
            <a:endParaRPr lang="tr-TR" sz="3200" b="1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410" y="0"/>
            <a:ext cx="5186240" cy="4349323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50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195755" y="1705708"/>
            <a:ext cx="6770076" cy="618978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 condition</a:t>
            </a:r>
            <a:r>
              <a:rPr lang="tr-TR" sz="36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sz="3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the problem</a:t>
            </a:r>
            <a:r>
              <a:rPr lang="tr-TR" sz="36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6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tr-TR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fresh </a:t>
            </a:r>
            <a:r>
              <a:rPr lang="tr-TR" sz="36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air,</a:t>
            </a:r>
            <a:endParaRPr lang="tr-TR" sz="3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 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open airway, </a:t>
            </a:r>
            <a:endParaRPr lang="tr-TR" sz="360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36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heck breathing</a:t>
            </a:r>
            <a:r>
              <a:rPr lang="tr-TR" sz="36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36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btain 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help if necessary. </a:t>
            </a:r>
            <a:endParaRPr lang="tr-TR" sz="360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sz="3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tr-TR" sz="48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112</a:t>
            </a:r>
            <a:endParaRPr lang="tr-TR" sz="48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463037" y="379124"/>
            <a:ext cx="12759399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44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endParaRPr lang="tr-TR" sz="4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4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91008" y="301067"/>
            <a:ext cx="10502031" cy="613333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tr-TR" sz="4000" b="1">
                <a:latin typeface="Calibri" panose="020F0502020204030204" pitchFamily="34" charset="0"/>
                <a:cs typeface="Calibri" panose="020F0502020204030204" pitchFamily="34" charset="0"/>
              </a:rPr>
              <a:t>THE RESPIRATORY SYSTEM</a:t>
            </a:r>
            <a:endParaRPr lang="tr-TR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" y="1233979"/>
            <a:ext cx="10502031" cy="6897342"/>
          </a:xfrm>
        </p:spPr>
      </p:pic>
      <p:sp>
        <p:nvSpPr>
          <p:cNvPr id="10" name="Metin kutusu 9"/>
          <p:cNvSpPr txBox="1"/>
          <p:nvPr/>
        </p:nvSpPr>
        <p:spPr>
          <a:xfrm rot="20400193">
            <a:off x="10560429" y="1340421"/>
            <a:ext cx="4629281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2800" b="1" smtClean="0"/>
              <a:t>Respiratory center (Brain)</a:t>
            </a:r>
          </a:p>
          <a:p>
            <a:endParaRPr lang="tr-TR" sz="2800" b="1" smtClean="0"/>
          </a:p>
          <a:p>
            <a:pPr algn="ctr"/>
            <a:r>
              <a:rPr lang="tr-TR" sz="2800" b="1" smtClean="0"/>
              <a:t>Intercostal muscles</a:t>
            </a:r>
          </a:p>
          <a:p>
            <a:pPr algn="ctr"/>
            <a:r>
              <a:rPr lang="tr-TR" sz="2800" b="1" smtClean="0"/>
              <a:t>Diaphragm!</a:t>
            </a:r>
            <a:endParaRPr lang="tr-TR" sz="2800" b="1"/>
          </a:p>
        </p:txBody>
      </p:sp>
      <p:sp>
        <p:nvSpPr>
          <p:cNvPr id="11" name="Aşağı Ok 10"/>
          <p:cNvSpPr/>
          <p:nvPr/>
        </p:nvSpPr>
        <p:spPr>
          <a:xfrm rot="20278086">
            <a:off x="12461110" y="1898602"/>
            <a:ext cx="602915" cy="50061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 rot="20422314">
            <a:off x="10527837" y="892732"/>
            <a:ext cx="367795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smtClean="0"/>
              <a:t>How it Works?</a:t>
            </a:r>
            <a:endParaRPr lang="tr-TR" sz="2800" b="1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47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70751" y="246203"/>
            <a:ext cx="4100595" cy="924229"/>
          </a:xfrm>
        </p:spPr>
        <p:txBody>
          <a:bodyPr>
            <a:normAutofit/>
          </a:bodyPr>
          <a:lstStyle/>
          <a:p>
            <a:r>
              <a:rPr lang="tr-TR" sz="4000" b="1">
                <a:latin typeface="Calibri" panose="020F0502020204030204" pitchFamily="34" charset="0"/>
                <a:cs typeface="Calibri" panose="020F0502020204030204" pitchFamily="34" charset="0"/>
              </a:rPr>
              <a:t>HYPOXIA</a:t>
            </a:r>
            <a:endParaRPr lang="tr-TR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56985" y="2620430"/>
            <a:ext cx="7388078" cy="210983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This condition arises 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when there is insufficient oxygen in </a:t>
            </a:r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4400" smtClean="0">
                <a:latin typeface="Arial" panose="020B0604020202020204" pitchFamily="34" charset="0"/>
                <a:cs typeface="Arial" panose="020B0604020202020204" pitchFamily="34" charset="0"/>
              </a:rPr>
              <a:t> body </a:t>
            </a:r>
            <a:r>
              <a:rPr lang="tr-TR" sz="4400">
                <a:latin typeface="Arial" panose="020B0604020202020204" pitchFamily="34" charset="0"/>
                <a:cs typeface="Arial" panose="020B0604020202020204" pitchFamily="34" charset="0"/>
              </a:rPr>
              <a:t>tissues.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016262" y="5152292"/>
            <a:ext cx="5418471" cy="186204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tr-TR" sz="11500" smtClean="0"/>
              <a:t>Causes??</a:t>
            </a:r>
            <a:endParaRPr lang="tr-TR" sz="1150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08" y="1262681"/>
            <a:ext cx="2687353" cy="201551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212" y="2835449"/>
            <a:ext cx="3089275" cy="1679793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125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46168" y="570195"/>
            <a:ext cx="9738652" cy="924229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r-TR" sz="48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AIRWAY OBSTRUCTION</a:t>
            </a:r>
            <a:endParaRPr lang="tr-TR" sz="480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85023" y="1683289"/>
            <a:ext cx="138807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smtClean="0">
                <a:latin typeface="Calibri" panose="020F0502020204030204" pitchFamily="34" charset="0"/>
                <a:cs typeface="Calibri" panose="020F0502020204030204" pitchFamily="34" charset="0"/>
              </a:rPr>
              <a:t>Main causes:</a:t>
            </a:r>
          </a:p>
          <a:p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■</a:t>
            </a:r>
            <a:r>
              <a:rPr lang="tr-TR" sz="36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Inhalation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of an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, such as food</a:t>
            </a:r>
          </a:p>
          <a:p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■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Blockage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by the tongue, blood, or vomit </a:t>
            </a:r>
            <a:endParaRPr lang="tr-TR" sz="36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■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Internal swelling of the throat </a:t>
            </a:r>
            <a:r>
              <a:rPr lang="tr-TR" sz="3600" smtClean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burns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anaphylaxis</a:t>
            </a:r>
            <a:endParaRPr lang="tr-TR" sz="3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■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asthma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attack in which the small airways in the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lungs</a:t>
            </a:r>
            <a:r>
              <a:rPr lang="tr-TR" sz="3600" smtClean="0">
                <a:latin typeface="Calibri" panose="020F0502020204030204" pitchFamily="34" charset="0"/>
                <a:cs typeface="Calibri" panose="020F0502020204030204" pitchFamily="34" charset="0"/>
              </a:rPr>
              <a:t> constrict</a:t>
            </a:r>
            <a:endParaRPr lang="tr-TR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■ External pressure on the neck, as in </a:t>
            </a:r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hanging or </a:t>
            </a:r>
            <a:r>
              <a:rPr lang="en-US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strangulation</a:t>
            </a:r>
            <a:endParaRPr lang="en-US" sz="3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rot="20651275">
            <a:off x="5702105" y="6279830"/>
            <a:ext cx="2823658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6000" b="1" smtClean="0">
                <a:latin typeface="Calibri" panose="020F0502020204030204" pitchFamily="34" charset="0"/>
                <a:cs typeface="Calibri" panose="020F0502020204030204" pitchFamily="34" charset="0"/>
              </a:rPr>
              <a:t>Prompt!</a:t>
            </a:r>
            <a:endParaRPr lang="tr-TR" sz="6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ağ Ok 5"/>
          <p:cNvSpPr/>
          <p:nvPr/>
        </p:nvSpPr>
        <p:spPr>
          <a:xfrm>
            <a:off x="6702454" y="3391449"/>
            <a:ext cx="822960" cy="574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1" y="5092358"/>
            <a:ext cx="4876800" cy="2743200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D5B-2E2A-413B-9A0F-810772D712F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05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1776</TotalTime>
  <Words>1827</Words>
  <Application>Microsoft Office PowerPoint</Application>
  <PresentationFormat>Özel</PresentationFormat>
  <Paragraphs>286</Paragraphs>
  <Slides>29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Arial</vt:lpstr>
      <vt:lpstr>Calibri</vt:lpstr>
      <vt:lpstr>Gill Sans MT</vt:lpstr>
      <vt:lpstr>Wingdings</vt:lpstr>
      <vt:lpstr>Parcel</vt:lpstr>
      <vt:lpstr>Fırst aıd for respıratory  emergencıes</vt:lpstr>
      <vt:lpstr>CPR</vt:lpstr>
      <vt:lpstr>PowerPoint Sunusu</vt:lpstr>
      <vt:lpstr>PowerPoint Sunusu</vt:lpstr>
      <vt:lpstr>PowerPoint Sunusu</vt:lpstr>
      <vt:lpstr>PowerPoint Sunusu</vt:lpstr>
      <vt:lpstr>THE RESPIRATORY SYSTEM</vt:lpstr>
      <vt:lpstr>HYPOXIA</vt:lpstr>
      <vt:lpstr>AIRWAY OBSTRUCTION</vt:lpstr>
      <vt:lpstr>AIRWAY OBSTRUCTION</vt:lpstr>
      <vt:lpstr>CHOKING ADULT</vt:lpstr>
      <vt:lpstr>CHOKING ADULT What to do</vt:lpstr>
      <vt:lpstr>CHOKING ADULT What to do</vt:lpstr>
      <vt:lpstr>CHOKING CHILD (ONE YEAR TO PUBERTY)</vt:lpstr>
      <vt:lpstr>CHOKING CHILD (ONE YEAR TO PUBERTY) What to do</vt:lpstr>
      <vt:lpstr>CHOKING CHILD (ONE YEAR TO PUBERTY) What to do</vt:lpstr>
      <vt:lpstr>CHOKING INFANT (UNDER ONE YEAR)</vt:lpstr>
      <vt:lpstr>CHOKING INFANT What to do</vt:lpstr>
      <vt:lpstr>CHOKING INFANT What to do</vt:lpstr>
      <vt:lpstr>HANGING AND STRANGULATION</vt:lpstr>
      <vt:lpstr>HANGING AND STRANGULATION WHAT TO DO</vt:lpstr>
      <vt:lpstr>INHALATION OF FUMES</vt:lpstr>
      <vt:lpstr>INHALATION OF FUMES</vt:lpstr>
      <vt:lpstr>DROWNING</vt:lpstr>
      <vt:lpstr>DROWNING What to do</vt:lpstr>
      <vt:lpstr>DROWNING What to do?</vt:lpstr>
      <vt:lpstr>HYPERVENTILATION</vt:lpstr>
      <vt:lpstr>HYPERVENTILATION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Fırst aıd for respıratory  emergencıes</dc:title>
  <dc:creator>Berna Güven</dc:creator>
  <cp:lastModifiedBy>berna güven</cp:lastModifiedBy>
  <cp:revision>117</cp:revision>
  <dcterms:created xsi:type="dcterms:W3CDTF">2020-02-14T13:48:35Z</dcterms:created>
  <dcterms:modified xsi:type="dcterms:W3CDTF">2020-05-08T09:42:02Z</dcterms:modified>
</cp:coreProperties>
</file>