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54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01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18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08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361" y="239934"/>
            <a:ext cx="10058400" cy="1073712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360" y="1606252"/>
            <a:ext cx="11010535" cy="452409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96360" y="6272784"/>
            <a:ext cx="6719424" cy="365125"/>
          </a:xfrm>
        </p:spPr>
        <p:txBody>
          <a:bodyPr/>
          <a:lstStyle/>
          <a:p>
            <a:r>
              <a:rPr lang="tr-TR" dirty="0" smtClean="0"/>
              <a:t>AÜHF İktisat – F. Kemal Kızılca 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93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41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1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9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10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6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31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927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3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Para politikası </a:t>
            </a:r>
            <a:br>
              <a:rPr lang="tr-TR" dirty="0" smtClean="0"/>
            </a:br>
            <a:r>
              <a:rPr lang="tr-TR" dirty="0" smtClean="0"/>
              <a:t>ve üretim düzeyi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072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Geçmişe Dönüş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75520" y="1447800"/>
            <a:ext cx="8640960" cy="5410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i="1" dirty="0" smtClean="0">
                <a:solidFill>
                  <a:schemeClr val="accent2"/>
                </a:solidFill>
              </a:rPr>
              <a:t>E = C + I + G + X – M</a:t>
            </a:r>
          </a:p>
          <a:p>
            <a:pPr algn="ctr">
              <a:buFont typeface="Wingdings" pitchFamily="2" charset="2"/>
              <a:buNone/>
            </a:pPr>
            <a:r>
              <a:rPr lang="tr-TR" sz="3200" i="1" dirty="0"/>
              <a:t>E: </a:t>
            </a:r>
            <a:r>
              <a:rPr lang="tr-TR" sz="3200" dirty="0"/>
              <a:t>Harcamalar </a:t>
            </a:r>
          </a:p>
          <a:p>
            <a:pPr algn="ctr">
              <a:buFont typeface="Wingdings" pitchFamily="2" charset="2"/>
              <a:buNone/>
            </a:pPr>
            <a:r>
              <a:rPr lang="tr-TR" sz="3200" i="1" dirty="0"/>
              <a:t>C: </a:t>
            </a:r>
            <a:r>
              <a:rPr lang="tr-TR" sz="3200" dirty="0"/>
              <a:t>Tüketim harcamaları</a:t>
            </a:r>
          </a:p>
          <a:p>
            <a:pPr algn="ctr">
              <a:buFont typeface="Wingdings" pitchFamily="2" charset="2"/>
              <a:buNone/>
            </a:pPr>
            <a:r>
              <a:rPr lang="tr-TR" sz="3200" i="1" dirty="0"/>
              <a:t>I: </a:t>
            </a:r>
            <a:r>
              <a:rPr lang="tr-TR" sz="3200" dirty="0"/>
              <a:t>Yatırım harcamaları</a:t>
            </a:r>
          </a:p>
          <a:p>
            <a:pPr algn="ctr">
              <a:buFont typeface="Wingdings" pitchFamily="2" charset="2"/>
              <a:buNone/>
            </a:pPr>
            <a:r>
              <a:rPr lang="tr-TR" sz="3200" i="1" dirty="0"/>
              <a:t>G: </a:t>
            </a:r>
            <a:r>
              <a:rPr lang="tr-TR" sz="3200" dirty="0"/>
              <a:t>Kamu harcamaları</a:t>
            </a:r>
          </a:p>
          <a:p>
            <a:pPr algn="ctr">
              <a:buFont typeface="Wingdings" pitchFamily="2" charset="2"/>
              <a:buNone/>
            </a:pPr>
            <a:r>
              <a:rPr lang="tr-TR" sz="3200" i="1" dirty="0"/>
              <a:t>X: </a:t>
            </a:r>
            <a:r>
              <a:rPr lang="tr-TR" sz="3200" dirty="0"/>
              <a:t>İhracat</a:t>
            </a:r>
          </a:p>
          <a:p>
            <a:pPr algn="ctr">
              <a:buFont typeface="Wingdings" pitchFamily="2" charset="2"/>
              <a:buNone/>
            </a:pPr>
            <a:r>
              <a:rPr lang="tr-TR" sz="3200" i="1" dirty="0"/>
              <a:t>M: </a:t>
            </a:r>
            <a:r>
              <a:rPr lang="tr-TR" sz="3200" dirty="0"/>
              <a:t>İthalat</a:t>
            </a:r>
          </a:p>
        </p:txBody>
      </p:sp>
    </p:spTree>
    <p:extLst>
      <p:ext uri="{BB962C8B-B14F-4D97-AF65-F5344CB8AC3E}">
        <p14:creationId xmlns:p14="http://schemas.microsoft.com/office/powerpoint/2010/main" val="2492583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Geçmişe Dönüş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Tüketim, </a:t>
            </a:r>
            <a:r>
              <a:rPr lang="tr-TR" i="1" dirty="0" smtClean="0"/>
              <a:t>harcanabilir gelir</a:t>
            </a:r>
            <a:r>
              <a:rPr lang="tr-TR" dirty="0" smtClean="0"/>
              <a:t>in (</a:t>
            </a:r>
            <a:r>
              <a:rPr lang="tr-TR" i="1" dirty="0" smtClean="0"/>
              <a:t>YD</a:t>
            </a:r>
            <a:r>
              <a:rPr lang="tr-TR" dirty="0" smtClean="0"/>
              <a:t>) sabit bir oranıdır (c: marjinal tüketim eğilimi </a:t>
            </a:r>
            <a:r>
              <a:rPr lang="en-US" dirty="0" smtClean="0">
                <a:solidFill>
                  <a:srgbClr val="CC0000"/>
                </a:solidFill>
              </a:rPr>
              <a:t>&lt; 1</a:t>
            </a:r>
            <a:r>
              <a:rPr lang="tr-TR" dirty="0" smtClean="0"/>
              <a:t>): </a:t>
            </a:r>
          </a:p>
          <a:p>
            <a:pPr algn="ctr">
              <a:buFont typeface="Wingdings" pitchFamily="2" charset="2"/>
              <a:buNone/>
            </a:pPr>
            <a:r>
              <a:rPr lang="tr-TR" i="1" dirty="0" smtClean="0"/>
              <a:t>C = </a:t>
            </a:r>
            <a:r>
              <a:rPr lang="tr-TR" i="1" dirty="0" err="1" smtClean="0"/>
              <a:t>cYD</a:t>
            </a:r>
            <a:endParaRPr lang="tr-TR" i="1" dirty="0" smtClean="0"/>
          </a:p>
          <a:p>
            <a:r>
              <a:rPr lang="tr-TR" dirty="0" smtClean="0"/>
              <a:t>Harcanabilir gelir, vergi (</a:t>
            </a:r>
            <a:r>
              <a:rPr lang="tr-TR" i="1" dirty="0" smtClean="0"/>
              <a:t>T</a:t>
            </a:r>
            <a:r>
              <a:rPr lang="tr-TR" dirty="0" smtClean="0"/>
              <a:t>) sonrası gelirdir: </a:t>
            </a:r>
          </a:p>
          <a:p>
            <a:pPr algn="ctr">
              <a:buFont typeface="Wingdings" pitchFamily="2" charset="2"/>
              <a:buNone/>
            </a:pPr>
            <a:r>
              <a:rPr lang="tr-TR" i="1" dirty="0" smtClean="0"/>
              <a:t>YD = Y – T </a:t>
            </a:r>
          </a:p>
          <a:p>
            <a:r>
              <a:rPr lang="tr-TR" dirty="0" err="1" smtClean="0"/>
              <a:t>Hükûmet</a:t>
            </a:r>
            <a:r>
              <a:rPr lang="tr-TR" dirty="0" smtClean="0"/>
              <a:t>, gelirden sabit oranlı (</a:t>
            </a:r>
            <a:r>
              <a:rPr lang="tr-TR" i="1" dirty="0" smtClean="0"/>
              <a:t>t</a:t>
            </a:r>
            <a:r>
              <a:rPr lang="tr-TR" dirty="0" smtClean="0"/>
              <a:t>) bir vergi almaktadır: </a:t>
            </a:r>
          </a:p>
          <a:p>
            <a:pPr algn="ctr">
              <a:buFont typeface="Wingdings" pitchFamily="2" charset="2"/>
              <a:buNone/>
            </a:pPr>
            <a:r>
              <a:rPr lang="tr-TR" dirty="0" smtClean="0"/>
              <a:t>			</a:t>
            </a:r>
            <a:r>
              <a:rPr lang="tr-TR" i="1" dirty="0" smtClean="0"/>
              <a:t>T = </a:t>
            </a:r>
            <a:r>
              <a:rPr lang="tr-TR" i="1" dirty="0" err="1" smtClean="0"/>
              <a:t>tY</a:t>
            </a:r>
            <a:r>
              <a:rPr lang="tr-TR" dirty="0" smtClean="0"/>
              <a:t>		(</a:t>
            </a:r>
            <a:r>
              <a:rPr lang="tr-TR" i="1" dirty="0" smtClean="0">
                <a:solidFill>
                  <a:srgbClr val="CC0000"/>
                </a:solidFill>
              </a:rPr>
              <a:t>t</a:t>
            </a:r>
            <a:r>
              <a:rPr lang="en-US" dirty="0" smtClean="0">
                <a:solidFill>
                  <a:srgbClr val="CC0000"/>
                </a:solidFill>
              </a:rPr>
              <a:t> &lt; 1</a:t>
            </a:r>
            <a:r>
              <a:rPr lang="en-US" dirty="0" smtClean="0"/>
              <a:t>)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98840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Geçmişe Dönüş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 smtClean="0"/>
              <a:t>O halde tüketim denklemini şöyle de yazabiliriz: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tr-TR" i="1" dirty="0" smtClean="0"/>
              <a:t>C = C</a:t>
            </a:r>
            <a:r>
              <a:rPr lang="tr-TR" i="1" baseline="-25000" dirty="0" smtClean="0"/>
              <a:t>0</a:t>
            </a:r>
            <a:r>
              <a:rPr lang="tr-TR" i="1" dirty="0" smtClean="0"/>
              <a:t>+c(</a:t>
            </a:r>
            <a:r>
              <a:rPr lang="tr-TR" dirty="0" smtClean="0"/>
              <a:t>1</a:t>
            </a:r>
            <a:r>
              <a:rPr lang="tr-TR" i="1" dirty="0" smtClean="0"/>
              <a:t> – t)Y .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tr-TR" dirty="0" smtClean="0"/>
          </a:p>
          <a:p>
            <a:pPr>
              <a:lnSpc>
                <a:spcPct val="90000"/>
              </a:lnSpc>
            </a:pPr>
            <a:r>
              <a:rPr lang="tr-TR" dirty="0" smtClean="0"/>
              <a:t>Gelirin (</a:t>
            </a:r>
            <a:r>
              <a:rPr lang="tr-TR" i="1" dirty="0" smtClean="0"/>
              <a:t>Y</a:t>
            </a:r>
            <a:r>
              <a:rPr lang="tr-TR" dirty="0" smtClean="0"/>
              <a:t>) sabit bir kısmı (</a:t>
            </a:r>
            <a:r>
              <a:rPr lang="tr-TR" i="1" dirty="0" smtClean="0"/>
              <a:t>m</a:t>
            </a:r>
            <a:r>
              <a:rPr lang="tr-TR" dirty="0" smtClean="0"/>
              <a:t>) ithalata ayrılır:</a:t>
            </a:r>
          </a:p>
          <a:p>
            <a:pPr algn="ctr">
              <a:lnSpc>
                <a:spcPct val="90000"/>
              </a:lnSpc>
              <a:buNone/>
            </a:pPr>
            <a:r>
              <a:rPr lang="tr-TR" i="1" dirty="0" smtClean="0"/>
              <a:t>M = </a:t>
            </a:r>
            <a:r>
              <a:rPr lang="tr-TR" i="1" dirty="0" err="1" smtClean="0"/>
              <a:t>mY</a:t>
            </a:r>
            <a:r>
              <a:rPr lang="tr-TR" i="1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(m: marjinal ithal eğilimi)</a:t>
            </a:r>
          </a:p>
          <a:p>
            <a:r>
              <a:rPr lang="tr-TR" dirty="0" smtClean="0"/>
              <a:t>Kamu harcamaları (G) ve ihracat (X) </a:t>
            </a:r>
            <a:r>
              <a:rPr lang="tr-TR" i="1" dirty="0" smtClean="0"/>
              <a:t>otonomdur </a:t>
            </a:r>
            <a:r>
              <a:rPr lang="tr-TR" dirty="0" smtClean="0"/>
              <a:t>(gelirden bağımsızdır).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1828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Faizi modele ekliyoruz: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Modeli biraz daha gerçekçi hale getirmek için yatırımların faiz düzeyinden etkilendiğini kabul edelim:</a:t>
            </a:r>
          </a:p>
          <a:p>
            <a:pPr algn="ctr">
              <a:buNone/>
            </a:pPr>
            <a:r>
              <a:rPr lang="tr-TR" sz="3600" i="1" dirty="0"/>
              <a:t>I = Ī – </a:t>
            </a:r>
            <a:r>
              <a:rPr lang="tr-TR" sz="3600" i="1" dirty="0" err="1"/>
              <a:t>br</a:t>
            </a:r>
            <a:r>
              <a:rPr lang="tr-TR" i="1" dirty="0" smtClean="0"/>
              <a:t> </a:t>
            </a:r>
          </a:p>
          <a:p>
            <a:r>
              <a:rPr lang="tr-TR" dirty="0" smtClean="0"/>
              <a:t>Burada </a:t>
            </a:r>
            <a:r>
              <a:rPr lang="tr-TR" i="1" dirty="0" smtClean="0"/>
              <a:t>b</a:t>
            </a:r>
            <a:r>
              <a:rPr lang="tr-TR" dirty="0" smtClean="0"/>
              <a:t>, yatırımların faize ne derece duyarlı olduğunu gösteren, sıfırdan büyük bir katsayıdır. </a:t>
            </a:r>
          </a:p>
          <a:p>
            <a:r>
              <a:rPr lang="tr-TR" dirty="0" smtClean="0"/>
              <a:t>(Benzer bir dönüşüm, tüketim harcamaları ve net ihracat için de yapılabilir.)</a:t>
            </a:r>
          </a:p>
        </p:txBody>
      </p:sp>
    </p:spTree>
    <p:extLst>
      <p:ext uri="{BB962C8B-B14F-4D97-AF65-F5344CB8AC3E}">
        <p14:creationId xmlns:p14="http://schemas.microsoft.com/office/powerpoint/2010/main" val="4041809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 model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75520" y="1447800"/>
            <a:ext cx="8640960" cy="3565376"/>
          </a:xfrm>
        </p:spPr>
        <p:txBody>
          <a:bodyPr/>
          <a:lstStyle/>
          <a:p>
            <a:pPr algn="ctr">
              <a:buNone/>
            </a:pPr>
            <a:r>
              <a:rPr lang="tr-TR" sz="3600" i="1" dirty="0"/>
              <a:t>E = </a:t>
            </a:r>
            <a:r>
              <a:rPr lang="en-US" sz="3600" i="1" dirty="0"/>
              <a:t>Ā</a:t>
            </a:r>
            <a:r>
              <a:rPr lang="tr-TR" sz="3600" i="1" dirty="0"/>
              <a:t> + </a:t>
            </a:r>
            <a:r>
              <a:rPr lang="tr-TR" sz="3600" dirty="0"/>
              <a:t>[</a:t>
            </a:r>
            <a:r>
              <a:rPr lang="tr-TR" sz="3600" i="1" dirty="0"/>
              <a:t>c(</a:t>
            </a:r>
            <a:r>
              <a:rPr lang="tr-TR" sz="3600" dirty="0"/>
              <a:t>1</a:t>
            </a:r>
            <a:r>
              <a:rPr lang="tr-TR" sz="3600" i="1" dirty="0"/>
              <a:t> – t) – m</a:t>
            </a:r>
            <a:r>
              <a:rPr lang="tr-TR" sz="3600" dirty="0"/>
              <a:t>]</a:t>
            </a:r>
            <a:r>
              <a:rPr lang="tr-TR" sz="3600" i="1" dirty="0"/>
              <a:t>Y </a:t>
            </a:r>
            <a:r>
              <a:rPr lang="tr-TR" sz="3600" i="1" dirty="0">
                <a:solidFill>
                  <a:schemeClr val="accent2"/>
                </a:solidFill>
              </a:rPr>
              <a:t>– </a:t>
            </a:r>
            <a:r>
              <a:rPr lang="tr-TR" sz="3600" i="1" dirty="0" err="1">
                <a:solidFill>
                  <a:schemeClr val="accent2"/>
                </a:solidFill>
              </a:rPr>
              <a:t>br</a:t>
            </a:r>
            <a:r>
              <a:rPr lang="tr-TR" sz="3600" i="1" dirty="0">
                <a:solidFill>
                  <a:schemeClr val="accent2"/>
                </a:solidFill>
              </a:rPr>
              <a:t> </a:t>
            </a:r>
          </a:p>
          <a:p>
            <a:r>
              <a:rPr lang="tr-TR" dirty="0" smtClean="0"/>
              <a:t>Denge durumunda harcamalar, üretime eşit olacaktır:</a:t>
            </a:r>
          </a:p>
          <a:p>
            <a:pPr algn="ctr">
              <a:buNone/>
            </a:pPr>
            <a:r>
              <a:rPr lang="tr-TR" sz="3600" i="1" dirty="0"/>
              <a:t>E = Y</a:t>
            </a:r>
          </a:p>
          <a:p>
            <a:r>
              <a:rPr lang="tr-TR" i="1" dirty="0" smtClean="0"/>
              <a:t>O halde, denge gelir düzeyini, şu şekilde ifade edebiliriz:</a:t>
            </a:r>
          </a:p>
          <a:p>
            <a:endParaRPr lang="tr-TR" i="1" dirty="0" smtClean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175000" y="5138738"/>
          <a:ext cx="5346700" cy="1389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enklem" r:id="rId3" imgW="1612900" imgH="419100" progId="Equation.3">
                  <p:embed/>
                </p:oleObj>
              </mc:Choice>
              <mc:Fallback>
                <p:oleObj name="Denklem" r:id="rId3" imgW="1612900" imgH="419100" progId="Equation.3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5138738"/>
                        <a:ext cx="5346700" cy="1389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7571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Faizdeki bir düşüşün etkisi</a:t>
            </a:r>
            <a:endParaRPr lang="tr-TR" dirty="0"/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4295650" y="1553369"/>
            <a:ext cx="0" cy="4535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 i="1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95650" y="6088857"/>
            <a:ext cx="61928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 i="1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622550" y="1342233"/>
            <a:ext cx="4318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r-TR" sz="3400" i="1">
                <a:solidFill>
                  <a:srgbClr val="CC0000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0056688" y="6161883"/>
            <a:ext cx="42672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 i="1">
                <a:solidFill>
                  <a:srgbClr val="CC0000"/>
                </a:solidFill>
                <a:latin typeface="Times New Roman" pitchFamily="18" charset="0"/>
              </a:rPr>
              <a:t>Y</a:t>
            </a:r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4268663" y="1124745"/>
            <a:ext cx="6110288" cy="4964113"/>
            <a:chOff x="838" y="572"/>
            <a:chExt cx="3849" cy="3127"/>
          </a:xfrm>
        </p:grpSpPr>
        <p:sp>
          <p:nvSpPr>
            <p:cNvPr id="9" name="Line 7"/>
            <p:cNvSpPr>
              <a:spLocks noChangeShapeType="1"/>
            </p:cNvSpPr>
            <p:nvPr/>
          </p:nvSpPr>
          <p:spPr bwMode="auto">
            <a:xfrm flipV="1">
              <a:off x="838" y="887"/>
              <a:ext cx="2994" cy="2812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 i="1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3923" y="572"/>
              <a:ext cx="764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None/>
              </a:pPr>
              <a:r>
                <a:rPr lang="tr-TR" sz="3400" i="1">
                  <a:latin typeface="Times New Roman" pitchFamily="18" charset="0"/>
                </a:rPr>
                <a:t>E = Y</a:t>
              </a:r>
            </a:p>
          </p:txBody>
        </p:sp>
        <p:sp>
          <p:nvSpPr>
            <p:cNvPr id="11" name="Arc 9"/>
            <p:cNvSpPr>
              <a:spLocks/>
            </p:cNvSpPr>
            <p:nvPr/>
          </p:nvSpPr>
          <p:spPr bwMode="auto">
            <a:xfrm rot="2085393">
              <a:off x="1110" y="3434"/>
              <a:ext cx="272" cy="18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3400" i="1"/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1338" y="3294"/>
              <a:ext cx="483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 dirty="0">
                  <a:latin typeface="Times New Roman" pitchFamily="18" charset="0"/>
                </a:rPr>
                <a:t>45</a:t>
              </a:r>
              <a:r>
                <a:rPr lang="tr-TR" sz="3400" baseline="30000" dirty="0">
                  <a:latin typeface="Times New Roman" pitchFamily="18" charset="0"/>
                </a:rPr>
                <a:t>o</a:t>
              </a:r>
            </a:p>
          </p:txBody>
        </p:sp>
      </p:grpSp>
      <p:grpSp>
        <p:nvGrpSpPr>
          <p:cNvPr id="13" name="Group 39"/>
          <p:cNvGrpSpPr>
            <a:grpSpLocks/>
          </p:cNvGrpSpPr>
          <p:nvPr/>
        </p:nvGrpSpPr>
        <p:grpSpPr bwMode="auto">
          <a:xfrm>
            <a:off x="2711330" y="2999583"/>
            <a:ext cx="7043739" cy="1836738"/>
            <a:chOff x="220" y="1935"/>
            <a:chExt cx="4437" cy="1157"/>
          </a:xfrm>
        </p:grpSpPr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220" y="2704"/>
              <a:ext cx="872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400" i="1" dirty="0">
                  <a:solidFill>
                    <a:srgbClr val="A50021"/>
                  </a:solidFill>
                  <a:latin typeface="Times New Roman" pitchFamily="18" charset="0"/>
                </a:rPr>
                <a:t>Ā</a:t>
              </a:r>
              <a:r>
                <a:rPr lang="tr-TR" sz="3400" i="1" baseline="-25000" dirty="0">
                  <a:solidFill>
                    <a:srgbClr val="A50021"/>
                  </a:solidFill>
                  <a:latin typeface="Times New Roman" pitchFamily="18" charset="0"/>
                </a:rPr>
                <a:t> </a:t>
              </a:r>
              <a:r>
                <a:rPr lang="tr-TR" sz="3400" i="1" dirty="0">
                  <a:solidFill>
                    <a:srgbClr val="A50021"/>
                  </a:solidFill>
                  <a:latin typeface="Times New Roman" pitchFamily="18" charset="0"/>
                </a:rPr>
                <a:t>– br</a:t>
              </a:r>
              <a:r>
                <a:rPr lang="tr-TR" sz="3400" baseline="-25000" dirty="0">
                  <a:solidFill>
                    <a:srgbClr val="A50021"/>
                  </a:solidFill>
                  <a:latin typeface="Times New Roman" pitchFamily="18" charset="0"/>
                </a:rPr>
                <a:t>1</a:t>
              </a:r>
              <a:endParaRPr lang="tr-TR" sz="3400" baseline="-25000" dirty="0">
                <a:solidFill>
                  <a:srgbClr val="A50021"/>
                </a:solidFill>
                <a:latin typeface="Times New Roman" pitchFamily="18" charset="0"/>
              </a:endParaRPr>
            </a:p>
          </p:txBody>
        </p:sp>
        <p:grpSp>
          <p:nvGrpSpPr>
            <p:cNvPr id="16" name="Group 14"/>
            <p:cNvGrpSpPr>
              <a:grpSpLocks/>
            </p:cNvGrpSpPr>
            <p:nvPr/>
          </p:nvGrpSpPr>
          <p:grpSpPr bwMode="auto">
            <a:xfrm>
              <a:off x="1237" y="1935"/>
              <a:ext cx="3420" cy="1041"/>
              <a:chOff x="839" y="1344"/>
              <a:chExt cx="3420" cy="1041"/>
            </a:xfrm>
          </p:grpSpPr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V="1">
                <a:off x="839" y="1344"/>
                <a:ext cx="3250" cy="1041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tr-TR" sz="3400" i="1"/>
              </a:p>
            </p:txBody>
          </p:sp>
          <p:sp>
            <p:nvSpPr>
              <p:cNvPr id="18" name="Rectangle 16"/>
              <p:cNvSpPr>
                <a:spLocks noChangeArrowheads="1"/>
              </p:cNvSpPr>
              <p:nvPr/>
            </p:nvSpPr>
            <p:spPr bwMode="auto">
              <a:xfrm>
                <a:off x="3883" y="1344"/>
                <a:ext cx="376" cy="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</a:pPr>
                <a:r>
                  <a:rPr lang="tr-TR" sz="3400" i="1" dirty="0">
                    <a:solidFill>
                      <a:srgbClr val="A50021"/>
                    </a:solidFill>
                    <a:latin typeface="Times New Roman" pitchFamily="18" charset="0"/>
                  </a:rPr>
                  <a:t>E</a:t>
                </a:r>
                <a:r>
                  <a:rPr lang="tr-TR" sz="3400" baseline="-25000" dirty="0">
                    <a:solidFill>
                      <a:srgbClr val="A50021"/>
                    </a:solidFill>
                    <a:latin typeface="Times New Roman" pitchFamily="18" charset="0"/>
                  </a:rPr>
                  <a:t>1</a:t>
                </a:r>
              </a:p>
            </p:txBody>
          </p:sp>
        </p:grpSp>
      </p:grpSp>
      <p:grpSp>
        <p:nvGrpSpPr>
          <p:cNvPr id="36" name="35 Grup"/>
          <p:cNvGrpSpPr/>
          <p:nvPr/>
        </p:nvGrpSpPr>
        <p:grpSpPr>
          <a:xfrm>
            <a:off x="2768072" y="1916907"/>
            <a:ext cx="7210828" cy="2127647"/>
            <a:chOff x="1244072" y="1916906"/>
            <a:chExt cx="7210828" cy="2127647"/>
          </a:xfrm>
        </p:grpSpPr>
        <p:sp>
          <p:nvSpPr>
            <p:cNvPr id="21" name="Rectangle 31"/>
            <p:cNvSpPr>
              <a:spLocks noChangeArrowheads="1"/>
            </p:cNvSpPr>
            <p:nvPr/>
          </p:nvSpPr>
          <p:spPr bwMode="auto">
            <a:xfrm>
              <a:off x="1244072" y="3429000"/>
              <a:ext cx="1383712" cy="615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400" i="1" dirty="0">
                  <a:solidFill>
                    <a:srgbClr val="A50021"/>
                  </a:solidFill>
                  <a:latin typeface="Times New Roman" pitchFamily="18" charset="0"/>
                </a:rPr>
                <a:t>Ā</a:t>
              </a:r>
              <a:r>
                <a:rPr lang="tr-TR" sz="3400" i="1" baseline="-25000" dirty="0">
                  <a:solidFill>
                    <a:srgbClr val="A50021"/>
                  </a:solidFill>
                  <a:latin typeface="Times New Roman" pitchFamily="18" charset="0"/>
                </a:rPr>
                <a:t> </a:t>
              </a:r>
              <a:r>
                <a:rPr lang="tr-TR" sz="3400" i="1" dirty="0">
                  <a:solidFill>
                    <a:srgbClr val="A50021"/>
                  </a:solidFill>
                  <a:latin typeface="Times New Roman" pitchFamily="18" charset="0"/>
                </a:rPr>
                <a:t>– br</a:t>
              </a:r>
              <a:r>
                <a:rPr lang="tr-TR" sz="3400" baseline="-25000" dirty="0">
                  <a:solidFill>
                    <a:srgbClr val="A50021"/>
                  </a:solidFill>
                  <a:latin typeface="Times New Roman" pitchFamily="18" charset="0"/>
                </a:rPr>
                <a:t>2</a:t>
              </a:r>
              <a:endParaRPr lang="tr-TR" sz="3400" baseline="-25000" dirty="0">
                <a:solidFill>
                  <a:srgbClr val="A50021"/>
                </a:solidFill>
                <a:latin typeface="Times New Roman" pitchFamily="18" charset="0"/>
              </a:endParaRPr>
            </a:p>
          </p:txBody>
        </p:sp>
        <p:grpSp>
          <p:nvGrpSpPr>
            <p:cNvPr id="22" name="Group 32"/>
            <p:cNvGrpSpPr>
              <a:grpSpLocks/>
            </p:cNvGrpSpPr>
            <p:nvPr/>
          </p:nvGrpSpPr>
          <p:grpSpPr bwMode="auto">
            <a:xfrm>
              <a:off x="2746250" y="1916906"/>
              <a:ext cx="5708650" cy="1868486"/>
              <a:chOff x="839" y="1208"/>
              <a:chExt cx="3596" cy="1177"/>
            </a:xfrm>
          </p:grpSpPr>
          <p:sp>
            <p:nvSpPr>
              <p:cNvPr id="23" name="Line 33"/>
              <p:cNvSpPr>
                <a:spLocks noChangeShapeType="1"/>
              </p:cNvSpPr>
              <p:nvPr/>
            </p:nvSpPr>
            <p:spPr bwMode="auto">
              <a:xfrm flipV="1">
                <a:off x="839" y="1344"/>
                <a:ext cx="3250" cy="1041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tr-TR" sz="3400" i="1"/>
              </a:p>
            </p:txBody>
          </p:sp>
          <p:sp>
            <p:nvSpPr>
              <p:cNvPr id="24" name="Rectangle 34"/>
              <p:cNvSpPr>
                <a:spLocks noChangeArrowheads="1"/>
              </p:cNvSpPr>
              <p:nvPr/>
            </p:nvSpPr>
            <p:spPr bwMode="auto">
              <a:xfrm>
                <a:off x="4059" y="1208"/>
                <a:ext cx="376" cy="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None/>
                </a:pPr>
                <a:r>
                  <a:rPr lang="tr-TR" sz="3400" i="1" dirty="0">
                    <a:solidFill>
                      <a:srgbClr val="A50021"/>
                    </a:solidFill>
                    <a:latin typeface="Times New Roman" pitchFamily="18" charset="0"/>
                  </a:rPr>
                  <a:t>E</a:t>
                </a:r>
                <a:r>
                  <a:rPr lang="tr-TR" sz="3400" baseline="-25000" dirty="0">
                    <a:solidFill>
                      <a:srgbClr val="A50021"/>
                    </a:solidFill>
                    <a:latin typeface="Times New Roman" pitchFamily="18" charset="0"/>
                  </a:rPr>
                  <a:t>2</a:t>
                </a:r>
                <a:endParaRPr lang="tr-TR" sz="3400" dirty="0">
                  <a:solidFill>
                    <a:srgbClr val="A50021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25" name="Oval 38"/>
          <p:cNvSpPr>
            <a:spLocks noChangeArrowheads="1"/>
          </p:cNvSpPr>
          <p:nvPr/>
        </p:nvSpPr>
        <p:spPr bwMode="auto">
          <a:xfrm flipH="1">
            <a:off x="7926263" y="2516983"/>
            <a:ext cx="144462" cy="142875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 sz="3400" i="1"/>
          </a:p>
        </p:txBody>
      </p:sp>
      <p:grpSp>
        <p:nvGrpSpPr>
          <p:cNvPr id="26" name="Group 46"/>
          <p:cNvGrpSpPr>
            <a:grpSpLocks/>
          </p:cNvGrpSpPr>
          <p:nvPr/>
        </p:nvGrpSpPr>
        <p:grpSpPr bwMode="auto">
          <a:xfrm>
            <a:off x="7808118" y="2564607"/>
            <a:ext cx="573088" cy="4257674"/>
            <a:chOff x="3424" y="1661"/>
            <a:chExt cx="361" cy="2682"/>
          </a:xfrm>
        </p:grpSpPr>
        <p:sp>
          <p:nvSpPr>
            <p:cNvPr id="27" name="Line 36"/>
            <p:cNvSpPr>
              <a:spLocks noChangeShapeType="1"/>
            </p:cNvSpPr>
            <p:nvPr/>
          </p:nvSpPr>
          <p:spPr bwMode="auto">
            <a:xfrm>
              <a:off x="3546" y="1661"/>
              <a:ext cx="0" cy="22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 i="1"/>
            </a:p>
          </p:txBody>
        </p:sp>
        <p:sp>
          <p:nvSpPr>
            <p:cNvPr id="28" name="Text Box 41"/>
            <p:cNvSpPr txBox="1">
              <a:spLocks noChangeArrowheads="1"/>
            </p:cNvSpPr>
            <p:nvPr/>
          </p:nvSpPr>
          <p:spPr bwMode="auto">
            <a:xfrm>
              <a:off x="3424" y="3955"/>
              <a:ext cx="361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 i="1" dirty="0">
                  <a:latin typeface="Times New Roman" pitchFamily="18" charset="0"/>
                </a:rPr>
                <a:t>Y</a:t>
              </a:r>
              <a:r>
                <a:rPr lang="tr-TR" sz="3400" i="1" baseline="-25000" dirty="0">
                  <a:latin typeface="Times New Roman" pitchFamily="18" charset="0"/>
                </a:rPr>
                <a:t>2</a:t>
              </a:r>
              <a:endParaRPr lang="tr-TR" sz="3400" i="1" dirty="0">
                <a:latin typeface="Times New Roman" pitchFamily="18" charset="0"/>
              </a:endParaRPr>
            </a:p>
          </p:txBody>
        </p:sp>
      </p:grpSp>
      <p:grpSp>
        <p:nvGrpSpPr>
          <p:cNvPr id="29" name="Group 43"/>
          <p:cNvGrpSpPr>
            <a:grpSpLocks/>
          </p:cNvGrpSpPr>
          <p:nvPr/>
        </p:nvGrpSpPr>
        <p:grpSpPr bwMode="auto">
          <a:xfrm>
            <a:off x="6315002" y="3861595"/>
            <a:ext cx="573087" cy="2960688"/>
            <a:chOff x="2517" y="2478"/>
            <a:chExt cx="361" cy="1865"/>
          </a:xfrm>
        </p:grpSpPr>
        <p:sp>
          <p:nvSpPr>
            <p:cNvPr id="30" name="Line 35"/>
            <p:cNvSpPr>
              <a:spLocks noChangeShapeType="1"/>
            </p:cNvSpPr>
            <p:nvPr/>
          </p:nvSpPr>
          <p:spPr bwMode="auto">
            <a:xfrm>
              <a:off x="2653" y="2523"/>
              <a:ext cx="0" cy="13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 i="1"/>
            </a:p>
          </p:txBody>
        </p:sp>
        <p:sp>
          <p:nvSpPr>
            <p:cNvPr id="31" name="Oval 37"/>
            <p:cNvSpPr>
              <a:spLocks noChangeArrowheads="1"/>
            </p:cNvSpPr>
            <p:nvPr/>
          </p:nvSpPr>
          <p:spPr bwMode="auto">
            <a:xfrm flipH="1">
              <a:off x="2608" y="2478"/>
              <a:ext cx="91" cy="9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3400" i="1"/>
            </a:p>
          </p:txBody>
        </p:sp>
        <p:sp>
          <p:nvSpPr>
            <p:cNvPr id="32" name="Text Box 42"/>
            <p:cNvSpPr txBox="1">
              <a:spLocks noChangeArrowheads="1"/>
            </p:cNvSpPr>
            <p:nvPr/>
          </p:nvSpPr>
          <p:spPr bwMode="auto">
            <a:xfrm>
              <a:off x="2517" y="3955"/>
              <a:ext cx="361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 i="1" dirty="0">
                  <a:latin typeface="Times New Roman" pitchFamily="18" charset="0"/>
                </a:rPr>
                <a:t>Y</a:t>
              </a:r>
              <a:r>
                <a:rPr lang="tr-TR" sz="3400" i="1" baseline="-25000" dirty="0"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33" name="Group 49"/>
          <p:cNvGrpSpPr>
            <a:grpSpLocks/>
          </p:cNvGrpSpPr>
          <p:nvPr/>
        </p:nvGrpSpPr>
        <p:grpSpPr bwMode="auto">
          <a:xfrm>
            <a:off x="6718175" y="5156994"/>
            <a:ext cx="1150938" cy="649288"/>
            <a:chOff x="2744" y="3294"/>
            <a:chExt cx="725" cy="409"/>
          </a:xfrm>
        </p:grpSpPr>
        <p:sp>
          <p:nvSpPr>
            <p:cNvPr id="34" name="Line 27"/>
            <p:cNvSpPr>
              <a:spLocks noChangeShapeType="1"/>
            </p:cNvSpPr>
            <p:nvPr/>
          </p:nvSpPr>
          <p:spPr bwMode="auto">
            <a:xfrm>
              <a:off x="2744" y="3703"/>
              <a:ext cx="725" cy="0"/>
            </a:xfrm>
            <a:prstGeom prst="line">
              <a:avLst/>
            </a:prstGeom>
            <a:noFill/>
            <a:ln w="38100">
              <a:solidFill>
                <a:srgbClr val="A5002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 sz="3400" i="1"/>
            </a:p>
          </p:txBody>
        </p:sp>
        <p:sp>
          <p:nvSpPr>
            <p:cNvPr id="35" name="Rectangle 47"/>
            <p:cNvSpPr>
              <a:spLocks noChangeArrowheads="1"/>
            </p:cNvSpPr>
            <p:nvPr/>
          </p:nvSpPr>
          <p:spPr bwMode="auto">
            <a:xfrm>
              <a:off x="2789" y="3294"/>
              <a:ext cx="494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l-GR" sz="3400" i="1">
                  <a:solidFill>
                    <a:srgbClr val="A50021"/>
                  </a:solidFill>
                  <a:latin typeface="Times New Roman" pitchFamily="18" charset="0"/>
                  <a:cs typeface="Times New Roman" pitchFamily="18" charset="0"/>
                </a:rPr>
                <a:t>Δ </a:t>
              </a:r>
              <a:r>
                <a:rPr lang="tr-TR" sz="3400" i="1">
                  <a:solidFill>
                    <a:srgbClr val="A50021"/>
                  </a:solidFill>
                  <a:latin typeface="Times New Roman" pitchFamily="18" charset="0"/>
                </a:rPr>
                <a:t>Y</a:t>
              </a:r>
              <a:endParaRPr lang="el-GR" sz="3400" i="1">
                <a:solidFill>
                  <a:srgbClr val="A50021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881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 model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75520" y="1447800"/>
            <a:ext cx="8892480" cy="5077544"/>
          </a:xfrm>
        </p:spPr>
        <p:txBody>
          <a:bodyPr>
            <a:normAutofit/>
          </a:bodyPr>
          <a:lstStyle/>
          <a:p>
            <a:r>
              <a:rPr lang="tr-TR" dirty="0" smtClean="0"/>
              <a:t>Yeni modelde, harcamaları faiz oranına duyarlı .</a:t>
            </a:r>
          </a:p>
          <a:p>
            <a:r>
              <a:rPr lang="tr-TR" dirty="0" smtClean="0"/>
              <a:t>Daha yüksek bir faiz oranı, yatırım harcamalarını azaltacağı için, denge milli gelirini de düşürecektir. </a:t>
            </a:r>
          </a:p>
          <a:p>
            <a:r>
              <a:rPr lang="tr-TR" dirty="0" smtClean="0"/>
              <a:t>Benzer bir şekilde, faiz oranları düştükçe, özel yatırım harcamaları da artacak, denge milli geliri yükselecektir. </a:t>
            </a:r>
          </a:p>
          <a:p>
            <a:r>
              <a:rPr lang="tr-TR" dirty="0" smtClean="0"/>
              <a:t>Sonuç: para politikasıyla denge gelir düzeyini etkilemek mümkün.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5116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politikası mı maliye politikası mı?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Keynesçi</a:t>
            </a:r>
            <a:r>
              <a:rPr lang="tr-TR" dirty="0" smtClean="0"/>
              <a:t> modelde, gerek para gerekse maliye politikalarıyla denge gelir düzeyini etkilemek mümkün.</a:t>
            </a:r>
          </a:p>
          <a:p>
            <a:r>
              <a:rPr lang="tr-TR" dirty="0" smtClean="0"/>
              <a:t>Likidite tuzağı varsa, genişleyici para politikasıyla faizleri düşürmek mümkün değil. Para politikası, bu durumda, etkinliğini kaybediyor. </a:t>
            </a:r>
          </a:p>
          <a:p>
            <a:r>
              <a:rPr lang="tr-TR" dirty="0" smtClean="0"/>
              <a:t>Likidite tuzağı geçerliyse, gelir düzeyini artırabilmek için tek seçenek genişleyici maliye politikasıdır. </a:t>
            </a:r>
          </a:p>
        </p:txBody>
      </p:sp>
    </p:spTree>
    <p:extLst>
      <p:ext uri="{BB962C8B-B14F-4D97-AF65-F5344CB8AC3E}">
        <p14:creationId xmlns:p14="http://schemas.microsoft.com/office/powerpoint/2010/main" val="648175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110</TotalTime>
  <Words>344</Words>
  <Application>Microsoft Office PowerPoint</Application>
  <PresentationFormat>Widescreen</PresentationFormat>
  <Paragraphs>54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Bookman Old Style</vt:lpstr>
      <vt:lpstr>Century Gothic</vt:lpstr>
      <vt:lpstr>Times New Roman</vt:lpstr>
      <vt:lpstr>Wingdings</vt:lpstr>
      <vt:lpstr>Wood Type</vt:lpstr>
      <vt:lpstr>Denklem</vt:lpstr>
      <vt:lpstr>Para politikası  ve üretim düzeyi</vt:lpstr>
      <vt:lpstr>Geçmişe Dönüş</vt:lpstr>
      <vt:lpstr>Geçmişe Dönüş</vt:lpstr>
      <vt:lpstr>Geçmişe Dönüş</vt:lpstr>
      <vt:lpstr>Faizi modele ekliyoruz:</vt:lpstr>
      <vt:lpstr>Yeni model</vt:lpstr>
      <vt:lpstr>Faizdeki bir düşüşün etkisi</vt:lpstr>
      <vt:lpstr>Yeni model</vt:lpstr>
      <vt:lpstr>Para politikası mı maliye politikası mı?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 Talebi ve Faiz Oranı</dc:title>
  <dc:creator>Kemal Kızılca</dc:creator>
  <cp:lastModifiedBy>Kemal Kızılca</cp:lastModifiedBy>
  <cp:revision>9</cp:revision>
  <dcterms:created xsi:type="dcterms:W3CDTF">2018-02-04T07:55:43Z</dcterms:created>
  <dcterms:modified xsi:type="dcterms:W3CDTF">2018-02-04T09:46:15Z</dcterms:modified>
</cp:coreProperties>
</file>