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61" r:id="rId7"/>
    <p:sldId id="260" r:id="rId8"/>
    <p:sldId id="259" r:id="rId9"/>
    <p:sldId id="265" r:id="rId10"/>
    <p:sldId id="264" r:id="rId11"/>
    <p:sldId id="266" r:id="rId12"/>
    <p:sldId id="268" r:id="rId13"/>
    <p:sldId id="267" r:id="rId14"/>
    <p:sldId id="270" r:id="rId15"/>
    <p:sldId id="269" r:id="rId16"/>
    <p:sldId id="272" r:id="rId17"/>
    <p:sldId id="271" r:id="rId18"/>
    <p:sldId id="273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51012" y="2173620"/>
            <a:ext cx="8689976" cy="2509213"/>
          </a:xfrm>
        </p:spPr>
        <p:txBody>
          <a:bodyPr/>
          <a:lstStyle/>
          <a:p>
            <a:r>
              <a:rPr lang="tr-TR" b="1" dirty="0">
                <a:latin typeface="TimesNewRomanPS-BoldMT"/>
              </a:rPr>
              <a:t>BRAİLLE YAZI SİSTEMİNDE KULLANILAN ARAÇ VE GEREÇLER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71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945573"/>
            <a:ext cx="10364451" cy="1371599"/>
          </a:xfrm>
        </p:spPr>
        <p:txBody>
          <a:bodyPr>
            <a:normAutofit/>
          </a:bodyPr>
          <a:lstStyle/>
          <a:p>
            <a:r>
              <a:rPr lang="tr-TR" b="1" dirty="0">
                <a:latin typeface="TimesNewRomanPS-BoldMT"/>
              </a:rPr>
              <a:t>Braille Yazıcı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5" y="2109354"/>
            <a:ext cx="10363826" cy="3740728"/>
          </a:xfrm>
        </p:spPr>
        <p:txBody>
          <a:bodyPr/>
          <a:lstStyle/>
          <a:p>
            <a:r>
              <a:rPr lang="tr-TR" dirty="0">
                <a:latin typeface="TimesNewRomanPSMT"/>
              </a:rPr>
              <a:t>Bilgisayardaki metinleri Braille (kabartma) çıktı olarak verir. Bilgisayarda </a:t>
            </a:r>
            <a:r>
              <a:rPr lang="tr-TR" dirty="0" err="1">
                <a:latin typeface="TimesNewRomanPSMT"/>
              </a:rPr>
              <a:t>word</a:t>
            </a:r>
            <a:r>
              <a:rPr lang="tr-TR" dirty="0">
                <a:latin typeface="TimesNewRomanPSMT"/>
              </a:rPr>
              <a:t> </a:t>
            </a:r>
            <a:r>
              <a:rPr lang="tr-TR" dirty="0" smtClean="0">
                <a:latin typeface="TimesNewRomanPSMT"/>
              </a:rPr>
              <a:t>formatında hazırlanan </a:t>
            </a:r>
            <a:r>
              <a:rPr lang="tr-TR" dirty="0">
                <a:latin typeface="TimesNewRomanPSMT"/>
              </a:rPr>
              <a:t>metinler </a:t>
            </a:r>
            <a:r>
              <a:rPr lang="tr-TR" dirty="0" smtClean="0">
                <a:latin typeface="TimesNewRomanPSMT"/>
              </a:rPr>
              <a:t>yazıcı programında </a:t>
            </a:r>
            <a:r>
              <a:rPr lang="tr-TR" dirty="0">
                <a:latin typeface="TimesNewRomanPSMT"/>
              </a:rPr>
              <a:t>ayarları yapılarak Braille şeklinde çıktılar alınabilir.</a:t>
            </a:r>
          </a:p>
          <a:p>
            <a:r>
              <a:rPr lang="tr-TR" dirty="0">
                <a:latin typeface="TimesNewRomanPSMT"/>
              </a:rPr>
              <a:t>Program ayarları yapılırken çıktısı alınacak belgenin kısaltmalı mı </a:t>
            </a:r>
            <a:r>
              <a:rPr lang="tr-TR" dirty="0" err="1">
                <a:latin typeface="TimesNewRomanPSMT"/>
              </a:rPr>
              <a:t>kısaltmasız</a:t>
            </a:r>
            <a:r>
              <a:rPr lang="tr-TR" dirty="0">
                <a:latin typeface="TimesNewRomanPSMT"/>
              </a:rPr>
              <a:t> mı olacağı, tek </a:t>
            </a:r>
            <a:r>
              <a:rPr lang="tr-TR" dirty="0" smtClean="0">
                <a:latin typeface="TimesNewRomanPSMT"/>
              </a:rPr>
              <a:t>yüz veya </a:t>
            </a:r>
            <a:r>
              <a:rPr lang="tr-TR" dirty="0">
                <a:latin typeface="TimesNewRomanPSMT"/>
              </a:rPr>
              <a:t>arkalı önlü şeklinde mi olacağı ve girintilerinin nasıl olacağı belirlenebilir.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72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1849582"/>
            <a:ext cx="4852555" cy="307116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1849582"/>
            <a:ext cx="4862945" cy="30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311727"/>
            <a:ext cx="10364451" cy="1278083"/>
          </a:xfrm>
        </p:spPr>
        <p:txBody>
          <a:bodyPr/>
          <a:lstStyle/>
          <a:p>
            <a:r>
              <a:rPr lang="tr-TR" b="1" dirty="0">
                <a:latin typeface="TimesNewRomanPS-BoldMT"/>
              </a:rPr>
              <a:t>Kabartma </a:t>
            </a:r>
            <a:r>
              <a:rPr lang="tr-TR" b="1" dirty="0" smtClean="0">
                <a:latin typeface="TimesNewRomanPS-BoldMT"/>
              </a:rPr>
              <a:t>Yazıcı (çizim)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96902" y="2057402"/>
            <a:ext cx="10363826" cy="3439390"/>
          </a:xfrm>
        </p:spPr>
        <p:txBody>
          <a:bodyPr/>
          <a:lstStyle/>
          <a:p>
            <a:r>
              <a:rPr lang="tr-TR" dirty="0">
                <a:latin typeface="TimesNewRomanPSMT"/>
              </a:rPr>
              <a:t>Harita, kroki, grafik, resim ve benzeri görsel materyali görme engellilerin </a:t>
            </a:r>
            <a:r>
              <a:rPr lang="tr-TR" dirty="0" smtClean="0">
                <a:latin typeface="TimesNewRomanPSMT"/>
              </a:rPr>
              <a:t> anlayabileceği, dokunsal </a:t>
            </a:r>
            <a:r>
              <a:rPr lang="tr-TR" dirty="0">
                <a:latin typeface="TimesNewRomanPSMT"/>
              </a:rPr>
              <a:t>şekillere dönüştürmek için kullanılır. Bilgisayarda kabataslak hazırlanan şekil </a:t>
            </a:r>
            <a:r>
              <a:rPr lang="tr-TR" dirty="0" smtClean="0">
                <a:latin typeface="TimesNewRomanPSMT"/>
              </a:rPr>
              <a:t>veya görsellerin </a:t>
            </a:r>
            <a:r>
              <a:rPr lang="tr-TR" dirty="0">
                <a:latin typeface="TimesNewRomanPSMT"/>
              </a:rPr>
              <a:t>aynı yazıcıda olduğu gibi çıktısı alınır. Ancak burada alınan çıktılar özel bir </a:t>
            </a:r>
            <a:r>
              <a:rPr lang="tr-TR" dirty="0" smtClean="0">
                <a:latin typeface="TimesNewRomanPSMT"/>
              </a:rPr>
              <a:t>kâğıda basılır</a:t>
            </a:r>
            <a:r>
              <a:rPr lang="tr-TR" dirty="0">
                <a:latin typeface="TimesNewRomanPSMT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69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56" y="1226127"/>
            <a:ext cx="7221680" cy="4436919"/>
          </a:xfrm>
        </p:spPr>
      </p:pic>
    </p:spTree>
    <p:extLst>
      <p:ext uri="{BB962C8B-B14F-4D97-AF65-F5344CB8AC3E}">
        <p14:creationId xmlns:p14="http://schemas.microsoft.com/office/powerpoint/2010/main" val="9583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75201"/>
          </a:xfrm>
        </p:spPr>
        <p:txBody>
          <a:bodyPr/>
          <a:lstStyle/>
          <a:p>
            <a:r>
              <a:rPr lang="tr-TR" b="1" dirty="0">
                <a:latin typeface="TimesNewRomanPS-BoldMT"/>
              </a:rPr>
              <a:t>Kitap Okuma Cihazı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4400" y="2524991"/>
            <a:ext cx="10363826" cy="2860962"/>
          </a:xfrm>
        </p:spPr>
        <p:txBody>
          <a:bodyPr/>
          <a:lstStyle/>
          <a:p>
            <a:r>
              <a:rPr lang="tr-TR" dirty="0">
                <a:latin typeface="TimesNewRomanPSMT"/>
              </a:rPr>
              <a:t>Görme engellilerin istedikleri kitapları okumalarına yardımcı olur. Okumak istenilen </a:t>
            </a:r>
            <a:r>
              <a:rPr lang="tr-TR" dirty="0" smtClean="0">
                <a:latin typeface="TimesNewRomanPSMT"/>
              </a:rPr>
              <a:t>metin veya </a:t>
            </a:r>
            <a:r>
              <a:rPr lang="tr-TR" dirty="0">
                <a:latin typeface="TimesNewRomanPSMT"/>
              </a:rPr>
              <a:t>kitaplar cihaza yerleştirilir. Cihaza yerleştirilen metinler, cihazın seslendirme </a:t>
            </a:r>
            <a:r>
              <a:rPr lang="tr-TR" dirty="0" smtClean="0">
                <a:latin typeface="TimesNewRomanPSMT"/>
              </a:rPr>
              <a:t>programı yardımıyla </a:t>
            </a:r>
            <a:r>
              <a:rPr lang="tr-TR" dirty="0">
                <a:latin typeface="TimesNewRomanPSMT"/>
              </a:rPr>
              <a:t>seslendirilir.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06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3" y="1246910"/>
            <a:ext cx="5985163" cy="3703710"/>
          </a:xfrm>
        </p:spPr>
      </p:pic>
    </p:spTree>
    <p:extLst>
      <p:ext uri="{BB962C8B-B14F-4D97-AF65-F5344CB8AC3E}">
        <p14:creationId xmlns:p14="http://schemas.microsoft.com/office/powerpoint/2010/main" val="31292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Görme </a:t>
            </a:r>
            <a:r>
              <a:rPr lang="tr-TR" b="1" dirty="0" err="1" smtClean="0"/>
              <a:t>engellİler</a:t>
            </a:r>
            <a:r>
              <a:rPr lang="tr-TR" b="1" dirty="0" smtClean="0"/>
              <a:t> </a:t>
            </a:r>
            <a:r>
              <a:rPr lang="tr-TR" b="1" dirty="0" err="1" smtClean="0"/>
              <a:t>İçİn</a:t>
            </a:r>
            <a:r>
              <a:rPr lang="tr-TR" b="1" dirty="0" smtClean="0"/>
              <a:t> kabarta yazı </a:t>
            </a:r>
            <a:r>
              <a:rPr lang="tr-TR" b="1" dirty="0" err="1" smtClean="0"/>
              <a:t>basabİlen</a:t>
            </a:r>
            <a:r>
              <a:rPr lang="tr-TR" b="1" dirty="0" smtClean="0"/>
              <a:t> yazıcı ve tarayıcı </a:t>
            </a:r>
            <a:r>
              <a:rPr lang="tr-TR" b="1" dirty="0" err="1" smtClean="0"/>
              <a:t>SİmCheong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tr-TR" dirty="0"/>
              <a:t>Hem yazıcı hem de tarayıcı </a:t>
            </a:r>
            <a:r>
              <a:rPr lang="tr-TR" dirty="0" err="1" smtClean="0"/>
              <a:t>SİmCheong</a:t>
            </a:r>
            <a:r>
              <a:rPr lang="tr-TR" dirty="0"/>
              <a:t>, </a:t>
            </a:r>
            <a:r>
              <a:rPr lang="tr-TR" dirty="0" err="1" smtClean="0"/>
              <a:t>bİr</a:t>
            </a:r>
            <a:r>
              <a:rPr lang="tr-TR" dirty="0" smtClean="0"/>
              <a:t> </a:t>
            </a:r>
            <a:r>
              <a:rPr lang="tr-TR" dirty="0"/>
              <a:t>Kore </a:t>
            </a:r>
            <a:r>
              <a:rPr lang="tr-TR" dirty="0" err="1" smtClean="0"/>
              <a:t>hİkayesİnden</a:t>
            </a:r>
            <a:r>
              <a:rPr lang="tr-TR" dirty="0" smtClean="0"/>
              <a:t> </a:t>
            </a:r>
            <a:r>
              <a:rPr lang="tr-TR" dirty="0" err="1" smtClean="0"/>
              <a:t>esİnlenerek</a:t>
            </a:r>
            <a:r>
              <a:rPr lang="tr-TR" dirty="0" smtClean="0"/>
              <a:t> </a:t>
            </a:r>
            <a:r>
              <a:rPr lang="tr-TR" dirty="0"/>
              <a:t>tasarlanmış. Bu tasarımın hayata </a:t>
            </a:r>
            <a:r>
              <a:rPr lang="tr-TR" dirty="0" err="1" smtClean="0"/>
              <a:t>geçİrİlme</a:t>
            </a:r>
            <a:r>
              <a:rPr lang="tr-TR" dirty="0" smtClean="0"/>
              <a:t> neden İse </a:t>
            </a:r>
            <a:r>
              <a:rPr lang="tr-TR" dirty="0"/>
              <a:t>oldukça </a:t>
            </a:r>
            <a:r>
              <a:rPr lang="tr-TR" dirty="0" err="1" smtClean="0"/>
              <a:t>basİt</a:t>
            </a:r>
            <a:r>
              <a:rPr lang="tr-TR" dirty="0" smtClean="0"/>
              <a:t>; </a:t>
            </a:r>
            <a:r>
              <a:rPr lang="tr-TR" dirty="0"/>
              <a:t>görme </a:t>
            </a:r>
            <a:r>
              <a:rPr lang="tr-TR" dirty="0" err="1" smtClean="0"/>
              <a:t>engelİ</a:t>
            </a:r>
            <a:r>
              <a:rPr lang="tr-TR" dirty="0" smtClean="0"/>
              <a:t> </a:t>
            </a:r>
            <a:r>
              <a:rPr lang="tr-TR" dirty="0"/>
              <a:t>olan </a:t>
            </a:r>
            <a:r>
              <a:rPr lang="tr-TR" dirty="0" smtClean="0"/>
              <a:t>İnsanlar </a:t>
            </a:r>
            <a:r>
              <a:rPr lang="tr-TR" dirty="0" err="1" smtClean="0"/>
              <a:t>İçİn</a:t>
            </a:r>
            <a:r>
              <a:rPr lang="tr-TR" dirty="0" smtClean="0"/>
              <a:t> </a:t>
            </a:r>
            <a:r>
              <a:rPr lang="tr-TR" dirty="0"/>
              <a:t>de </a:t>
            </a:r>
            <a:r>
              <a:rPr lang="tr-TR" dirty="0" err="1" smtClean="0"/>
              <a:t>bİlgİsayar</a:t>
            </a:r>
            <a:r>
              <a:rPr lang="tr-TR" dirty="0" smtClean="0"/>
              <a:t> </a:t>
            </a:r>
            <a:r>
              <a:rPr lang="tr-TR" dirty="0"/>
              <a:t>kullanımını mümkün ve daha kolay hale </a:t>
            </a:r>
            <a:r>
              <a:rPr lang="tr-TR" dirty="0" err="1" smtClean="0"/>
              <a:t>getİrmek</a:t>
            </a:r>
            <a:r>
              <a:rPr lang="tr-TR" dirty="0"/>
              <a:t>.</a:t>
            </a:r>
          </a:p>
          <a:p>
            <a:r>
              <a:rPr lang="tr-TR" dirty="0"/>
              <a:t>Yazıcı-tarayıcı, hem kabartma yazılı </a:t>
            </a:r>
            <a:r>
              <a:rPr lang="tr-TR" dirty="0" err="1"/>
              <a:t>dökümanları</a:t>
            </a:r>
            <a:r>
              <a:rPr lang="tr-TR" dirty="0"/>
              <a:t> </a:t>
            </a:r>
            <a:r>
              <a:rPr lang="tr-TR" dirty="0" err="1" smtClean="0"/>
              <a:t>tarayabİlİyor</a:t>
            </a:r>
            <a:r>
              <a:rPr lang="tr-TR" dirty="0"/>
              <a:t>; hem de bu yazılardan oluşacak </a:t>
            </a:r>
            <a:r>
              <a:rPr lang="tr-TR" dirty="0" err="1" smtClean="0"/>
              <a:t>şekİlde</a:t>
            </a:r>
            <a:r>
              <a:rPr lang="tr-TR" dirty="0" smtClean="0"/>
              <a:t> </a:t>
            </a:r>
            <a:r>
              <a:rPr lang="tr-TR" dirty="0"/>
              <a:t>çıktı </a:t>
            </a:r>
            <a:r>
              <a:rPr lang="tr-TR" dirty="0" err="1" smtClean="0"/>
              <a:t>alabİlİyor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02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43" y="1691553"/>
            <a:ext cx="7539604" cy="3424237"/>
          </a:xfrm>
        </p:spPr>
      </p:pic>
    </p:spTree>
    <p:extLst>
      <p:ext uri="{BB962C8B-B14F-4D97-AF65-F5344CB8AC3E}">
        <p14:creationId xmlns:p14="http://schemas.microsoft.com/office/powerpoint/2010/main" val="10010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NewRomanPS-BoldMT"/>
              </a:rPr>
              <a:t>Ekran Okuma Programı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TimesNewRomanPSMT"/>
              </a:rPr>
              <a:t>Bu program bilgisayarda bulunan metinleri seslendirerek görme engellilerin </a:t>
            </a:r>
            <a:r>
              <a:rPr lang="tr-TR" dirty="0" smtClean="0">
                <a:latin typeface="TimesNewRomanPSMT"/>
              </a:rPr>
              <a:t>kitap okumalarına </a:t>
            </a:r>
            <a:r>
              <a:rPr lang="tr-TR" dirty="0">
                <a:latin typeface="TimesNewRomanPSMT"/>
              </a:rPr>
              <a:t>olanak sağlar</a:t>
            </a:r>
            <a:r>
              <a:rPr lang="tr-TR" dirty="0" smtClean="0">
                <a:latin typeface="TimesNewRomanPSMT"/>
              </a:rPr>
              <a:t>.</a:t>
            </a:r>
          </a:p>
          <a:p>
            <a:r>
              <a:rPr lang="tr-TR" dirty="0" smtClean="0">
                <a:latin typeface="TimesNewRomanPSMT"/>
              </a:rPr>
              <a:t> </a:t>
            </a:r>
            <a:r>
              <a:rPr lang="tr-TR" dirty="0">
                <a:latin typeface="TimesNewRomanPSMT"/>
              </a:rPr>
              <a:t>Bilgisayar klavyesi yardımıyla görme engelliler, </a:t>
            </a:r>
            <a:r>
              <a:rPr lang="tr-TR" dirty="0" smtClean="0">
                <a:latin typeface="TimesNewRomanPSMT"/>
              </a:rPr>
              <a:t>bilgisayarın bölümlerini </a:t>
            </a:r>
            <a:r>
              <a:rPr lang="tr-TR" dirty="0">
                <a:latin typeface="TimesNewRomanPSMT"/>
              </a:rPr>
              <a:t>gezebilir, yazı programlarında metinler yazabilir. Ayrıca yazdığı </a:t>
            </a:r>
            <a:r>
              <a:rPr lang="tr-TR" dirty="0" smtClean="0">
                <a:latin typeface="TimesNewRomanPSMT"/>
              </a:rPr>
              <a:t>metinleri program yardımıyla </a:t>
            </a:r>
            <a:r>
              <a:rPr lang="tr-TR" dirty="0">
                <a:latin typeface="TimesNewRomanPSMT"/>
              </a:rPr>
              <a:t>ister harf </a:t>
            </a:r>
            <a:r>
              <a:rPr lang="tr-TR" dirty="0" err="1">
                <a:latin typeface="TimesNewRomanPSMT"/>
              </a:rPr>
              <a:t>harf</a:t>
            </a:r>
            <a:r>
              <a:rPr lang="tr-TR" dirty="0">
                <a:latin typeface="TimesNewRomanPSMT"/>
              </a:rPr>
              <a:t>, ister sözcük </a:t>
            </a:r>
            <a:r>
              <a:rPr lang="tr-TR" dirty="0" err="1">
                <a:latin typeface="TimesNewRomanPSMT"/>
              </a:rPr>
              <a:t>sözcük</a:t>
            </a:r>
            <a:r>
              <a:rPr lang="tr-TR" dirty="0">
                <a:latin typeface="TimesNewRomanPSMT"/>
              </a:rPr>
              <a:t>, ister cümle </a:t>
            </a:r>
            <a:r>
              <a:rPr lang="tr-TR" dirty="0" err="1">
                <a:latin typeface="TimesNewRomanPSMT"/>
              </a:rPr>
              <a:t>cümle</a:t>
            </a:r>
            <a:r>
              <a:rPr lang="tr-TR" dirty="0">
                <a:latin typeface="TimesNewRomanPSMT"/>
              </a:rPr>
              <a:t>, isterse de tüm metin </a:t>
            </a:r>
            <a:r>
              <a:rPr lang="tr-TR" dirty="0" smtClean="0">
                <a:latin typeface="TimesNewRomanPSMT"/>
              </a:rPr>
              <a:t>olarak okuyabilir</a:t>
            </a:r>
            <a:r>
              <a:rPr lang="tr-TR" dirty="0">
                <a:latin typeface="TimesNewRomanPSMT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66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NewRomanPS-BoldMT"/>
              </a:rPr>
              <a:t>Kabartma Ekran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>
                <a:latin typeface="TimesNewRomanPSMT"/>
              </a:rPr>
              <a:t>Bilgisayara bağlanarak ve sesli ekran okuma programı ile birlikte kullanılır. </a:t>
            </a:r>
            <a:r>
              <a:rPr lang="tr-TR" dirty="0" smtClean="0">
                <a:latin typeface="TimesNewRomanPSMT"/>
              </a:rPr>
              <a:t>Ekrandaki yazılar </a:t>
            </a:r>
            <a:r>
              <a:rPr lang="tr-TR" dirty="0">
                <a:latin typeface="TimesNewRomanPSMT"/>
              </a:rPr>
              <a:t>cihaz üzerinde kabartma (Braille) şeklini alır. Aşağı yukarı yön tuşlarıyla ekran, </a:t>
            </a:r>
            <a:r>
              <a:rPr lang="tr-TR" dirty="0" smtClean="0">
                <a:latin typeface="TimesNewRomanPSMT"/>
              </a:rPr>
              <a:t>Braille olarak </a:t>
            </a:r>
            <a:r>
              <a:rPr lang="tr-TR" dirty="0">
                <a:latin typeface="TimesNewRomanPSMT"/>
              </a:rPr>
              <a:t>okunur.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66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149" y="353292"/>
            <a:ext cx="10364451" cy="820882"/>
          </a:xfrm>
        </p:spPr>
        <p:txBody>
          <a:bodyPr/>
          <a:lstStyle/>
          <a:p>
            <a:r>
              <a:rPr lang="tr-TR" b="1" dirty="0">
                <a:latin typeface="TimesNewRomanPS-BoldMT"/>
              </a:rPr>
              <a:t>Yazı </a:t>
            </a:r>
            <a:r>
              <a:rPr lang="tr-TR" b="1" dirty="0" smtClean="0">
                <a:latin typeface="TimesNewRomanPS-BoldMT"/>
              </a:rPr>
              <a:t>Kalemleri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80029" y="1548247"/>
            <a:ext cx="10363826" cy="4617025"/>
          </a:xfrm>
        </p:spPr>
        <p:txBody>
          <a:bodyPr/>
          <a:lstStyle/>
          <a:p>
            <a:r>
              <a:rPr lang="tr-TR" dirty="0">
                <a:latin typeface="TimesNewRomanPSMT"/>
              </a:rPr>
              <a:t>Braille yazı sisteminde </a:t>
            </a:r>
            <a:r>
              <a:rPr lang="tr-TR" dirty="0" smtClean="0">
                <a:latin typeface="TimesNewRomanPSMT"/>
              </a:rPr>
              <a:t>kullanılan, tutacağı farklı </a:t>
            </a:r>
            <a:r>
              <a:rPr lang="tr-TR" dirty="0">
                <a:latin typeface="TimesNewRomanPSMT"/>
              </a:rPr>
              <a:t>materyallerden (ağaç, plastik vb</a:t>
            </a:r>
            <a:r>
              <a:rPr lang="tr-TR" dirty="0" smtClean="0">
                <a:latin typeface="TimesNewRomanPSMT"/>
              </a:rPr>
              <a:t>.) yapılmış </a:t>
            </a:r>
            <a:r>
              <a:rPr lang="tr-TR" dirty="0">
                <a:latin typeface="TimesNewRomanPSMT"/>
              </a:rPr>
              <a:t>ucu sivri yazma aracıdır.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782" y="2919846"/>
            <a:ext cx="3422073" cy="264968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3116868"/>
            <a:ext cx="3231573" cy="223444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27" y="3002973"/>
            <a:ext cx="3730337" cy="243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2972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TimesNewRomanPS-BoldMT"/>
              </a:rPr>
              <a:t>Yazı </a:t>
            </a:r>
            <a:r>
              <a:rPr lang="tr-TR" b="1" dirty="0" smtClean="0">
                <a:latin typeface="TimesNewRomanPS-BoldMT"/>
              </a:rPr>
              <a:t>Tabletleri</a:t>
            </a:r>
            <a:r>
              <a:rPr lang="tr-TR" b="1" dirty="0">
                <a:latin typeface="TimesNewRomanPS-BoldMT"/>
              </a:rPr>
              <a:t/>
            </a:r>
            <a:br>
              <a:rPr lang="tr-TR" b="1" dirty="0">
                <a:latin typeface="TimesNewRomanPS-BoldMT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5" y="1307219"/>
            <a:ext cx="10363826" cy="5436481"/>
          </a:xfrm>
        </p:spPr>
        <p:txBody>
          <a:bodyPr/>
          <a:lstStyle/>
          <a:p>
            <a:r>
              <a:rPr lang="tr-TR" dirty="0">
                <a:latin typeface="TimesNewRomanPSMT"/>
              </a:rPr>
              <a:t>Braille yazı </a:t>
            </a:r>
            <a:r>
              <a:rPr lang="tr-TR" dirty="0" smtClean="0">
                <a:latin typeface="TimesNewRomanPSMT"/>
              </a:rPr>
              <a:t>sisteminde kullanılan iki tip yazı tableti vardır. Bunlar dört satırlık ve 27 satırlık yazı tabletleridir.</a:t>
            </a:r>
          </a:p>
          <a:p>
            <a:pPr marL="0" indent="0">
              <a:buNone/>
            </a:pPr>
            <a:r>
              <a:rPr lang="tr-TR" dirty="0" smtClean="0">
                <a:latin typeface="TimesNewRomanPSMT"/>
              </a:rPr>
              <a:t>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tr-TR" dirty="0" smtClean="0">
                <a:latin typeface="TimesNewRomanPSMT"/>
              </a:rPr>
              <a:t>      Dört satırlık yazı tableti                                  27 satırlık yazı tableti</a:t>
            </a:r>
            <a:endParaRPr lang="tr-TR" dirty="0"/>
          </a:p>
        </p:txBody>
      </p:sp>
      <p:pic>
        <p:nvPicPr>
          <p:cNvPr id="4" name="Picture 2" descr="küç t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66" y="3075709"/>
            <a:ext cx="4184279" cy="3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473" y="3075709"/>
            <a:ext cx="3943928" cy="35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149" y="374073"/>
            <a:ext cx="10364451" cy="749576"/>
          </a:xfrm>
        </p:spPr>
        <p:txBody>
          <a:bodyPr/>
          <a:lstStyle/>
          <a:p>
            <a:r>
              <a:rPr lang="tr-TR" b="1" dirty="0">
                <a:latin typeface="TimesNewRomanPS-BoldMT"/>
              </a:rPr>
              <a:t>Braille Yazı Kâğıdı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966355"/>
            <a:ext cx="10363826" cy="5579917"/>
          </a:xfrm>
        </p:spPr>
        <p:txBody>
          <a:bodyPr/>
          <a:lstStyle/>
          <a:p>
            <a:r>
              <a:rPr lang="tr-TR" dirty="0">
                <a:latin typeface="TimesNewRomanPSMT"/>
              </a:rPr>
              <a:t>A4 kâğıt boyutunda değişik kalınlıklarda (180, 200, 220 g) </a:t>
            </a:r>
            <a:r>
              <a:rPr lang="tr-TR" dirty="0" err="1">
                <a:latin typeface="TimesNewRomanPSMT"/>
              </a:rPr>
              <a:t>bristol</a:t>
            </a:r>
            <a:r>
              <a:rPr lang="tr-TR" dirty="0">
                <a:latin typeface="TimesNewRomanPSMT"/>
              </a:rPr>
              <a:t> kâğıtları yazı kâğıdı </a:t>
            </a:r>
            <a:r>
              <a:rPr lang="tr-TR" dirty="0" smtClean="0">
                <a:latin typeface="TimesNewRomanPSMT"/>
              </a:rPr>
              <a:t>olarak kullanılır</a:t>
            </a:r>
            <a:r>
              <a:rPr lang="tr-TR" dirty="0">
                <a:latin typeface="TimesNewRomanPSMT"/>
              </a:rPr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695" y="2288405"/>
            <a:ext cx="5363281" cy="40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4" y="265226"/>
            <a:ext cx="10364451" cy="908947"/>
          </a:xfrm>
        </p:spPr>
        <p:txBody>
          <a:bodyPr/>
          <a:lstStyle/>
          <a:p>
            <a:r>
              <a:rPr lang="tr-TR" b="1" i="1" dirty="0">
                <a:latin typeface="TimesNewRomanPS-BoldItalicMT"/>
              </a:rPr>
              <a:t>Takoz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1028700"/>
            <a:ext cx="10363826" cy="5392882"/>
          </a:xfrm>
        </p:spPr>
        <p:txBody>
          <a:bodyPr/>
          <a:lstStyle/>
          <a:p>
            <a:r>
              <a:rPr lang="tr-TR" dirty="0">
                <a:latin typeface="TimesNewRomanPSMT"/>
              </a:rPr>
              <a:t>Öğrencilerin altı noktayı öğrenmeleri amacıyla okuma yazmaya hazırlık </a:t>
            </a:r>
            <a:r>
              <a:rPr lang="tr-TR" dirty="0" smtClean="0">
                <a:latin typeface="TimesNewRomanPSMT"/>
              </a:rPr>
              <a:t>aşamasında çalışma </a:t>
            </a:r>
            <a:r>
              <a:rPr lang="tr-TR" dirty="0">
                <a:latin typeface="TimesNewRomanPSMT"/>
              </a:rPr>
              <a:t>yapılan araçtır. Takozun çukurları altı noktayı ifade etmektedir. Çukurlara </a:t>
            </a:r>
            <a:r>
              <a:rPr lang="tr-TR" dirty="0" smtClean="0">
                <a:latin typeface="TimesNewRomanPSMT"/>
              </a:rPr>
              <a:t>yerleştirilen küçük boncuklarla </a:t>
            </a:r>
            <a:r>
              <a:rPr lang="tr-TR" dirty="0">
                <a:latin typeface="TimesNewRomanPSMT"/>
              </a:rPr>
              <a:t>harf sembolleri oluşturulur.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79" y="2847110"/>
            <a:ext cx="2693294" cy="33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83127"/>
            <a:ext cx="10364451" cy="108065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TimesNewRomanPS-BoldMT"/>
              </a:rPr>
              <a:t/>
            </a:r>
            <a:br>
              <a:rPr lang="tr-TR" b="1" dirty="0">
                <a:latin typeface="TimesNewRomanPS-BoldMT"/>
              </a:rPr>
            </a:br>
            <a:r>
              <a:rPr lang="tr-TR" b="1" dirty="0" smtClean="0">
                <a:latin typeface="TimesNewRomanPS-BoldMT"/>
              </a:rPr>
              <a:t>İlk Okuma tahtası</a:t>
            </a:r>
            <a:r>
              <a:rPr lang="tr-TR" b="1" dirty="0">
                <a:latin typeface="TimesNewRomanPS-BoldMT"/>
              </a:rPr>
              <a:t/>
            </a:r>
            <a:br>
              <a:rPr lang="tr-TR" b="1" dirty="0">
                <a:latin typeface="TimesNewRomanPS-BoldMT"/>
              </a:rPr>
            </a:br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3"/>
          </p:nvPr>
        </p:nvSpPr>
        <p:spPr>
          <a:xfrm>
            <a:off x="913774" y="1163782"/>
            <a:ext cx="10363826" cy="4627417"/>
          </a:xfrm>
        </p:spPr>
        <p:txBody>
          <a:bodyPr/>
          <a:lstStyle/>
          <a:p>
            <a:r>
              <a:rPr lang="tr-TR" dirty="0" smtClean="0"/>
              <a:t>Okumaya başlangıç aşamasında, noktaların </a:t>
            </a:r>
            <a:r>
              <a:rPr lang="tr-TR" dirty="0" err="1" smtClean="0"/>
              <a:t>yerlerİnİ</a:t>
            </a:r>
            <a:r>
              <a:rPr lang="tr-TR" dirty="0" smtClean="0"/>
              <a:t> kavratmak ve </a:t>
            </a:r>
            <a:r>
              <a:rPr lang="tr-TR" dirty="0" err="1" smtClean="0"/>
              <a:t>seslerİnİ</a:t>
            </a:r>
            <a:r>
              <a:rPr lang="tr-TR" dirty="0" smtClean="0"/>
              <a:t> okumak amacıyla kullanılır.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64" y="2552699"/>
            <a:ext cx="5216236" cy="36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363683"/>
            <a:ext cx="10364451" cy="1215736"/>
          </a:xfrm>
        </p:spPr>
        <p:txBody>
          <a:bodyPr/>
          <a:lstStyle/>
          <a:p>
            <a:r>
              <a:rPr lang="tr-TR" b="1" dirty="0">
                <a:latin typeface="TimesNewRomanPS-BoldMT"/>
              </a:rPr>
              <a:t>Braille Daktilolar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2244436"/>
            <a:ext cx="10363826" cy="3546763"/>
          </a:xfrm>
        </p:spPr>
        <p:txBody>
          <a:bodyPr/>
          <a:lstStyle/>
          <a:p>
            <a:r>
              <a:rPr lang="tr-TR" dirty="0">
                <a:latin typeface="TimesNewRomanPSMT"/>
              </a:rPr>
              <a:t>Braille yazı sisteminde </a:t>
            </a:r>
            <a:r>
              <a:rPr lang="tr-TR" dirty="0" smtClean="0">
                <a:latin typeface="TimesNewRomanPSMT"/>
              </a:rPr>
              <a:t>bir </a:t>
            </a:r>
            <a:r>
              <a:rPr lang="tr-TR" dirty="0">
                <a:latin typeface="TimesNewRomanPSMT"/>
              </a:rPr>
              <a:t>yazı </a:t>
            </a:r>
            <a:r>
              <a:rPr lang="tr-TR" dirty="0" smtClean="0">
                <a:latin typeface="TimesNewRomanPSMT"/>
              </a:rPr>
              <a:t>yazma aracıdır. </a:t>
            </a:r>
            <a:r>
              <a:rPr lang="tr-TR" dirty="0">
                <a:latin typeface="TimesNewRomanPSMT"/>
              </a:rPr>
              <a:t>Daktilo üzerindeki </a:t>
            </a:r>
            <a:r>
              <a:rPr lang="tr-TR" dirty="0" smtClean="0">
                <a:latin typeface="TimesNewRomanPSMT"/>
              </a:rPr>
              <a:t>her tuş</a:t>
            </a:r>
            <a:r>
              <a:rPr lang="tr-TR" dirty="0">
                <a:latin typeface="TimesNewRomanPSMT"/>
              </a:rPr>
              <a:t>, altı noktanın bir noktasını basar. Daktilo üzerinde satır atlama (bir alt satıra geçme) tuşu, </a:t>
            </a:r>
            <a:r>
              <a:rPr lang="tr-TR" dirty="0" smtClean="0">
                <a:latin typeface="TimesNewRomanPSMT"/>
              </a:rPr>
              <a:t>bir kutu </a:t>
            </a:r>
            <a:r>
              <a:rPr lang="tr-TR" dirty="0">
                <a:latin typeface="TimesNewRomanPSMT"/>
              </a:rPr>
              <a:t>geri alma tuşu, kelimeler arası boşluk verme (</a:t>
            </a:r>
            <a:r>
              <a:rPr lang="tr-TR" dirty="0" err="1">
                <a:latin typeface="TimesNewRomanPSMT"/>
              </a:rPr>
              <a:t>space</a:t>
            </a:r>
            <a:r>
              <a:rPr lang="tr-TR" dirty="0">
                <a:latin typeface="TimesNewRomanPSMT"/>
              </a:rPr>
              <a:t>) tuşu ve kâğıt çevirme (şaryo) </a:t>
            </a:r>
            <a:r>
              <a:rPr lang="tr-TR" dirty="0" smtClean="0">
                <a:latin typeface="TimesNewRomanPSMT"/>
              </a:rPr>
              <a:t>yer almaktadır</a:t>
            </a:r>
            <a:r>
              <a:rPr lang="tr-TR" dirty="0">
                <a:latin typeface="TimesNewRomanPSMT"/>
              </a:rPr>
              <a:t>. Yazılacak harfin noktalarına </a:t>
            </a:r>
            <a:r>
              <a:rPr lang="tr-TR" dirty="0" smtClean="0">
                <a:latin typeface="TimesNewRomanPSMT"/>
              </a:rPr>
              <a:t>aynı </a:t>
            </a:r>
            <a:r>
              <a:rPr lang="tr-TR" dirty="0">
                <a:latin typeface="TimesNewRomanPSMT"/>
              </a:rPr>
              <a:t>anda </a:t>
            </a:r>
            <a:r>
              <a:rPr lang="tr-TR" dirty="0" smtClean="0">
                <a:latin typeface="TimesNewRomanPSMT"/>
              </a:rPr>
              <a:t>basılarak harf </a:t>
            </a:r>
            <a:r>
              <a:rPr lang="tr-TR" dirty="0">
                <a:latin typeface="TimesNewRomanPSMT"/>
              </a:rPr>
              <a:t>yazılır.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221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40639" y="2190318"/>
            <a:ext cx="4554158" cy="342423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44" y="2190318"/>
            <a:ext cx="5351319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5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7293" y="223664"/>
            <a:ext cx="10364451" cy="1158328"/>
          </a:xfrm>
        </p:spPr>
        <p:txBody>
          <a:bodyPr/>
          <a:lstStyle/>
          <a:p>
            <a:r>
              <a:rPr lang="tr-TR" b="1" dirty="0">
                <a:latin typeface="TimesNewRomanPS-BoldMT"/>
              </a:rPr>
              <a:t>OKUMA YAZMADA KULLANILAN TEKNOLOJİK ARAÇ GEREÇLER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892992" y="1537857"/>
            <a:ext cx="10363826" cy="4426526"/>
          </a:xfrm>
        </p:spPr>
        <p:txBody>
          <a:bodyPr/>
          <a:lstStyle/>
          <a:p>
            <a:r>
              <a:rPr lang="tr-TR" b="1" dirty="0">
                <a:latin typeface="TimesNewRomanPS-BoldMT"/>
              </a:rPr>
              <a:t>Sensörlü Kitap Okuma </a:t>
            </a:r>
            <a:r>
              <a:rPr lang="tr-TR" b="1" dirty="0" smtClean="0">
                <a:latin typeface="TimesNewRomanPS-BoldMT"/>
              </a:rPr>
              <a:t>Aracı</a:t>
            </a:r>
          </a:p>
          <a:p>
            <a:r>
              <a:rPr lang="tr-TR" dirty="0">
                <a:latin typeface="TimesNewRomanPSMT"/>
              </a:rPr>
              <a:t>Basılı materyalleri okuma amacıyla kullanılır. Siyah beyaz veya renkli belge ve </a:t>
            </a:r>
            <a:r>
              <a:rPr lang="tr-TR" dirty="0" smtClean="0">
                <a:latin typeface="TimesNewRomanPSMT"/>
              </a:rPr>
              <a:t>kitapları bilgisayar </a:t>
            </a:r>
            <a:r>
              <a:rPr lang="tr-TR" dirty="0">
                <a:latin typeface="TimesNewRomanPSMT"/>
              </a:rPr>
              <a:t>ortamına aktardıktan sonra onları dinleyerek okuma veya istenilen depolama </a:t>
            </a:r>
            <a:r>
              <a:rPr lang="tr-TR" dirty="0" smtClean="0">
                <a:latin typeface="TimesNewRomanPSMT"/>
              </a:rPr>
              <a:t>birimlerine ses </a:t>
            </a:r>
            <a:r>
              <a:rPr lang="tr-TR" dirty="0">
                <a:latin typeface="TimesNewRomanPSMT"/>
              </a:rPr>
              <a:t>veya metin olarak kaydedilebilir.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3553691"/>
            <a:ext cx="3595255" cy="25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140</TotalTime>
  <Words>513</Words>
  <Application>Microsoft Office PowerPoint</Application>
  <PresentationFormat>Özel</PresentationFormat>
  <Paragraphs>33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Damla</vt:lpstr>
      <vt:lpstr>BRAİLLE YAZI SİSTEMİNDE KULLANILAN ARAÇ VE GEREÇLER</vt:lpstr>
      <vt:lpstr>Yazı Kalemleri</vt:lpstr>
      <vt:lpstr>Yazı Tabletleri </vt:lpstr>
      <vt:lpstr>Braille Yazı Kâğıdı</vt:lpstr>
      <vt:lpstr>Takoz</vt:lpstr>
      <vt:lpstr> İlk Okuma tahtası </vt:lpstr>
      <vt:lpstr>Braille Daktilolar</vt:lpstr>
      <vt:lpstr>PowerPoint Sunusu</vt:lpstr>
      <vt:lpstr>OKUMA YAZMADA KULLANILAN TEKNOLOJİK ARAÇ GEREÇLER</vt:lpstr>
      <vt:lpstr>Braille Yazıcı</vt:lpstr>
      <vt:lpstr>PowerPoint Sunusu</vt:lpstr>
      <vt:lpstr>Kabartma Yazıcı (çizim)</vt:lpstr>
      <vt:lpstr>PowerPoint Sunusu</vt:lpstr>
      <vt:lpstr>Kitap Okuma Cihazı</vt:lpstr>
      <vt:lpstr>PowerPoint Sunusu</vt:lpstr>
      <vt:lpstr>Görme engellİler İçİn kabarta yazı basabİlen yazıcı ve tarayıcı SİmCheong</vt:lpstr>
      <vt:lpstr>PowerPoint Sunusu</vt:lpstr>
      <vt:lpstr>Ekran Okuma Programı</vt:lpstr>
      <vt:lpstr>Kabartma Ekran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BRAİLLE YAZI SİSTEMİNDE KULLANILAN ARAÇ VE GEREÇLER</dc:title>
  <dc:creator>adil türk</dc:creator>
  <cp:lastModifiedBy>g500</cp:lastModifiedBy>
  <cp:revision>17</cp:revision>
  <dcterms:created xsi:type="dcterms:W3CDTF">2015-08-13T09:50:02Z</dcterms:created>
  <dcterms:modified xsi:type="dcterms:W3CDTF">2018-01-22T07:30:01Z</dcterms:modified>
</cp:coreProperties>
</file>