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sldIdLst>
    <p:sldId id="256" r:id="rId2"/>
    <p:sldId id="280" r:id="rId3"/>
    <p:sldId id="282" r:id="rId4"/>
    <p:sldId id="281" r:id="rId5"/>
    <p:sldId id="258" r:id="rId6"/>
    <p:sldId id="261" r:id="rId7"/>
    <p:sldId id="262" r:id="rId8"/>
    <p:sldId id="263" r:id="rId9"/>
    <p:sldId id="283" r:id="rId10"/>
    <p:sldId id="264" r:id="rId11"/>
    <p:sldId id="266" r:id="rId12"/>
    <p:sldId id="265" r:id="rId13"/>
    <p:sldId id="267" r:id="rId14"/>
    <p:sldId id="271" r:id="rId15"/>
    <p:sldId id="272" r:id="rId16"/>
    <p:sldId id="268" r:id="rId17"/>
    <p:sldId id="270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4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C1A65-C5A7-40AB-A41B-9490DC301D18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7B0B-5489-442A-A656-5520890A4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73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mtClean="0"/>
              <a:t>Bir cismin üç eksenden herhangi birinin etrafındaki rotasyonal hareketi eksene dik olarak geçen düzlem içinde gerçekleşir.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mtClean="0"/>
              <a:t>Hareketli bölümlü protezlerin hareketlerini tarif ederken de bu üç düzlem ve eksen kullanılır.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mtClean="0"/>
              <a:t>Hareketli bölümlü protezlerin fonksiyon halindeyken, kuvvetler sonucu ortaya çıkan hareketlerinin bilinmesi ve protez bileşenlerinin bu hareketlere engel olacak şekilde planlanması gerekir. </a:t>
            </a:r>
          </a:p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04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E0FB35-7354-4F14-BAF8-2D642A982830}" type="slidenum">
              <a:rPr lang="tr-TR" altLang="tr-TR" sz="1200"/>
              <a:pPr eaLnBrk="1" hangingPunct="1"/>
              <a:t>5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85902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İlave destek oluşturarak çiğneme kuvvetlerini daha fazla sayıda dişe dağıtırlar. </a:t>
            </a:r>
          </a:p>
          <a:p>
            <a:r>
              <a:rPr lang="tr-TR" dirty="0" smtClean="0"/>
              <a:t>Özellikle tek başına bir diş destek olarak kullanıldığında, bu dişe yerleştirilen </a:t>
            </a:r>
            <a:r>
              <a:rPr lang="tr-TR" dirty="0" err="1" smtClean="0"/>
              <a:t>indirekt</a:t>
            </a:r>
            <a:r>
              <a:rPr lang="tr-TR" dirty="0" smtClean="0"/>
              <a:t> tutucu ön-arka yönde devrilmeye neden olan kaldıraç etkisini azaltabilir. Aslında bu durumdan mümkün olduğunca kaçınılmalıdır. Çünkü birden fazla diş varlığında, destek dişin komşu dişlerle olan </a:t>
            </a:r>
            <a:r>
              <a:rPr lang="tr-TR" dirty="0" err="1" smtClean="0"/>
              <a:t>proksimal</a:t>
            </a:r>
            <a:r>
              <a:rPr lang="tr-TR" dirty="0" smtClean="0"/>
              <a:t> teması, protez kaidesinin dokulardan uzaklaşması esnasında destek dişin bu şekilde devrilmesini önler. </a:t>
            </a:r>
          </a:p>
          <a:p>
            <a:r>
              <a:rPr lang="tr-TR" dirty="0" smtClean="0"/>
              <a:t>Proteze </a:t>
            </a:r>
            <a:r>
              <a:rPr lang="tr-TR" dirty="0" err="1" smtClean="0"/>
              <a:t>okluzal</a:t>
            </a:r>
            <a:r>
              <a:rPr lang="tr-TR" dirty="0" smtClean="0"/>
              <a:t> yönden yük uygulandığında, ana bağlayıcının destek dokulara gömülmesini önleyerek ilave destek oluştururlar. </a:t>
            </a:r>
          </a:p>
          <a:p>
            <a:r>
              <a:rPr lang="tr-TR" dirty="0" smtClean="0"/>
              <a:t>İndirekt tutucunun minör bağlayıcısının </a:t>
            </a:r>
            <a:r>
              <a:rPr lang="tr-TR" dirty="0" err="1" smtClean="0"/>
              <a:t>aksiyal</a:t>
            </a:r>
            <a:r>
              <a:rPr lang="tr-TR" dirty="0" smtClean="0"/>
              <a:t> diş yüzeyleriyle olan teması, </a:t>
            </a:r>
            <a:r>
              <a:rPr lang="tr-TR" b="1" dirty="0" smtClean="0"/>
              <a:t>protezin </a:t>
            </a:r>
            <a:r>
              <a:rPr lang="tr-TR" b="1" dirty="0" err="1" smtClean="0"/>
              <a:t>horizontal</a:t>
            </a:r>
            <a:r>
              <a:rPr lang="tr-TR" b="1" dirty="0" smtClean="0"/>
              <a:t> kuvvetlere karşı stabilize edilmesine yardımcı </a:t>
            </a:r>
            <a:r>
              <a:rPr lang="tr-TR" dirty="0" smtClean="0"/>
              <a:t>olur. </a:t>
            </a:r>
          </a:p>
          <a:p>
            <a:r>
              <a:rPr lang="tr-TR" dirty="0" smtClean="0"/>
              <a:t>İndirekt tutucuları destekleyen </a:t>
            </a:r>
            <a:r>
              <a:rPr lang="tr-TR" b="1" dirty="0" smtClean="0"/>
              <a:t>ön grup dişler </a:t>
            </a:r>
            <a:r>
              <a:rPr lang="tr-TR" b="1" dirty="0" err="1" smtClean="0"/>
              <a:t>lingual</a:t>
            </a:r>
            <a:r>
              <a:rPr lang="tr-TR" b="1" dirty="0" smtClean="0"/>
              <a:t> yöndeki harekete karşı </a:t>
            </a:r>
            <a:r>
              <a:rPr lang="tr-TR" b="1" dirty="0" err="1" smtClean="0"/>
              <a:t>splintlenmiş</a:t>
            </a:r>
            <a:r>
              <a:rPr lang="tr-TR" b="1" dirty="0" smtClean="0"/>
              <a:t> olurlar. </a:t>
            </a:r>
          </a:p>
          <a:p>
            <a:r>
              <a:rPr lang="tr-TR" b="1" dirty="0" smtClean="0"/>
              <a:t>Serbest sonlu protez kaidesinin beslenmesi </a:t>
            </a:r>
            <a:r>
              <a:rPr lang="tr-TR" dirty="0" smtClean="0"/>
              <a:t>veya fonksiyonel ölçü işlemleri esnasında, iskelet alt yapı için üçüncü bir referans noktası görevi yaparak, protezin destek dişler üzerinde doğru konumda yerleştirilmesini temin eder.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7B0B-5489-442A-A656-5520890A459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35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48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08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4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0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2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9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3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1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4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07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4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F4F1F06-C290-46A4-B5B7-FF0DC14EF7CB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72D6A6C-AAD6-4588-829C-F840F7F37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31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1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263648"/>
          </a:xfrm>
        </p:spPr>
        <p:txBody>
          <a:bodyPr>
            <a:normAutofit/>
          </a:bodyPr>
          <a:lstStyle/>
          <a:p>
            <a:r>
              <a:rPr lang="tr-TR" sz="6000" dirty="0" smtClean="0"/>
              <a:t>İNDİREKT TUTUCULAR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entury Gothic" pitchFamily="34" charset="0"/>
              </a:rPr>
              <a:t>Prof. Dr. Funda AKALTAN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entury Gothic" pitchFamily="34" charset="0"/>
              </a:rPr>
              <a:t>akaltanfunda@gmail.com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353864"/>
            <a:ext cx="11303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92D050"/>
                </a:solidFill>
              </a:rPr>
              <a:t>İNDİREKT TUTUCU</a:t>
            </a:r>
            <a:r>
              <a:rPr lang="tr-TR" sz="2000" dirty="0" smtClean="0"/>
              <a:t>; DOKUDAN UZAKLAŞMA YÖNÜNDEKİ ROTASYONU ENGELLER</a:t>
            </a:r>
            <a:endParaRPr lang="tr-TR" sz="2000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31" y="3519886"/>
            <a:ext cx="4381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2196" y="1524063"/>
            <a:ext cx="4410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etin kutusu 8"/>
          <p:cNvSpPr txBox="1"/>
          <p:nvPr/>
        </p:nvSpPr>
        <p:spPr>
          <a:xfrm>
            <a:off x="0" y="5606830"/>
            <a:ext cx="591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YAPIŞKAN GIDALARLA DOKUDAN UZAKLAŞMA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67987" y="3839607"/>
            <a:ext cx="613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Fulkrum hattından uzağa yerleştirilen bir tırnak;</a:t>
            </a:r>
          </a:p>
          <a:p>
            <a:r>
              <a:rPr lang="tr-TR" dirty="0"/>
              <a:t>k</a:t>
            </a:r>
            <a:r>
              <a:rPr lang="tr-TR" dirty="0" smtClean="0"/>
              <a:t>aidenin dokudan uzaklaşmasını önler ve </a:t>
            </a:r>
          </a:p>
          <a:p>
            <a:r>
              <a:rPr lang="tr-TR" b="1" dirty="0" smtClean="0"/>
              <a:t>«</a:t>
            </a:r>
            <a:r>
              <a:rPr lang="tr-TR" b="1" dirty="0" err="1" smtClean="0"/>
              <a:t>indirekt</a:t>
            </a:r>
            <a:r>
              <a:rPr lang="tr-TR" b="1" dirty="0" smtClean="0"/>
              <a:t> tutucu» </a:t>
            </a:r>
            <a:r>
              <a:rPr lang="tr-TR" dirty="0" smtClean="0"/>
              <a:t>adını 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1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3232" y="378460"/>
            <a:ext cx="9692640" cy="1325562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İndirekt tutucuların etkinliğini artıran faktörler: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Direkt tutucuların etkinliği</a:t>
            </a:r>
          </a:p>
          <a:p>
            <a:r>
              <a:rPr lang="tr-TR" sz="2800" dirty="0" smtClean="0"/>
              <a:t>Fulkrum ekseninden mesafe</a:t>
            </a:r>
          </a:p>
          <a:p>
            <a:r>
              <a:rPr lang="tr-TR" sz="2800" dirty="0" smtClean="0"/>
              <a:t>İndirekt tutucuları destekleyen minör bağlayıcıların </a:t>
            </a:r>
            <a:r>
              <a:rPr lang="tr-TR" sz="2800" dirty="0" err="1" smtClean="0"/>
              <a:t>rijitliği</a:t>
            </a:r>
            <a:endParaRPr lang="tr-TR" sz="2800" dirty="0" smtClean="0"/>
          </a:p>
          <a:p>
            <a:r>
              <a:rPr lang="tr-TR" sz="2800" dirty="0" smtClean="0"/>
              <a:t>Destek dişin etkinliği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0487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6853" y="581660"/>
            <a:ext cx="9692640" cy="56134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Direkt tutucuların etkinliği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472" y="1573530"/>
            <a:ext cx="5519928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dirty="0" smtClean="0"/>
              <a:t>Direkt tutucular (kroşe); terminal desteklerdeki tırnakların konumunu korumalıdır.</a:t>
            </a:r>
          </a:p>
          <a:p>
            <a:pPr marL="0" indent="0">
              <a:buNone/>
            </a:pPr>
            <a:r>
              <a:rPr lang="tr-TR" sz="2800" dirty="0" smtClean="0"/>
              <a:t>Böylece destek dişteki tırnak </a:t>
            </a:r>
            <a:r>
              <a:rPr lang="tr-TR" sz="2800" dirty="0"/>
              <a:t>etrafında rotasyon oluşur ve </a:t>
            </a:r>
            <a:r>
              <a:rPr lang="tr-TR" sz="2800" dirty="0" err="1"/>
              <a:t>indirekt</a:t>
            </a:r>
            <a:r>
              <a:rPr lang="tr-TR" sz="2800" dirty="0"/>
              <a:t> tutucu aktif hale gelir.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Kroşenin fonksiyon görememesi nedeniyle, tırnak </a:t>
            </a:r>
            <a:r>
              <a:rPr lang="tr-TR" sz="2800" dirty="0"/>
              <a:t>yerinden </a:t>
            </a:r>
            <a:r>
              <a:rPr lang="tr-TR" sz="2800" dirty="0" smtClean="0"/>
              <a:t>tamamen uzaklaşırsa; rotasyon </a:t>
            </a:r>
            <a:r>
              <a:rPr lang="tr-TR" sz="2800" dirty="0"/>
              <a:t>oluşmaz ve </a:t>
            </a:r>
            <a:r>
              <a:rPr lang="tr-TR" sz="2800" dirty="0" err="1"/>
              <a:t>indirekt</a:t>
            </a:r>
            <a:r>
              <a:rPr lang="tr-TR" sz="2800" dirty="0"/>
              <a:t> tutucu fonksiyon yapamaz.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418" y="2776696"/>
            <a:ext cx="4410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20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1872" y="734060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İndirekt tutucunun </a:t>
            </a:r>
            <a:r>
              <a:rPr lang="tr-TR" dirty="0" err="1" smtClean="0">
                <a:solidFill>
                  <a:srgbClr val="00B0F0"/>
                </a:solidFill>
              </a:rPr>
              <a:t>fulkrum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ekseninden </a:t>
            </a:r>
            <a:r>
              <a:rPr lang="tr-TR" dirty="0" smtClean="0">
                <a:solidFill>
                  <a:srgbClr val="00B0F0"/>
                </a:solidFill>
              </a:rPr>
              <a:t>mesafesi</a:t>
            </a:r>
            <a:r>
              <a:rPr lang="tr-TR" dirty="0">
                <a:solidFill>
                  <a:srgbClr val="00B0F0"/>
                </a:solidFill>
              </a:rPr>
              <a:t/>
            </a:r>
            <a:br>
              <a:rPr lang="tr-TR" dirty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49" y="3317381"/>
            <a:ext cx="4781952" cy="3326307"/>
          </a:xfrm>
          <a:prstGeom prst="roundRect">
            <a:avLst>
              <a:gd name="adj" fmla="val 8594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87" y="1168241"/>
            <a:ext cx="3324225" cy="27146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887" y="4167188"/>
            <a:ext cx="3324225" cy="24765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0806" y="1488172"/>
            <a:ext cx="7061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Serbest sonlu kaidenin uzunluğu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Fulkrum ekseninin konumu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İndirekt tutucunun </a:t>
            </a:r>
            <a:r>
              <a:rPr lang="tr-TR" sz="2400" dirty="0" err="1" smtClean="0"/>
              <a:t>fulkrum</a:t>
            </a:r>
            <a:r>
              <a:rPr lang="tr-TR" sz="2400" dirty="0" smtClean="0"/>
              <a:t> eksenine uzaklığı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3129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7972" y="3403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00B0F0"/>
                </a:solidFill>
              </a:rPr>
              <a:t>İNDİREKT TUTUCUNUN FULKRUM EKSENİNE GÖRE KONUMU</a:t>
            </a:r>
            <a:endParaRPr lang="tr-TR" sz="3600" dirty="0">
              <a:solidFill>
                <a:srgbClr val="00B0F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747" y="1828800"/>
            <a:ext cx="59830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4472" y="3911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00B0F0"/>
                </a:solidFill>
              </a:rPr>
              <a:t>İNDİREKT TUTUCUNUN FULKRUM EKSENİNE GÖRE KONUMU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198" y="1854200"/>
            <a:ext cx="6299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1872" y="884238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00B0F0"/>
                </a:solidFill>
              </a:rPr>
              <a:t>İndirekt tutucuları destekleyen </a:t>
            </a:r>
            <a:r>
              <a:rPr lang="tr-TR" dirty="0" smtClean="0">
                <a:solidFill>
                  <a:srgbClr val="00B0F0"/>
                </a:solidFill>
              </a:rPr>
              <a:t>bağlayıcıların </a:t>
            </a:r>
            <a:r>
              <a:rPr lang="tr-TR" dirty="0" err="1">
                <a:solidFill>
                  <a:srgbClr val="00B0F0"/>
                </a:solidFill>
              </a:rPr>
              <a:t>rijitliği</a:t>
            </a:r>
            <a:r>
              <a:rPr lang="tr-TR" dirty="0">
                <a:solidFill>
                  <a:srgbClr val="00B0F0"/>
                </a:solidFill>
              </a:rPr>
              <a:t/>
            </a:r>
            <a:br>
              <a:rPr lang="tr-TR" dirty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109" y="1828800"/>
            <a:ext cx="576683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8 Düz Ok Bağlayıcısı"/>
          <p:cNvCxnSpPr/>
          <p:nvPr/>
        </p:nvCxnSpPr>
        <p:spPr>
          <a:xfrm flipH="1">
            <a:off x="4867052" y="2872990"/>
            <a:ext cx="365348" cy="56274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7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4472" y="503238"/>
            <a:ext cx="9692640" cy="1325562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00B0F0"/>
                </a:solidFill>
              </a:rPr>
              <a:t>Destek </a:t>
            </a:r>
            <a:r>
              <a:rPr lang="tr-TR" dirty="0" smtClean="0">
                <a:solidFill>
                  <a:srgbClr val="00B0F0"/>
                </a:solidFill>
              </a:rPr>
              <a:t>diş yüzeyinin etkinliği</a:t>
            </a:r>
            <a:r>
              <a:rPr lang="tr-TR" dirty="0">
                <a:solidFill>
                  <a:srgbClr val="00B0F0"/>
                </a:solidFill>
              </a:rPr>
              <a:t/>
            </a:r>
            <a:br>
              <a:rPr lang="tr-TR" dirty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53872" y="1663700"/>
            <a:ext cx="4846828" cy="4351337"/>
          </a:xfrm>
        </p:spPr>
        <p:txBody>
          <a:bodyPr>
            <a:normAutofit fontScale="85000" lnSpcReduction="10000"/>
          </a:bodyPr>
          <a:lstStyle/>
          <a:p>
            <a:r>
              <a:rPr lang="tr-TR" sz="2800" dirty="0" smtClean="0"/>
              <a:t>İndirekt tutucu olarak kullanılan tırnaklar; tırnak yuvası içinde kullanıldığında; dişte herhangi bir devrilme veya diş üzerinde konum değişikliği gerçekleşmez. </a:t>
            </a:r>
          </a:p>
          <a:p>
            <a:r>
              <a:rPr lang="tr-TR" sz="2800" dirty="0" smtClean="0"/>
              <a:t>Eğimli yüzeylere sahip (keserler veya </a:t>
            </a:r>
            <a:r>
              <a:rPr lang="tr-TR" sz="2800" dirty="0" err="1" smtClean="0"/>
              <a:t>singulumu</a:t>
            </a:r>
            <a:r>
              <a:rPr lang="tr-TR" sz="2800" dirty="0" smtClean="0"/>
              <a:t> belirgin olmayan canin dişleri) veya zayıf destek dişler </a:t>
            </a:r>
            <a:r>
              <a:rPr lang="tr-TR" sz="2800" dirty="0" err="1" smtClean="0"/>
              <a:t>indirekt</a:t>
            </a:r>
            <a:r>
              <a:rPr lang="tr-TR" sz="2800" dirty="0" smtClean="0"/>
              <a:t> tutucu için destek olarak kullanılmamalıdır.</a:t>
            </a:r>
            <a:endParaRPr lang="tr-TR" sz="2800" dirty="0"/>
          </a:p>
        </p:txBody>
      </p:sp>
      <p:pic>
        <p:nvPicPr>
          <p:cNvPr id="5" name="5 Resim" descr="2-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184" y="1984772"/>
            <a:ext cx="3703928" cy="322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4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İNDİREKT TUTUCULARIN YARDIMCI FONKSİYONLARI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0512" y="1955800"/>
            <a:ext cx="8595360" cy="4351337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Terminal destek dişlerin </a:t>
            </a:r>
            <a:r>
              <a:rPr lang="tr-TR" dirty="0" err="1" smtClean="0"/>
              <a:t>antero-posterior</a:t>
            </a:r>
            <a:r>
              <a:rPr lang="tr-TR" dirty="0" smtClean="0"/>
              <a:t> </a:t>
            </a:r>
            <a:r>
              <a:rPr lang="tr-TR" b="1" dirty="0" smtClean="0"/>
              <a:t>devrilme hareketini azaltır.</a:t>
            </a:r>
          </a:p>
          <a:p>
            <a:r>
              <a:rPr lang="tr-TR" dirty="0"/>
              <a:t>İlave destek oluşturarak </a:t>
            </a:r>
            <a:r>
              <a:rPr lang="tr-TR" b="1" dirty="0"/>
              <a:t>çiğneme kuvvetlerini daha fazla sayıda dişe dağıtırlar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Proteze </a:t>
            </a:r>
            <a:r>
              <a:rPr lang="tr-TR" dirty="0" err="1"/>
              <a:t>okluzal</a:t>
            </a:r>
            <a:r>
              <a:rPr lang="tr-TR" dirty="0"/>
              <a:t> yönden yük uygulandığında, ana bağlayıcının destek dokulara gömülmesini önleyerek </a:t>
            </a:r>
            <a:r>
              <a:rPr lang="tr-TR" b="1" dirty="0"/>
              <a:t>ilave destek oluştururlar</a:t>
            </a:r>
            <a:r>
              <a:rPr lang="tr-TR" dirty="0"/>
              <a:t>. </a:t>
            </a:r>
          </a:p>
          <a:p>
            <a:r>
              <a:rPr lang="tr-TR" dirty="0" smtClean="0"/>
              <a:t>İndirekt </a:t>
            </a:r>
            <a:r>
              <a:rPr lang="tr-TR" dirty="0"/>
              <a:t>tutucunun minör bağlayıcısının </a:t>
            </a:r>
            <a:r>
              <a:rPr lang="tr-TR" dirty="0" err="1"/>
              <a:t>aksiyal</a:t>
            </a:r>
            <a:r>
              <a:rPr lang="tr-TR" dirty="0"/>
              <a:t> diş yüzeyleriyle olan teması, </a:t>
            </a:r>
            <a:r>
              <a:rPr lang="tr-TR" b="1" dirty="0"/>
              <a:t>protezin </a:t>
            </a:r>
            <a:r>
              <a:rPr lang="tr-TR" b="1" dirty="0" err="1"/>
              <a:t>horizontal</a:t>
            </a:r>
            <a:r>
              <a:rPr lang="tr-TR" b="1" dirty="0"/>
              <a:t> kuvvetlere karşı stabilize edilmesine yardımcı </a:t>
            </a:r>
            <a:r>
              <a:rPr lang="tr-TR" dirty="0"/>
              <a:t>olur. </a:t>
            </a:r>
          </a:p>
          <a:p>
            <a:r>
              <a:rPr lang="tr-TR" dirty="0" smtClean="0"/>
              <a:t>İndirekt </a:t>
            </a:r>
            <a:r>
              <a:rPr lang="tr-TR" dirty="0"/>
              <a:t>tutucuları destekleyen </a:t>
            </a:r>
            <a:r>
              <a:rPr lang="tr-TR" b="1" dirty="0"/>
              <a:t>ön grup dişler </a:t>
            </a:r>
            <a:r>
              <a:rPr lang="tr-TR" b="1" dirty="0" err="1"/>
              <a:t>lingual</a:t>
            </a:r>
            <a:r>
              <a:rPr lang="tr-TR" b="1" dirty="0"/>
              <a:t> yöndeki harekete karşı </a:t>
            </a:r>
            <a:r>
              <a:rPr lang="tr-TR" b="1" dirty="0" err="1"/>
              <a:t>splintlenmiş</a:t>
            </a:r>
            <a:r>
              <a:rPr lang="tr-TR" b="1" dirty="0"/>
              <a:t> olurlar. </a:t>
            </a:r>
          </a:p>
          <a:p>
            <a:r>
              <a:rPr lang="tr-TR" b="1" dirty="0" smtClean="0"/>
              <a:t>Serbest </a:t>
            </a:r>
            <a:r>
              <a:rPr lang="tr-TR" b="1" dirty="0"/>
              <a:t>sonlu protez kaidesinin beslenmesi </a:t>
            </a:r>
            <a:r>
              <a:rPr lang="tr-TR" dirty="0"/>
              <a:t>veya fonksiyonel ölçü işlemleri esnasında, iskelet alt yapı için üçüncü bir </a:t>
            </a:r>
            <a:r>
              <a:rPr lang="tr-TR" b="1" dirty="0"/>
              <a:t>referans noktası görevi </a:t>
            </a:r>
            <a:r>
              <a:rPr lang="tr-TR" dirty="0"/>
              <a:t>yaparak, protezin destek dişler üzerinde doğru konumda yerleştirilmesini temin eder. </a:t>
            </a:r>
          </a:p>
        </p:txBody>
      </p:sp>
    </p:spTree>
    <p:extLst>
      <p:ext uri="{BB962C8B-B14F-4D97-AF65-F5344CB8AC3E}">
        <p14:creationId xmlns:p14="http://schemas.microsoft.com/office/powerpoint/2010/main" val="1755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4372" y="137160"/>
            <a:ext cx="9692640" cy="132556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İNDİREKT TUTUCU TİPLERİ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Yardımcı </a:t>
            </a:r>
            <a:r>
              <a:rPr lang="tr-TR" sz="2400" b="1" dirty="0" err="1" smtClean="0"/>
              <a:t>Okluzal</a:t>
            </a:r>
            <a:r>
              <a:rPr lang="tr-TR" sz="2400" b="1" dirty="0" smtClean="0"/>
              <a:t> Tırnak</a:t>
            </a:r>
            <a:endParaRPr lang="tr-TR" sz="2400" b="1" dirty="0"/>
          </a:p>
          <a:p>
            <a:r>
              <a:rPr lang="tr-TR" sz="2400" b="1" dirty="0" err="1"/>
              <a:t>Okluzal</a:t>
            </a:r>
            <a:r>
              <a:rPr lang="tr-TR" sz="2400" b="1" dirty="0"/>
              <a:t> </a:t>
            </a:r>
            <a:r>
              <a:rPr lang="tr-TR" sz="2400" b="1" dirty="0" smtClean="0"/>
              <a:t>Tırnaktan Çıkan </a:t>
            </a:r>
            <a:r>
              <a:rPr lang="tr-TR" sz="2400" b="1" dirty="0" err="1"/>
              <a:t>Kanin</a:t>
            </a:r>
            <a:r>
              <a:rPr lang="tr-TR" sz="2400" b="1" dirty="0"/>
              <a:t> Uzantısı </a:t>
            </a:r>
          </a:p>
          <a:p>
            <a:r>
              <a:rPr lang="tr-TR" sz="2400" b="1" dirty="0" err="1"/>
              <a:t>Singulum</a:t>
            </a:r>
            <a:r>
              <a:rPr lang="tr-TR" sz="2400" b="1" dirty="0"/>
              <a:t> Tırnağı</a:t>
            </a:r>
          </a:p>
          <a:p>
            <a:r>
              <a:rPr lang="es-ES" sz="2400" b="1" dirty="0"/>
              <a:t>Kennedy Barı ve Lingual Plak</a:t>
            </a:r>
            <a:endParaRPr lang="tr-TR" sz="2400" b="1" dirty="0"/>
          </a:p>
          <a:p>
            <a:r>
              <a:rPr lang="tr-TR" sz="2400" b="1" dirty="0"/>
              <a:t>Modifikasyon Sahası</a:t>
            </a:r>
          </a:p>
          <a:p>
            <a:r>
              <a:rPr lang="tr-TR" sz="2400" b="1" dirty="0" err="1"/>
              <a:t>Ruga</a:t>
            </a:r>
            <a:r>
              <a:rPr lang="tr-TR" sz="2400" b="1" dirty="0"/>
              <a:t> Desteği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5447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DERSİN HEDEFİ: </a:t>
            </a:r>
            <a:r>
              <a:rPr lang="tr-TR" dirty="0" smtClean="0"/>
              <a:t>Hareketli bölümlü protez (HBP)</a:t>
            </a:r>
            <a:r>
              <a:rPr lang="tr-TR" b="1" dirty="0" smtClean="0"/>
              <a:t> </a:t>
            </a:r>
            <a:r>
              <a:rPr lang="tr-TR" dirty="0" smtClean="0"/>
              <a:t>bileşenlerinden olan </a:t>
            </a:r>
            <a:r>
              <a:rPr lang="tr-TR" dirty="0" err="1" smtClean="0"/>
              <a:t>indirekt</a:t>
            </a:r>
            <a:r>
              <a:rPr lang="tr-TR" dirty="0" smtClean="0"/>
              <a:t> tutucular konusunda bilgi sahibi olarak, HBP planlamasını doğru şekilde yapabilmek.</a:t>
            </a:r>
          </a:p>
          <a:p>
            <a:pPr marL="0" indent="0">
              <a:buNone/>
            </a:pPr>
            <a:r>
              <a:rPr lang="tr-TR" b="1" dirty="0" smtClean="0"/>
              <a:t>DERSİN İÇERİĞİ:</a:t>
            </a:r>
          </a:p>
          <a:p>
            <a:r>
              <a:rPr lang="tr-TR" b="1" dirty="0" err="1" smtClean="0"/>
              <a:t>İndirekt</a:t>
            </a:r>
            <a:r>
              <a:rPr lang="tr-TR" b="1" dirty="0" smtClean="0"/>
              <a:t> tutucu nedir?</a:t>
            </a:r>
          </a:p>
          <a:p>
            <a:r>
              <a:rPr lang="tr-TR" b="1" dirty="0" err="1" smtClean="0"/>
              <a:t>İndirekt</a:t>
            </a:r>
            <a:r>
              <a:rPr lang="tr-TR" b="1" dirty="0" smtClean="0"/>
              <a:t> tutucu neden gereklidir?</a:t>
            </a:r>
          </a:p>
          <a:p>
            <a:r>
              <a:rPr lang="tr-TR" b="1" dirty="0" smtClean="0"/>
              <a:t>Etkinliğini arttıran faktörler nelerdir?</a:t>
            </a:r>
          </a:p>
          <a:p>
            <a:r>
              <a:rPr lang="tr-TR" b="1" dirty="0" err="1" smtClean="0"/>
              <a:t>HBP’de</a:t>
            </a:r>
            <a:r>
              <a:rPr lang="tr-TR" b="1" dirty="0" smtClean="0"/>
              <a:t> ideal konumu ve sayısı nasıl belirlenir?</a:t>
            </a:r>
          </a:p>
          <a:p>
            <a:r>
              <a:rPr lang="tr-TR" b="1" dirty="0" err="1" smtClean="0"/>
              <a:t>İndirekt</a:t>
            </a:r>
            <a:r>
              <a:rPr lang="tr-TR" b="1" dirty="0" smtClean="0"/>
              <a:t> tutucuların yardımcı fonksiyonları nelerdir?</a:t>
            </a:r>
          </a:p>
          <a:p>
            <a:r>
              <a:rPr lang="tr-TR" b="1" dirty="0"/>
              <a:t>Hangi çeşitleri vardır?</a:t>
            </a:r>
          </a:p>
          <a:p>
            <a:endParaRPr lang="tr-TR" b="1" dirty="0" smtClean="0"/>
          </a:p>
          <a:p>
            <a:endParaRPr lang="tr-TR" b="1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İNDİREKT TUTUCULAR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9891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9872" y="391160"/>
            <a:ext cx="9692640" cy="1325562"/>
          </a:xfrm>
        </p:spPr>
        <p:txBody>
          <a:bodyPr/>
          <a:lstStyle/>
          <a:p>
            <a:pPr algn="ctr"/>
            <a:r>
              <a:rPr lang="tr-TR" sz="5400" dirty="0" smtClean="0"/>
              <a:t>Yardımcı </a:t>
            </a:r>
            <a:r>
              <a:rPr lang="tr-TR" sz="5400" dirty="0" err="1" smtClean="0"/>
              <a:t>Okluzal</a:t>
            </a:r>
            <a:r>
              <a:rPr lang="tr-TR" sz="5400" dirty="0" smtClean="0"/>
              <a:t> Tırnak</a:t>
            </a:r>
            <a:endParaRPr lang="tr-TR" sz="54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2683530"/>
            <a:ext cx="4905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5803900" y="2683530"/>
            <a:ext cx="463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En sık kullanılan </a:t>
            </a:r>
            <a:r>
              <a:rPr lang="tr-TR" sz="2400" dirty="0" err="1" smtClean="0"/>
              <a:t>indirekt</a:t>
            </a:r>
            <a:r>
              <a:rPr lang="tr-TR" sz="2400" dirty="0" smtClean="0"/>
              <a:t> tutucudur.</a:t>
            </a:r>
          </a:p>
          <a:p>
            <a:r>
              <a:rPr lang="tr-TR" sz="2400" dirty="0" smtClean="0"/>
              <a:t>Fulkrum ekseninden mümkün olduğu kadar uzağa yerleştirilir.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</p:txBody>
      </p:sp>
      <p:cxnSp>
        <p:nvCxnSpPr>
          <p:cNvPr id="6" name="6 Düz Ok Bağlayıcısı"/>
          <p:cNvCxnSpPr/>
          <p:nvPr/>
        </p:nvCxnSpPr>
        <p:spPr>
          <a:xfrm>
            <a:off x="1302916" y="2975868"/>
            <a:ext cx="554360" cy="55436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4625876" y="2975868"/>
            <a:ext cx="235049" cy="7235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6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Okluzal</a:t>
            </a:r>
            <a:r>
              <a:rPr lang="tr-TR" dirty="0" smtClean="0"/>
              <a:t> Tırnaktan </a:t>
            </a:r>
            <a:r>
              <a:rPr lang="tr-TR" dirty="0"/>
              <a:t>Ç</a:t>
            </a:r>
            <a:r>
              <a:rPr lang="tr-TR" dirty="0" smtClean="0"/>
              <a:t>ıkan </a:t>
            </a:r>
            <a:r>
              <a:rPr lang="tr-TR" dirty="0"/>
              <a:t>C</a:t>
            </a:r>
            <a:r>
              <a:rPr lang="tr-TR" dirty="0" smtClean="0"/>
              <a:t>anin </a:t>
            </a:r>
            <a:r>
              <a:rPr lang="tr-TR" dirty="0"/>
              <a:t>U</a:t>
            </a:r>
            <a:r>
              <a:rPr lang="tr-TR" dirty="0" smtClean="0"/>
              <a:t>zantısı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09" y="2162559"/>
            <a:ext cx="5585091" cy="378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6 Düz Ok Bağlayıcısı"/>
          <p:cNvCxnSpPr/>
          <p:nvPr/>
        </p:nvCxnSpPr>
        <p:spPr>
          <a:xfrm>
            <a:off x="2357016" y="2747268"/>
            <a:ext cx="554360" cy="55436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6 Düz Ok Bağlayıcısı"/>
          <p:cNvCxnSpPr/>
          <p:nvPr/>
        </p:nvCxnSpPr>
        <p:spPr>
          <a:xfrm flipH="1">
            <a:off x="5210076" y="2640614"/>
            <a:ext cx="670024" cy="76766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188201" y="2387600"/>
            <a:ext cx="3766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Premolar</a:t>
            </a:r>
            <a:r>
              <a:rPr lang="tr-TR" sz="2000" dirty="0" smtClean="0"/>
              <a:t> üzerindeki </a:t>
            </a:r>
            <a:r>
              <a:rPr lang="tr-TR" sz="2000" dirty="0" err="1" smtClean="0"/>
              <a:t>mezio-okluzal</a:t>
            </a:r>
            <a:r>
              <a:rPr lang="tr-TR" sz="2000" dirty="0" smtClean="0"/>
              <a:t> tırnaktan çıkan </a:t>
            </a:r>
            <a:r>
              <a:rPr lang="tr-TR" sz="2000" dirty="0" err="1" smtClean="0"/>
              <a:t>kanin</a:t>
            </a:r>
            <a:r>
              <a:rPr lang="tr-TR" sz="2000" dirty="0" smtClean="0"/>
              <a:t> uzantısı; </a:t>
            </a:r>
            <a:r>
              <a:rPr lang="tr-TR" sz="2000" dirty="0" err="1" smtClean="0"/>
              <a:t>indirekt</a:t>
            </a:r>
            <a:r>
              <a:rPr lang="tr-TR" sz="2000" dirty="0" smtClean="0"/>
              <a:t> tutucunun konumunu </a:t>
            </a:r>
            <a:r>
              <a:rPr lang="tr-TR" sz="2000" dirty="0" err="1" smtClean="0"/>
              <a:t>fulkrum</a:t>
            </a:r>
            <a:r>
              <a:rPr lang="tr-TR" sz="2000" dirty="0" smtClean="0"/>
              <a:t> ekseninden uzağa taşıdığından, daha etkili fonksiyon yapar.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1422400" y="3301628"/>
            <a:ext cx="5092700" cy="84029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4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Singulum</a:t>
            </a:r>
            <a:r>
              <a:rPr lang="tr-TR" dirty="0" smtClean="0"/>
              <a:t> Tırnağı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872" y="2337168"/>
            <a:ext cx="5209205" cy="35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Düz Bağlayıcı 4"/>
          <p:cNvCxnSpPr/>
          <p:nvPr/>
        </p:nvCxnSpPr>
        <p:spPr>
          <a:xfrm flipV="1">
            <a:off x="1574800" y="3683000"/>
            <a:ext cx="4356100" cy="254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6 Düz Ok Bağlayıcısı"/>
          <p:cNvCxnSpPr/>
          <p:nvPr/>
        </p:nvCxnSpPr>
        <p:spPr>
          <a:xfrm>
            <a:off x="2357016" y="2510311"/>
            <a:ext cx="554360" cy="55436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6 Düz Ok Bağlayıcısı"/>
          <p:cNvCxnSpPr/>
          <p:nvPr/>
        </p:nvCxnSpPr>
        <p:spPr>
          <a:xfrm flipH="1">
            <a:off x="4740176" y="2517144"/>
            <a:ext cx="517624" cy="5711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6680200" y="2517144"/>
            <a:ext cx="398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Birinci </a:t>
            </a:r>
            <a:r>
              <a:rPr lang="tr-TR" sz="2400" dirty="0" err="1" smtClean="0"/>
              <a:t>premoların</a:t>
            </a:r>
            <a:r>
              <a:rPr lang="tr-TR" sz="2400" dirty="0" smtClean="0"/>
              <a:t> </a:t>
            </a:r>
            <a:r>
              <a:rPr lang="tr-TR" sz="2400" dirty="0" err="1" smtClean="0"/>
              <a:t>mezial</a:t>
            </a:r>
            <a:r>
              <a:rPr lang="tr-TR" sz="2400" dirty="0" smtClean="0"/>
              <a:t> marjinal sırtı </a:t>
            </a:r>
            <a:r>
              <a:rPr lang="tr-TR" sz="2400" dirty="0" err="1" smtClean="0"/>
              <a:t>fulkrum</a:t>
            </a:r>
            <a:r>
              <a:rPr lang="tr-TR" sz="2400" dirty="0" smtClean="0"/>
              <a:t> eksenine çok yakın olduğunda; </a:t>
            </a:r>
            <a:r>
              <a:rPr lang="tr-TR" sz="2400" dirty="0" err="1" smtClean="0"/>
              <a:t>caninlerde</a:t>
            </a:r>
            <a:r>
              <a:rPr lang="tr-TR" sz="2400" dirty="0" smtClean="0"/>
              <a:t> kullanılan </a:t>
            </a:r>
            <a:r>
              <a:rPr lang="tr-TR" sz="2400" dirty="0" err="1" smtClean="0"/>
              <a:t>singulum</a:t>
            </a:r>
            <a:r>
              <a:rPr lang="tr-TR" sz="2400" dirty="0" smtClean="0"/>
              <a:t> tırnağı daha etkili </a:t>
            </a:r>
            <a:r>
              <a:rPr lang="tr-TR" sz="2400" dirty="0" err="1" smtClean="0"/>
              <a:t>indirekt</a:t>
            </a:r>
            <a:r>
              <a:rPr lang="tr-TR" sz="2400" dirty="0" smtClean="0"/>
              <a:t> tutuculuk yapar.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2410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Kennedy Barı ve </a:t>
            </a:r>
            <a:r>
              <a:rPr lang="tr-TR" dirty="0" err="1" smtClean="0"/>
              <a:t>Lingual</a:t>
            </a:r>
            <a:r>
              <a:rPr lang="tr-TR" dirty="0" smtClean="0"/>
              <a:t> Plak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43" y="1758952"/>
            <a:ext cx="376390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6 Düz Ok Bağlayıcısı"/>
          <p:cNvCxnSpPr/>
          <p:nvPr/>
        </p:nvCxnSpPr>
        <p:spPr>
          <a:xfrm>
            <a:off x="1261872" y="1996273"/>
            <a:ext cx="554360" cy="55436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3178076" y="1996273"/>
            <a:ext cx="657324" cy="62833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973116" y="1841005"/>
            <a:ext cx="3956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Anterior</a:t>
            </a:r>
            <a:r>
              <a:rPr lang="tr-TR" sz="2000" dirty="0" smtClean="0"/>
              <a:t> dişlerin eğimli </a:t>
            </a:r>
            <a:r>
              <a:rPr lang="tr-TR" sz="2000" dirty="0" err="1" smtClean="0"/>
              <a:t>lingual</a:t>
            </a:r>
            <a:r>
              <a:rPr lang="tr-TR" sz="2000" dirty="0" smtClean="0"/>
              <a:t> yüzeylerinde konumlandığından; genellikle etkili bir </a:t>
            </a:r>
            <a:r>
              <a:rPr lang="tr-TR" sz="2000" dirty="0" err="1" smtClean="0"/>
              <a:t>indirekt</a:t>
            </a:r>
            <a:r>
              <a:rPr lang="tr-TR" sz="2000" dirty="0" smtClean="0"/>
              <a:t> tutucu değildirler. </a:t>
            </a:r>
          </a:p>
          <a:p>
            <a:r>
              <a:rPr lang="tr-TR" sz="2000" dirty="0" smtClean="0"/>
              <a:t>İndirekt tutuculuk etkisi yapan kısmı; </a:t>
            </a:r>
            <a:r>
              <a:rPr lang="tr-TR" sz="2000" dirty="0" err="1" smtClean="0"/>
              <a:t>pm</a:t>
            </a:r>
            <a:r>
              <a:rPr lang="tr-TR" sz="2000" dirty="0" smtClean="0"/>
              <a:t> veya </a:t>
            </a:r>
            <a:r>
              <a:rPr lang="tr-TR" sz="2000" dirty="0" err="1" smtClean="0"/>
              <a:t>caninlerdeki</a:t>
            </a:r>
            <a:r>
              <a:rPr lang="tr-TR" sz="2000" dirty="0" smtClean="0"/>
              <a:t> tırnaklardır.</a:t>
            </a:r>
          </a:p>
          <a:p>
            <a:r>
              <a:rPr lang="tr-TR" sz="2000" dirty="0" smtClean="0"/>
              <a:t>Her iki ucunda terminal tırnaklarla kullanıldığında etkili olurlar.</a:t>
            </a:r>
          </a:p>
          <a:p>
            <a:r>
              <a:rPr lang="tr-TR" sz="2000" dirty="0" smtClean="0">
                <a:solidFill>
                  <a:srgbClr val="00B0F0"/>
                </a:solidFill>
              </a:rPr>
              <a:t>Genellikle sadece 6 adet </a:t>
            </a:r>
            <a:r>
              <a:rPr lang="tr-TR" sz="2000" dirty="0" err="1" smtClean="0">
                <a:solidFill>
                  <a:srgbClr val="00B0F0"/>
                </a:solidFill>
              </a:rPr>
              <a:t>anterior</a:t>
            </a:r>
            <a:r>
              <a:rPr lang="tr-TR" sz="2000" dirty="0" smtClean="0">
                <a:solidFill>
                  <a:srgbClr val="00B0F0"/>
                </a:solidFill>
              </a:rPr>
              <a:t> dişin kaldığı Sınıf I vakalarda mecburen kullanılır.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030" y="4041608"/>
            <a:ext cx="3312368" cy="249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6 Düz Ok Bağlayıcısı"/>
          <p:cNvCxnSpPr/>
          <p:nvPr/>
        </p:nvCxnSpPr>
        <p:spPr>
          <a:xfrm flipH="1">
            <a:off x="6250625" y="4598990"/>
            <a:ext cx="455283" cy="314169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6 Düz Ok Bağlayıcısı"/>
          <p:cNvCxnSpPr/>
          <p:nvPr/>
        </p:nvCxnSpPr>
        <p:spPr>
          <a:xfrm>
            <a:off x="4741036" y="4375225"/>
            <a:ext cx="128303" cy="380849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6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9660" y="-304484"/>
            <a:ext cx="9692640" cy="1325562"/>
          </a:xfrm>
        </p:spPr>
        <p:txBody>
          <a:bodyPr/>
          <a:lstStyle/>
          <a:p>
            <a:pPr algn="ctr"/>
            <a:r>
              <a:rPr lang="tr-TR" dirty="0" smtClean="0"/>
              <a:t>Modifikasyon Sahaları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55" y="1308894"/>
            <a:ext cx="3741546" cy="27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Düz Bağlayıcı 4"/>
          <p:cNvCxnSpPr/>
          <p:nvPr/>
        </p:nvCxnSpPr>
        <p:spPr>
          <a:xfrm flipV="1">
            <a:off x="613570" y="1771360"/>
            <a:ext cx="4124516" cy="18669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814337" y="2413524"/>
            <a:ext cx="258885" cy="582572"/>
          </a:xfrm>
          <a:prstGeom prst="line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347855" y="4202639"/>
            <a:ext cx="5252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Modifikasyon sahasının varlığı; 14 </a:t>
            </a:r>
            <a:r>
              <a:rPr lang="tr-TR" dirty="0" err="1" smtClean="0"/>
              <a:t>no’lu</a:t>
            </a:r>
            <a:r>
              <a:rPr lang="tr-TR" dirty="0" smtClean="0"/>
              <a:t> </a:t>
            </a:r>
            <a:r>
              <a:rPr lang="tr-TR" dirty="0" err="1" smtClean="0"/>
              <a:t>sekonder</a:t>
            </a:r>
            <a:r>
              <a:rPr lang="tr-TR" dirty="0" smtClean="0"/>
              <a:t> destek üzerinde kullanılan </a:t>
            </a:r>
          </a:p>
          <a:p>
            <a:r>
              <a:rPr lang="tr-TR" dirty="0" err="1" smtClean="0"/>
              <a:t>disto-okluzal</a:t>
            </a:r>
            <a:r>
              <a:rPr lang="tr-TR" dirty="0" smtClean="0"/>
              <a:t> tırnak ile </a:t>
            </a:r>
            <a:r>
              <a:rPr lang="tr-TR" dirty="0" err="1" smtClean="0"/>
              <a:t>indirekt</a:t>
            </a:r>
            <a:r>
              <a:rPr lang="tr-TR" dirty="0" smtClean="0"/>
              <a:t> tutuculuk sağlar.</a:t>
            </a:r>
          </a:p>
          <a:p>
            <a:r>
              <a:rPr lang="tr-TR" dirty="0" smtClean="0"/>
              <a:t>Modifikasyon sahasının uzunluğu arttıkça; </a:t>
            </a:r>
            <a:r>
              <a:rPr lang="tr-TR" dirty="0" err="1" smtClean="0"/>
              <a:t>indirekt</a:t>
            </a:r>
            <a:r>
              <a:rPr lang="tr-TR" dirty="0" smtClean="0"/>
              <a:t> tutucunun konumu </a:t>
            </a:r>
            <a:r>
              <a:rPr lang="tr-TR" dirty="0" err="1" smtClean="0"/>
              <a:t>fulkrum</a:t>
            </a:r>
            <a:r>
              <a:rPr lang="tr-TR" dirty="0" smtClean="0"/>
              <a:t> ekseninden uzaklaşacağından, daha etkili fonksiyon sağlar.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1171990"/>
            <a:ext cx="4305300" cy="3195850"/>
          </a:xfrm>
          <a:prstGeom prst="roundRect">
            <a:avLst>
              <a:gd name="adj" fmla="val 8594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Dikdörtgen 21"/>
          <p:cNvSpPr/>
          <p:nvPr/>
        </p:nvSpPr>
        <p:spPr>
          <a:xfrm>
            <a:off x="6299200" y="4518752"/>
            <a:ext cx="430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Modifikasyon sahası tek diş boşluğu gibi kısa olduğunda; </a:t>
            </a:r>
            <a:r>
              <a:rPr lang="tr-TR" sz="2000" dirty="0" err="1" smtClean="0"/>
              <a:t>fulkrum</a:t>
            </a:r>
            <a:r>
              <a:rPr lang="tr-TR" sz="2000" dirty="0" smtClean="0"/>
              <a:t> ekseninden daha uzak bir alanda </a:t>
            </a:r>
            <a:r>
              <a:rPr lang="tr-TR" sz="2000" b="1" dirty="0" smtClean="0"/>
              <a:t>ilave bir </a:t>
            </a:r>
            <a:r>
              <a:rPr lang="tr-TR" sz="2000" b="1" dirty="0" err="1" smtClean="0"/>
              <a:t>indirekt</a:t>
            </a:r>
            <a:r>
              <a:rPr lang="tr-TR" sz="2000" b="1" dirty="0" smtClean="0"/>
              <a:t> tutucu </a:t>
            </a:r>
            <a:r>
              <a:rPr lang="tr-TR" sz="2000" dirty="0" smtClean="0"/>
              <a:t>(44 üzerindeki </a:t>
            </a:r>
            <a:r>
              <a:rPr lang="tr-TR" sz="2000" dirty="0" err="1" smtClean="0"/>
              <a:t>mezio-okluzal</a:t>
            </a:r>
            <a:r>
              <a:rPr lang="tr-TR" sz="2000" dirty="0" smtClean="0"/>
              <a:t> tırnak) </a:t>
            </a:r>
            <a:r>
              <a:rPr lang="tr-TR" sz="2000" b="1" dirty="0" smtClean="0"/>
              <a:t>kullanmak gerekebilir.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99528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Ruga</a:t>
            </a:r>
            <a:r>
              <a:rPr lang="tr-TR" dirty="0" smtClean="0"/>
              <a:t> Desteği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72" y="2044700"/>
            <a:ext cx="5022851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6108192" y="2044700"/>
            <a:ext cx="4846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Ruga</a:t>
            </a:r>
            <a:r>
              <a:rPr lang="tr-TR" dirty="0" smtClean="0"/>
              <a:t> bölgesi sıkı yapısıyla, iyi bir doku desteği oluşturduğundan, </a:t>
            </a:r>
            <a:r>
              <a:rPr lang="tr-TR" dirty="0" err="1" smtClean="0"/>
              <a:t>indirekt</a:t>
            </a:r>
            <a:r>
              <a:rPr lang="tr-TR" dirty="0" smtClean="0"/>
              <a:t> tutuculukta kullanılabilir.</a:t>
            </a:r>
          </a:p>
          <a:p>
            <a:r>
              <a:rPr lang="tr-TR" dirty="0" smtClean="0"/>
              <a:t>Ancak diş desteği, doku desteğinden daha avantajlı olduğundan, tırnaklar kadar etkili bir </a:t>
            </a:r>
            <a:r>
              <a:rPr lang="tr-TR" dirty="0" err="1" smtClean="0"/>
              <a:t>indirekt</a:t>
            </a:r>
            <a:r>
              <a:rPr lang="tr-TR" dirty="0" smtClean="0"/>
              <a:t> tutuculuk yapmaz.</a:t>
            </a:r>
          </a:p>
          <a:p>
            <a:endParaRPr lang="tr-TR" dirty="0" smtClean="0"/>
          </a:p>
          <a:p>
            <a:r>
              <a:rPr lang="tr-TR" dirty="0" err="1" smtClean="0"/>
              <a:t>Ruga</a:t>
            </a:r>
            <a:r>
              <a:rPr lang="tr-TR" dirty="0" smtClean="0"/>
              <a:t> desteğinin kullanımı </a:t>
            </a:r>
            <a:r>
              <a:rPr lang="tr-TR" b="1" dirty="0" smtClean="0"/>
              <a:t>U-Plağın ön bölgesi </a:t>
            </a:r>
            <a:r>
              <a:rPr lang="tr-TR" dirty="0" smtClean="0"/>
              <a:t>ile sağlanır.</a:t>
            </a:r>
          </a:p>
          <a:p>
            <a:endParaRPr lang="tr-TR" dirty="0"/>
          </a:p>
          <a:p>
            <a:r>
              <a:rPr lang="tr-TR" dirty="0" smtClean="0"/>
              <a:t>Fulkrum eksenini </a:t>
            </a:r>
            <a:r>
              <a:rPr lang="tr-TR" dirty="0" err="1" smtClean="0"/>
              <a:t>anterior</a:t>
            </a:r>
            <a:r>
              <a:rPr lang="tr-TR" dirty="0" smtClean="0"/>
              <a:t> dişlerden geçtiğinde; eksene uzak alanda tırnak yerleştirilecek bir destek diş olmadığından, </a:t>
            </a:r>
            <a:r>
              <a:rPr lang="tr-TR" dirty="0" err="1" smtClean="0"/>
              <a:t>ruga</a:t>
            </a:r>
            <a:r>
              <a:rPr lang="tr-TR" dirty="0" smtClean="0"/>
              <a:t> desteği </a:t>
            </a:r>
            <a:r>
              <a:rPr lang="tr-TR" dirty="0" err="1" smtClean="0"/>
              <a:t>indirekt</a:t>
            </a:r>
            <a:r>
              <a:rPr lang="tr-TR" dirty="0" smtClean="0"/>
              <a:t> tutuculuk için zorunlu olur.</a:t>
            </a: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1239647" y="2984500"/>
            <a:ext cx="4356100" cy="254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2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1981200" y="1028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smtClean="0"/>
          </a:p>
          <a:p>
            <a:pPr marL="0" indent="0" algn="ctr">
              <a:buFont typeface="Arial" pitchFamily="34" charset="0"/>
              <a:buNone/>
            </a:pPr>
            <a:r>
              <a:rPr lang="tr-TR" sz="2800" b="1" smtClean="0"/>
              <a:t>KAYNAKLAR</a:t>
            </a:r>
          </a:p>
          <a:p>
            <a:r>
              <a:rPr lang="tr-TR" sz="2800" smtClean="0"/>
              <a:t>Carr A, McGivney GP, Brown DT. McCracken’s Removable Partial Prosthodontics, 33. Edn. Elsevier Mosby, St. Louis, Missouri, 2005.</a:t>
            </a:r>
          </a:p>
          <a:p>
            <a:r>
              <a:rPr lang="tr-TR" sz="2800" smtClean="0"/>
              <a:t>Can G, Akaltan F. Hareketli Bölümlü Protezler Planlama. Yurtmim Yayınevi, 4. Baskı, 2018.</a:t>
            </a:r>
          </a:p>
          <a:p>
            <a:endParaRPr lang="tr-TR" smtClean="0"/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4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tr-TR" sz="4000" dirty="0" smtClean="0">
                <a:latin typeface="Bodoni MT Black" panose="02070A03080606020203" pitchFamily="18" charset="0"/>
              </a:rPr>
              <a:t>Bilgi sahibi olmadan, fikir sahibi olmayın…</a:t>
            </a:r>
          </a:p>
          <a:p>
            <a:pPr marL="0" indent="0" algn="r">
              <a:buNone/>
            </a:pPr>
            <a:endParaRPr lang="tr-TR" sz="4000" dirty="0"/>
          </a:p>
          <a:p>
            <a:pPr marL="0" indent="0" algn="ctr">
              <a:buNone/>
            </a:pPr>
            <a:endParaRPr lang="tr-TR" sz="2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tr-TR" sz="28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tr-TR" sz="28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akaltanfunda@gmail.com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2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HAREKETLİ BÖLÜMLÜ PROTEZ</a:t>
            </a:r>
            <a:b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 BİLEŞENLERİ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600201"/>
            <a:ext cx="482918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entury Gothic" pitchFamily="34" charset="0"/>
              </a:rPr>
              <a:t>Direkt tutucular</a:t>
            </a:r>
          </a:p>
          <a:p>
            <a:r>
              <a:rPr lang="tr-TR" b="1" dirty="0" err="1" smtClean="0">
                <a:solidFill>
                  <a:srgbClr val="290670"/>
                </a:solidFill>
                <a:latin typeface="Century Gothic" pitchFamily="34" charset="0"/>
              </a:rPr>
              <a:t>İndirekt</a:t>
            </a:r>
            <a:r>
              <a:rPr lang="tr-TR" b="1" dirty="0" smtClean="0">
                <a:solidFill>
                  <a:srgbClr val="290670"/>
                </a:solidFill>
                <a:latin typeface="Century Gothic" pitchFamily="34" charset="0"/>
              </a:rPr>
              <a:t> tutucular</a:t>
            </a:r>
          </a:p>
          <a:p>
            <a:r>
              <a:rPr lang="tr-TR" b="1" dirty="0" err="1" smtClean="0">
                <a:solidFill>
                  <a:srgbClr val="CCCC00"/>
                </a:solidFill>
                <a:latin typeface="Century Gothic" pitchFamily="34" charset="0"/>
              </a:rPr>
              <a:t>Major</a:t>
            </a:r>
            <a:r>
              <a:rPr lang="tr-TR" b="1" dirty="0" smtClean="0">
                <a:solidFill>
                  <a:srgbClr val="CCCC00"/>
                </a:solidFill>
                <a:latin typeface="Century Gothic" pitchFamily="34" charset="0"/>
              </a:rPr>
              <a:t> (ana) bağlayıcılar</a:t>
            </a:r>
          </a:p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Minör (tali) 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   bağlayıcılar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Tırnaklar</a:t>
            </a:r>
          </a:p>
          <a:p>
            <a:r>
              <a:rPr lang="tr-TR" b="1" dirty="0" smtClean="0">
                <a:latin typeface="Century Gothic" pitchFamily="34" charset="0"/>
              </a:rPr>
              <a:t>Protez kaidesi</a:t>
            </a:r>
          </a:p>
          <a:p>
            <a:r>
              <a:rPr lang="tr-TR" b="1" dirty="0" smtClean="0">
                <a:latin typeface="Century Gothic" pitchFamily="34" charset="0"/>
              </a:rPr>
              <a:t>Suni (yapay) dişler</a:t>
            </a:r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2071678"/>
            <a:ext cx="43510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357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84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700" b="1" dirty="0" smtClean="0"/>
              <a:t>HAREKETLİ BÖLÜMLÜ PROTEZ DESTEKLERİ </a:t>
            </a: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200" dirty="0" smtClean="0"/>
              <a:t>Hareketli bölümlü protezler;</a:t>
            </a:r>
            <a:br>
              <a:rPr lang="tr-TR" sz="2200" dirty="0" smtClean="0"/>
            </a:br>
            <a:r>
              <a:rPr lang="tr-TR" sz="2200" dirty="0" smtClean="0"/>
              <a:t>dişler ve/veya </a:t>
            </a:r>
            <a:r>
              <a:rPr lang="tr-TR" sz="2200" dirty="0" err="1" smtClean="0"/>
              <a:t>rezidüel</a:t>
            </a:r>
            <a:r>
              <a:rPr lang="tr-TR" sz="2200" dirty="0" smtClean="0"/>
              <a:t> </a:t>
            </a:r>
            <a:r>
              <a:rPr lang="tr-TR" sz="2200" dirty="0" err="1" smtClean="0"/>
              <a:t>kret</a:t>
            </a:r>
            <a:r>
              <a:rPr lang="tr-TR" sz="2200" dirty="0" smtClean="0"/>
              <a:t> ve üzerindeki mukoza dokusundan destek alırlar.</a:t>
            </a:r>
            <a:r>
              <a:rPr lang="tr-TR" sz="3600" dirty="0" smtClean="0">
                <a:solidFill>
                  <a:srgbClr val="FFFF00"/>
                </a:solidFill>
              </a:rPr>
              <a:t>. 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6302" y="1416545"/>
            <a:ext cx="2184400" cy="587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600" dirty="0" smtClean="0">
                <a:solidFill>
                  <a:srgbClr val="FF0000"/>
                </a:solidFill>
              </a:rPr>
              <a:t>DİŞ DESTEĞİ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729220" y="1492760"/>
            <a:ext cx="346710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FF0000"/>
                </a:solidFill>
              </a:rPr>
              <a:t>DİŞ-DOKU DESTEĞİ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62" y="1969231"/>
            <a:ext cx="3180381" cy="24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7" y="2108615"/>
            <a:ext cx="38135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126" y="4464372"/>
            <a:ext cx="2554068" cy="214673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08" y="4510152"/>
            <a:ext cx="2258293" cy="213711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562134" y="44643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tr-TR" dirty="0" err="1" smtClean="0"/>
              <a:t>Okluzal</a:t>
            </a:r>
            <a:r>
              <a:rPr lang="tr-TR" dirty="0" smtClean="0"/>
              <a:t> kuvvetlerin kontrolünde </a:t>
            </a:r>
            <a:r>
              <a:rPr lang="tr-TR" b="1" dirty="0" smtClean="0"/>
              <a:t>dişlerin desteği, doku desteğinden daha önemlidir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Diş destekli protezler </a:t>
            </a:r>
            <a:r>
              <a:rPr lang="tr-TR" dirty="0" smtClean="0"/>
              <a:t>(Kennedy Sınıf III); </a:t>
            </a:r>
          </a:p>
          <a:p>
            <a:pPr algn="ctr">
              <a:buNone/>
            </a:pPr>
            <a:r>
              <a:rPr lang="tr-TR" b="1" dirty="0" smtClean="0"/>
              <a:t>diş-doku destekli protezlerden </a:t>
            </a:r>
          </a:p>
          <a:p>
            <a:pPr algn="ctr">
              <a:buNone/>
            </a:pPr>
            <a:r>
              <a:rPr lang="tr-TR" dirty="0" smtClean="0"/>
              <a:t>(Kennedy Sınıf I, II, IV)</a:t>
            </a:r>
          </a:p>
          <a:p>
            <a:pPr algn="ctr">
              <a:buNone/>
            </a:pPr>
            <a:r>
              <a:rPr lang="tr-TR" b="1" dirty="0" smtClean="0"/>
              <a:t>daha başarılıdır.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15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47850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tr-TR" sz="2800"/>
              <a:t>İnsan vücudunda hareket üç </a:t>
            </a:r>
            <a:r>
              <a:rPr lang="tr-TR" sz="2800">
                <a:solidFill>
                  <a:schemeClr val="tx2">
                    <a:lumMod val="40000"/>
                    <a:lumOff val="60000"/>
                  </a:schemeClr>
                </a:solidFill>
              </a:rPr>
              <a:t>düzlemde</a:t>
            </a:r>
            <a:r>
              <a:rPr lang="tr-TR" sz="2800"/>
              <a:t> oluşur: </a:t>
            </a:r>
            <a:r>
              <a:rPr lang="tr-TR" sz="2400" i="1">
                <a:solidFill>
                  <a:schemeClr val="tx2">
                    <a:lumMod val="60000"/>
                    <a:lumOff val="40000"/>
                  </a:schemeClr>
                </a:solidFill>
              </a:rPr>
              <a:t>horizontal, sagital ve frontal.</a:t>
            </a:r>
            <a:endParaRPr lang="tr-TR" sz="2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032625" y="1916114"/>
            <a:ext cx="3455988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900"/>
              <a:t>Bu düzlemler birbirlerini dik açıyla keserler .</a:t>
            </a:r>
          </a:p>
          <a:p>
            <a:pPr>
              <a:defRPr/>
            </a:pPr>
            <a:endParaRPr lang="tr-TR" sz="1900" dirty="0"/>
          </a:p>
          <a:p>
            <a:pPr>
              <a:defRPr/>
            </a:pPr>
            <a:r>
              <a:rPr lang="tr-TR" sz="1900" dirty="0"/>
              <a:t>Herhangi iki düzlemin kesişmesi  doğrusal bir eksen oluşturur. </a:t>
            </a:r>
          </a:p>
          <a:p>
            <a:pPr>
              <a:defRPr/>
            </a:pPr>
            <a:endParaRPr lang="tr-TR" sz="1900" dirty="0"/>
          </a:p>
          <a:p>
            <a:pPr>
              <a:defRPr/>
            </a:pPr>
            <a:r>
              <a:rPr lang="tr-TR" sz="1900" b="1" dirty="0">
                <a:solidFill>
                  <a:schemeClr val="accent6">
                    <a:lumMod val="75000"/>
                  </a:schemeClr>
                </a:solidFill>
              </a:rPr>
              <a:t>Rotasyon hareketi </a:t>
            </a:r>
            <a:r>
              <a:rPr lang="tr-TR" sz="1900" dirty="0"/>
              <a:t>eksenin etrafında, düzlemin içinde oluşur.</a:t>
            </a:r>
            <a:endParaRPr lang="tr-T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tr-TR" sz="1900" dirty="0"/>
          </a:p>
          <a:p>
            <a:pPr>
              <a:defRPr/>
            </a:pPr>
            <a:r>
              <a:rPr lang="tr-TR" sz="1900" dirty="0"/>
              <a:t>Üç düzlem olduğuna göre, üç ayrı </a:t>
            </a:r>
            <a:r>
              <a:rPr lang="tr-TR" sz="1900" b="1" dirty="0">
                <a:solidFill>
                  <a:schemeClr val="accent1">
                    <a:lumMod val="75000"/>
                  </a:schemeClr>
                </a:solidFill>
              </a:rPr>
              <a:t>eksen</a:t>
            </a:r>
            <a:r>
              <a:rPr lang="tr-TR" sz="1900" dirty="0"/>
              <a:t> oluşur: </a:t>
            </a:r>
            <a:r>
              <a:rPr lang="tr-TR" sz="1900" b="1" dirty="0" err="1">
                <a:solidFill>
                  <a:schemeClr val="accent5">
                    <a:lumMod val="50000"/>
                  </a:schemeClr>
                </a:solidFill>
              </a:rPr>
              <a:t>Horizontal</a:t>
            </a:r>
            <a:r>
              <a:rPr lang="tr-TR" sz="19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tr-TR" sz="1900" b="1" i="1" dirty="0" err="1">
                <a:solidFill>
                  <a:schemeClr val="accent5">
                    <a:lumMod val="50000"/>
                  </a:schemeClr>
                </a:solidFill>
              </a:rPr>
              <a:t>vertikal</a:t>
            </a:r>
            <a:r>
              <a:rPr lang="tr-TR" sz="1900" b="1" i="1" dirty="0">
                <a:solidFill>
                  <a:schemeClr val="accent5">
                    <a:lumMod val="50000"/>
                  </a:schemeClr>
                </a:solidFill>
              </a:rPr>
              <a:t> ve </a:t>
            </a:r>
            <a:r>
              <a:rPr lang="tr-TR" sz="1900" b="1" i="1" dirty="0" err="1">
                <a:solidFill>
                  <a:schemeClr val="accent5">
                    <a:lumMod val="50000"/>
                  </a:schemeClr>
                </a:solidFill>
              </a:rPr>
              <a:t>sagital</a:t>
            </a:r>
            <a:r>
              <a:rPr lang="tr-TR" sz="1900" b="1" i="1" dirty="0">
                <a:solidFill>
                  <a:schemeClr val="accent5">
                    <a:lumMod val="50000"/>
                  </a:schemeClr>
                </a:solidFill>
              </a:rPr>
              <a:t> eksen</a:t>
            </a:r>
            <a:endParaRPr lang="tr-TR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0" name="6 Metin kutusu"/>
          <p:cNvSpPr txBox="1">
            <a:spLocks noChangeArrowheads="1"/>
          </p:cNvSpPr>
          <p:nvPr/>
        </p:nvSpPr>
        <p:spPr bwMode="auto">
          <a:xfrm>
            <a:off x="1524001" y="5445126"/>
            <a:ext cx="2792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/>
              <a:t>Horizontal düzlem-Vertikal eksen</a:t>
            </a:r>
          </a:p>
        </p:txBody>
      </p:sp>
      <p:sp>
        <p:nvSpPr>
          <p:cNvPr id="9221" name="7 Metin kutusu"/>
          <p:cNvSpPr txBox="1">
            <a:spLocks noChangeArrowheads="1"/>
          </p:cNvSpPr>
          <p:nvPr/>
        </p:nvSpPr>
        <p:spPr bwMode="auto">
          <a:xfrm>
            <a:off x="4295775" y="5445126"/>
            <a:ext cx="2503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/>
              <a:t>Frontal düzlem-Sagital eksen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00214"/>
            <a:ext cx="49149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5 Metin kutusu"/>
          <p:cNvSpPr txBox="1">
            <a:spLocks noChangeArrowheads="1"/>
          </p:cNvSpPr>
          <p:nvPr/>
        </p:nvSpPr>
        <p:spPr bwMode="auto">
          <a:xfrm>
            <a:off x="4295776" y="3500439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/>
              <a:t>Sagital düzlem-Horizontal eksen</a:t>
            </a:r>
          </a:p>
        </p:txBody>
      </p:sp>
    </p:spTree>
    <p:extLst>
      <p:ext uri="{BB962C8B-B14F-4D97-AF65-F5344CB8AC3E}">
        <p14:creationId xmlns:p14="http://schemas.microsoft.com/office/powerpoint/2010/main" val="5734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Serbest sonlu </a:t>
            </a:r>
            <a:r>
              <a:rPr lang="tr-TR" dirty="0" err="1"/>
              <a:t>HBP’ler</a:t>
            </a:r>
            <a:r>
              <a:rPr lang="tr-TR" dirty="0"/>
              <a:t>; 3 düzlemde hareket ederler.</a:t>
            </a:r>
            <a:endParaRPr lang="tr-TR" altLang="tr-TR" sz="2000" dirty="0">
              <a:solidFill>
                <a:srgbClr val="FF0000"/>
              </a:solidFill>
            </a:endParaRPr>
          </a:p>
        </p:txBody>
      </p:sp>
      <p:sp>
        <p:nvSpPr>
          <p:cNvPr id="11267" name="6 Metin kutusu"/>
          <p:cNvSpPr txBox="1">
            <a:spLocks noChangeArrowheads="1"/>
          </p:cNvSpPr>
          <p:nvPr/>
        </p:nvSpPr>
        <p:spPr bwMode="auto">
          <a:xfrm>
            <a:off x="5303838" y="4581525"/>
            <a:ext cx="4627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/>
              <a:t>Serbest sonlu protezler </a:t>
            </a:r>
            <a:r>
              <a:rPr lang="tr-TR" altLang="tr-TR" b="1" dirty="0"/>
              <a:t>düzlemlere göre,</a:t>
            </a: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üç farklı </a:t>
            </a:r>
            <a:r>
              <a:rPr lang="tr-TR" altLang="tr-TR" b="1" dirty="0" err="1">
                <a:solidFill>
                  <a:srgbClr val="FF0000"/>
                </a:solidFill>
              </a:rPr>
              <a:t>fulkrum</a:t>
            </a:r>
            <a:r>
              <a:rPr lang="tr-TR" altLang="tr-TR" b="1" dirty="0"/>
              <a:t> </a:t>
            </a:r>
            <a:r>
              <a:rPr lang="tr-TR" altLang="tr-TR" dirty="0"/>
              <a:t>etrafında rotasyon hareketi yaparlar.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73238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844675"/>
            <a:ext cx="30241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221164"/>
            <a:ext cx="3181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6765"/>
          </a:xfrm>
        </p:spPr>
        <p:txBody>
          <a:bodyPr/>
          <a:lstStyle/>
          <a:p>
            <a:pPr algn="ctr"/>
            <a:r>
              <a:rPr lang="tr-TR" altLang="tr-TR" dirty="0" err="1" smtClean="0"/>
              <a:t>Primer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fulkrum</a:t>
            </a:r>
            <a:endParaRPr lang="tr-TR" altLang="tr-TR" dirty="0" smtClean="0"/>
          </a:p>
        </p:txBody>
      </p:sp>
      <p:pic>
        <p:nvPicPr>
          <p:cNvPr id="12291" name="Picture 7" descr="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005264"/>
            <a:ext cx="33575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5 Dikdörtgen"/>
          <p:cNvSpPr>
            <a:spLocks noChangeArrowheads="1"/>
          </p:cNvSpPr>
          <p:nvPr/>
        </p:nvSpPr>
        <p:spPr bwMode="auto">
          <a:xfrm>
            <a:off x="5808663" y="206057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latin typeface="Arial" charset="0"/>
              </a:rPr>
              <a:t>Bir </a:t>
            </a:r>
            <a:r>
              <a:rPr lang="tr-TR" dirty="0" err="1">
                <a:latin typeface="Arial" charset="0"/>
              </a:rPr>
              <a:t>fulkrum</a:t>
            </a:r>
            <a:r>
              <a:rPr lang="tr-TR" dirty="0">
                <a:latin typeface="Arial" charset="0"/>
              </a:rPr>
              <a:t>, </a:t>
            </a:r>
            <a:r>
              <a:rPr lang="tr-TR" dirty="0" err="1">
                <a:latin typeface="Arial" charset="0"/>
              </a:rPr>
              <a:t>dental</a:t>
            </a:r>
            <a:r>
              <a:rPr lang="tr-TR" dirty="0">
                <a:latin typeface="Arial" charset="0"/>
              </a:rPr>
              <a:t> arkın her iki tarafındaki, serbest sonlu kaideye komşu olan iki destek arasında, </a:t>
            </a:r>
            <a:r>
              <a:rPr lang="tr-TR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horizontal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düzlem içinde uzanır </a:t>
            </a:r>
            <a:r>
              <a:rPr lang="tr-TR" dirty="0">
                <a:latin typeface="Arial" charset="0"/>
              </a:rPr>
              <a:t>ve </a:t>
            </a:r>
            <a:r>
              <a:rPr lang="tr-TR" b="1" dirty="0" err="1">
                <a:solidFill>
                  <a:srgbClr val="FF0000"/>
                </a:solidFill>
                <a:latin typeface="Arial" charset="0"/>
              </a:rPr>
              <a:t>primer</a:t>
            </a:r>
            <a:r>
              <a:rPr lang="tr-TR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charset="0"/>
              </a:rPr>
              <a:t>fulkrum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hattı adını alır. </a:t>
            </a:r>
            <a:r>
              <a:rPr lang="tr-TR" dirty="0" err="1">
                <a:latin typeface="Arial" charset="0"/>
              </a:rPr>
              <a:t>Okluzal</a:t>
            </a:r>
            <a:r>
              <a:rPr lang="tr-TR" dirty="0">
                <a:latin typeface="Arial" charset="0"/>
              </a:rPr>
              <a:t> tırnaklar veya kroşe uçlarından geçer.</a:t>
            </a:r>
          </a:p>
          <a:p>
            <a:pPr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Hareket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sagital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düzlemde </a:t>
            </a:r>
            <a:r>
              <a:rPr lang="tr-TR" dirty="0">
                <a:latin typeface="Arial" charset="0"/>
              </a:rPr>
              <a:t>gerçekleşir.</a:t>
            </a:r>
          </a:p>
        </p:txBody>
      </p:sp>
      <p:pic>
        <p:nvPicPr>
          <p:cNvPr id="12293" name="Picture 3" descr="S- şekil 4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92601"/>
            <a:ext cx="2514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7 Dikdörtgen"/>
          <p:cNvSpPr>
            <a:spLocks noChangeArrowheads="1"/>
          </p:cNvSpPr>
          <p:nvPr/>
        </p:nvSpPr>
        <p:spPr bwMode="auto">
          <a:xfrm>
            <a:off x="1631951" y="6021388"/>
            <a:ext cx="396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600" b="1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Disto-apikal ve mezio-apikal devirici kuvvet oluşturur.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484313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09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353864"/>
            <a:ext cx="11303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92D050"/>
                </a:solidFill>
              </a:rPr>
              <a:t>PROTEZ KAİDESİNİN;</a:t>
            </a:r>
          </a:p>
          <a:p>
            <a:pPr algn="ctr"/>
            <a:r>
              <a:rPr lang="tr-TR" sz="2000" dirty="0" smtClean="0">
                <a:solidFill>
                  <a:srgbClr val="92D050"/>
                </a:solidFill>
              </a:rPr>
              <a:t>PRİMER FULKRUM ETRAFINDAKİ </a:t>
            </a:r>
            <a:r>
              <a:rPr lang="tr-TR" sz="2000" b="1" dirty="0" smtClean="0">
                <a:solidFill>
                  <a:srgbClr val="92D050"/>
                </a:solidFill>
              </a:rPr>
              <a:t>2 TİP ROTASYON HAREKETİ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28468"/>
            <a:ext cx="4381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36" y="1690143"/>
            <a:ext cx="3562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259790" y="3621230"/>
            <a:ext cx="526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OKLUZAL YÜKLER İLE DOKUYA DOĞRU</a:t>
            </a:r>
          </a:p>
          <a:p>
            <a:pPr algn="ctr"/>
            <a:r>
              <a:rPr lang="tr-TR" b="1" dirty="0" smtClean="0"/>
              <a:t>ROTASYON 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5003800" y="5871192"/>
            <a:ext cx="6170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YAPIŞKAN GIDALARLA DOKUDAN UZAKLAŞMA</a:t>
            </a:r>
          </a:p>
          <a:p>
            <a:pPr algn="ctr"/>
            <a:r>
              <a:rPr lang="tr-TR" b="1" dirty="0" smtClean="0"/>
              <a:t>YÖNÜNDEKİ ROTASYON</a:t>
            </a:r>
            <a:endParaRPr lang="tr-TR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00" y="1094698"/>
            <a:ext cx="6467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kluzal kuvvet kaldıra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3388" y="3327400"/>
            <a:ext cx="4071436" cy="3132138"/>
          </a:xfrm>
        </p:spPr>
      </p:pic>
      <p:sp>
        <p:nvSpPr>
          <p:cNvPr id="4" name="3 Dikdörtgen"/>
          <p:cNvSpPr>
            <a:spLocks noGrp="1"/>
          </p:cNvSpPr>
          <p:nvPr>
            <p:ph type="title"/>
          </p:nvPr>
        </p:nvSpPr>
        <p:spPr>
          <a:xfrm>
            <a:off x="196596" y="289560"/>
            <a:ext cx="10954512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92D050"/>
                </a:solidFill>
              </a:rPr>
              <a:t>PROTEZ KAİDESİNİN;</a:t>
            </a:r>
          </a:p>
          <a:p>
            <a:pPr algn="ctr"/>
            <a:r>
              <a:rPr lang="tr-TR" sz="2000" dirty="0" smtClean="0">
                <a:solidFill>
                  <a:srgbClr val="92D050"/>
                </a:solidFill>
              </a:rPr>
              <a:t>PRİMER FULKRUM ETRAFINDAKİ </a:t>
            </a:r>
            <a:r>
              <a:rPr lang="tr-TR" sz="2000" b="1" dirty="0" smtClean="0">
                <a:solidFill>
                  <a:srgbClr val="92D050"/>
                </a:solidFill>
              </a:rPr>
              <a:t>2 TİP ROTASYON HAREKETİ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6" name="kısa rehberdüzle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3800" y="2197101"/>
            <a:ext cx="3632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TM03457515[[fn=Manzara]]</Template>
  <TotalTime>396</TotalTime>
  <Words>1124</Words>
  <Application>Microsoft Office PowerPoint</Application>
  <PresentationFormat>Geniş ekran</PresentationFormat>
  <Paragraphs>140</Paragraphs>
  <Slides>27</Slides>
  <Notes>2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Bodoni MT Black</vt:lpstr>
      <vt:lpstr>Calibri</vt:lpstr>
      <vt:lpstr>Century Gothic</vt:lpstr>
      <vt:lpstr>Century Schoolbook</vt:lpstr>
      <vt:lpstr>Wingdings 2</vt:lpstr>
      <vt:lpstr>View</vt:lpstr>
      <vt:lpstr>İNDİREKT TUTUCULAR</vt:lpstr>
      <vt:lpstr>İNDİREKT TUTUCULAR</vt:lpstr>
      <vt:lpstr>HAREKETLİ BÖLÜMLÜ PROTEZ  BİLEŞENLERİ</vt:lpstr>
      <vt:lpstr>HAREKETLİ BÖLÜMLÜ PROTEZ DESTEKLERİ  Hareketli bölümlü protezler; dişler ve/veya rezidüel kret ve üzerindeki mukoza dokusundan destek alırlar.. </vt:lpstr>
      <vt:lpstr>İnsan vücudunda hareket üç düzlemde oluşur: horizontal, sagital ve frontal.</vt:lpstr>
      <vt:lpstr>Serbest sonlu HBP’ler; 3 düzlemde hareket ederler.</vt:lpstr>
      <vt:lpstr>Primer fulkrum</vt:lpstr>
      <vt:lpstr>PowerPoint Sunusu</vt:lpstr>
      <vt:lpstr>PROTEZ KAİDESİNİN; PRİMER FULKRUM ETRAFINDAKİ 2 TİP ROTASYON HAREKETİ</vt:lpstr>
      <vt:lpstr>PowerPoint Sunusu</vt:lpstr>
      <vt:lpstr>İndirekt tutucuların etkinliğini artıran faktörler:</vt:lpstr>
      <vt:lpstr>Direkt tutucuların etkinliği</vt:lpstr>
      <vt:lpstr>İndirekt tutucunun fulkrum ekseninden mesafesi </vt:lpstr>
      <vt:lpstr>İNDİREKT TUTUCUNUN FULKRUM EKSENİNE GÖRE KONUMU</vt:lpstr>
      <vt:lpstr>İNDİREKT TUTUCUNUN FULKRUM EKSENİNE GÖRE KONUMU</vt:lpstr>
      <vt:lpstr>İndirekt tutucuları destekleyen bağlayıcıların rijitliği </vt:lpstr>
      <vt:lpstr>Destek diş yüzeyinin etkinliği </vt:lpstr>
      <vt:lpstr>İNDİREKT TUTUCULARIN YARDIMCI FONKSİYONLARI</vt:lpstr>
      <vt:lpstr>İNDİREKT TUTUCU TİPLERİ</vt:lpstr>
      <vt:lpstr>Yardımcı Okluzal Tırnak</vt:lpstr>
      <vt:lpstr>Okluzal Tırnaktan Çıkan Canin Uzantısı</vt:lpstr>
      <vt:lpstr>Singulum Tırnağı</vt:lpstr>
      <vt:lpstr>Kennedy Barı ve Lingual Plak</vt:lpstr>
      <vt:lpstr>Modifikasyon Sahaları</vt:lpstr>
      <vt:lpstr>Ruga Desteği</vt:lpstr>
      <vt:lpstr>PowerPoint Sunusu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İNDİREKT TUTUCULAR</dc:title>
  <dc:creator>FUNDAAKALTAN</dc:creator>
  <cp:lastModifiedBy>FUNDAAKALTAN</cp:lastModifiedBy>
  <cp:revision>34</cp:revision>
  <dcterms:created xsi:type="dcterms:W3CDTF">2017-02-28T08:46:51Z</dcterms:created>
  <dcterms:modified xsi:type="dcterms:W3CDTF">2020-01-17T10:05:13Z</dcterms:modified>
</cp:coreProperties>
</file>