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B551-2407-4612-B690-4EE5BED37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F336C6-A0DC-425A-A30F-9321E7C9D7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62DCA8-A55B-4A14-A8F9-0CF254757AAD}"/>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FC264564-0E14-4D2C-98F2-6EBBC52B8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456810-F07D-43DA-BB0E-CEF16DCFDD9E}"/>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990001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4F2D-5586-41B3-B48E-ADAFCFE35E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CD190C-107F-4A9B-BF1A-81FAD904E51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C540C-16EA-4869-AD09-DD5C87A2FFA9}"/>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2F732F45-4513-428A-8DD2-E51F9B29F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5823E-AFEA-428E-BC07-BFE41C612D9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07170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773BB8-220B-4A62-A3E3-B5CC9FF543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CCFC92-B028-41BC-A4A0-32A558A48F0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C9EBD1-9024-406F-8905-0EB6AAB472C3}"/>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9F6D68A0-09AD-495D-A0E0-499E5E67D7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377DAD-5C83-4324-A461-45BCA01DA3F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6248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D3C4E-CEF2-42AC-8C79-357EC2F3CA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F215D8-C7FD-467E-894F-D7C3E9917B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86216-AAAF-4864-B26D-6A6882618732}"/>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D0CD268D-B154-4E4D-A6E0-FB63F5185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DB9811-CAA1-4895-A561-A46EAC60A1A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47042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18076-7FE2-4D3A-A6A0-C163356877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17D034-8C17-46DB-B209-99318FCED0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BA83999-B91D-42C8-85D3-82A86787D2D5}"/>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9A15630E-67DE-4423-BE3B-CC6D07E94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05D865-5507-449D-9940-E72DCD095B8A}"/>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29366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DE31-4A83-4E4F-820F-44AF82A90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B2C3B-580E-45BE-A1DA-82E84EC0AF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09F36-7F27-487A-9AE0-D2FB493CF39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952D1F-CE4C-4C9B-A37F-C535F453DE47}"/>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6" name="Footer Placeholder 5">
            <a:extLst>
              <a:ext uri="{FF2B5EF4-FFF2-40B4-BE49-F238E27FC236}">
                <a16:creationId xmlns:a16="http://schemas.microsoft.com/office/drawing/2014/main" id="{0B1065A4-9493-42B3-973E-D4DE1A859C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3CEEC9-50B8-477F-A781-3D7490329A7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52443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246F-3B14-4FBA-B42A-900E80A952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4F64BA-74BB-43BA-98E8-253E0957D7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21EF945-73DE-4FE7-8CEA-7F053932F41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E2C64A-9773-49B9-8DAB-A0DD486977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0DDD29-4912-4AB0-8091-9A7416BFBEE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581BD4-EED3-4C8F-ABBB-BC20A0895D54}"/>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8" name="Footer Placeholder 7">
            <a:extLst>
              <a:ext uri="{FF2B5EF4-FFF2-40B4-BE49-F238E27FC236}">
                <a16:creationId xmlns:a16="http://schemas.microsoft.com/office/drawing/2014/main" id="{68BF223E-4328-4275-9F0F-E990ACAB8A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1AB06B-13DB-422E-9010-6D332CB7CC4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895815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D9D2-896C-41BB-B1F4-CF02649E1B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C53772-5A6E-4754-BD6F-5ED8C79A237D}"/>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4" name="Footer Placeholder 3">
            <a:extLst>
              <a:ext uri="{FF2B5EF4-FFF2-40B4-BE49-F238E27FC236}">
                <a16:creationId xmlns:a16="http://schemas.microsoft.com/office/drawing/2014/main" id="{CD897AFC-11D4-4D82-AD79-EE8C6F543E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7D5883-290D-4305-B104-74EEE5D9634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3118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59D34-2963-48C8-9147-1F729DA29754}"/>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3" name="Footer Placeholder 2">
            <a:extLst>
              <a:ext uri="{FF2B5EF4-FFF2-40B4-BE49-F238E27FC236}">
                <a16:creationId xmlns:a16="http://schemas.microsoft.com/office/drawing/2014/main" id="{E66160F6-08D9-475F-AA14-14F8780078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E9C3D-065E-4B27-A802-D9164082DCFD}"/>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01260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CF9DC-6F5F-46B2-9D55-DFA0A99DB7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359F57-2712-47DA-8AFA-FB12F8E1B4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D49ED0-B1B4-442F-98C7-A8361E05F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870B59-48C0-4F10-8FA4-B49EBDA4081F}"/>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6" name="Footer Placeholder 5">
            <a:extLst>
              <a:ext uri="{FF2B5EF4-FFF2-40B4-BE49-F238E27FC236}">
                <a16:creationId xmlns:a16="http://schemas.microsoft.com/office/drawing/2014/main" id="{0CB5A37C-0921-42E3-BC0B-B8177F689D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221D70-0C42-4F2E-934F-8A622BBEC913}"/>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580280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BBD8F-85DE-4355-8706-30CB461CE3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BB7709-7A7E-4919-8E54-BD4A77D87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2ED1D1-D8ED-471D-B86E-84EAB5516E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EB970A-9AC7-4F30-AD17-88FB1AD222E1}"/>
              </a:ext>
            </a:extLst>
          </p:cNvPr>
          <p:cNvSpPr>
            <a:spLocks noGrp="1"/>
          </p:cNvSpPr>
          <p:nvPr>
            <p:ph type="dt" sz="half" idx="10"/>
          </p:nvPr>
        </p:nvSpPr>
        <p:spPr/>
        <p:txBody>
          <a:bodyPr/>
          <a:lstStyle/>
          <a:p>
            <a:fld id="{37494B55-225A-484E-A63D-CD2F9883EA2F}" type="datetimeFigureOut">
              <a:rPr lang="en-US" smtClean="0"/>
              <a:t>11/11/2021</a:t>
            </a:fld>
            <a:endParaRPr lang="en-US"/>
          </a:p>
        </p:txBody>
      </p:sp>
      <p:sp>
        <p:nvSpPr>
          <p:cNvPr id="6" name="Footer Placeholder 5">
            <a:extLst>
              <a:ext uri="{FF2B5EF4-FFF2-40B4-BE49-F238E27FC236}">
                <a16:creationId xmlns:a16="http://schemas.microsoft.com/office/drawing/2014/main" id="{7642C74F-DC35-49DA-AEAC-91099A9B5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EE67B-453D-4FEE-B011-8A4C05E44F20}"/>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1765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015885-F9C3-458E-B018-281C768431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11F06D-126E-4B9E-89E0-89EB677F77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5AE7B0-4154-45F1-A9C9-D6B9DE188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94B55-225A-484E-A63D-CD2F9883EA2F}" type="datetimeFigureOut">
              <a:rPr lang="en-US" smtClean="0"/>
              <a:t>11/11/2021</a:t>
            </a:fld>
            <a:endParaRPr lang="en-US"/>
          </a:p>
        </p:txBody>
      </p:sp>
      <p:sp>
        <p:nvSpPr>
          <p:cNvPr id="5" name="Footer Placeholder 4">
            <a:extLst>
              <a:ext uri="{FF2B5EF4-FFF2-40B4-BE49-F238E27FC236}">
                <a16:creationId xmlns:a16="http://schemas.microsoft.com/office/drawing/2014/main" id="{816B30D4-D53D-4904-B2C8-E5B9A9C35D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2D3E19-22D3-4D53-9918-6D8132E34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79002-C70F-4309-A145-5601B20AB95B}" type="slidenum">
              <a:rPr lang="en-US" smtClean="0"/>
              <a:t>‹#›</a:t>
            </a:fld>
            <a:endParaRPr lang="en-US"/>
          </a:p>
        </p:txBody>
      </p:sp>
    </p:spTree>
    <p:extLst>
      <p:ext uri="{BB962C8B-B14F-4D97-AF65-F5344CB8AC3E}">
        <p14:creationId xmlns:p14="http://schemas.microsoft.com/office/powerpoint/2010/main" val="2315822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74822-0BCA-4711-934E-96A94DC0733F}"/>
              </a:ext>
            </a:extLst>
          </p:cNvPr>
          <p:cNvSpPr>
            <a:spLocks noGrp="1"/>
          </p:cNvSpPr>
          <p:nvPr>
            <p:ph type="ctrTitle"/>
          </p:nvPr>
        </p:nvSpPr>
        <p:spPr/>
        <p:txBody>
          <a:bodyPr/>
          <a:lstStyle/>
          <a:p>
            <a:r>
              <a:rPr lang="tr-TR" dirty="0"/>
              <a:t>İKTİSADA GİRİŞ I DERS 2</a:t>
            </a:r>
            <a:endParaRPr lang="en-US" dirty="0"/>
          </a:p>
        </p:txBody>
      </p:sp>
      <p:sp>
        <p:nvSpPr>
          <p:cNvPr id="3" name="Subtitle 2">
            <a:extLst>
              <a:ext uri="{FF2B5EF4-FFF2-40B4-BE49-F238E27FC236}">
                <a16:creationId xmlns:a16="http://schemas.microsoft.com/office/drawing/2014/main" id="{77211A85-3EB4-480C-915F-181F4D44D81D}"/>
              </a:ext>
            </a:extLst>
          </p:cNvPr>
          <p:cNvSpPr>
            <a:spLocks noGrp="1"/>
          </p:cNvSpPr>
          <p:nvPr>
            <p:ph type="subTitle" idx="1"/>
          </p:nvPr>
        </p:nvSpPr>
        <p:spPr/>
        <p:txBody>
          <a:bodyPr/>
          <a:lstStyle/>
          <a:p>
            <a:r>
              <a:rPr lang="tr-TR" dirty="0" smtClean="0"/>
              <a:t>Doç.Dr. Seçil </a:t>
            </a:r>
            <a:r>
              <a:rPr lang="tr-TR" dirty="0" err="1" smtClean="0"/>
              <a:t>Aysed</a:t>
            </a:r>
            <a:r>
              <a:rPr lang="tr-TR" dirty="0" smtClean="0"/>
              <a:t> Bahçe</a:t>
            </a:r>
            <a:endParaRPr lang="en-US" dirty="0"/>
          </a:p>
        </p:txBody>
      </p:sp>
    </p:spTree>
    <p:extLst>
      <p:ext uri="{BB962C8B-B14F-4D97-AF65-F5344CB8AC3E}">
        <p14:creationId xmlns:p14="http://schemas.microsoft.com/office/powerpoint/2010/main" val="44730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a:extLst>
              <a:ext uri="{FF2B5EF4-FFF2-40B4-BE49-F238E27FC236}">
                <a16:creationId xmlns:a16="http://schemas.microsoft.com/office/drawing/2014/main" id="{8656E56E-8972-424C-A84B-0D19B1357B27}"/>
              </a:ext>
            </a:extLst>
          </p:cNvPr>
          <p:cNvSpPr>
            <a:spLocks noGrp="1"/>
          </p:cNvSpPr>
          <p:nvPr>
            <p:ph type="title"/>
          </p:nvPr>
        </p:nvSpPr>
        <p:spPr>
          <a:xfrm>
            <a:off x="1952625" y="142875"/>
            <a:ext cx="8229600" cy="1143000"/>
          </a:xfrm>
        </p:spPr>
        <p:txBody>
          <a:bodyPr/>
          <a:lstStyle/>
          <a:p>
            <a:pPr eaLnBrk="1" hangingPunct="1"/>
            <a:r>
              <a:rPr lang="tr-TR" altLang="en-US" sz="3600"/>
              <a:t>BÖLÜM 1-İKTİSAT, İKTİSADİ MESELE, İKTİSADİ ANALİZ</a:t>
            </a:r>
          </a:p>
        </p:txBody>
      </p:sp>
      <p:sp>
        <p:nvSpPr>
          <p:cNvPr id="3075" name="2 İçerik Yer Tutucusu">
            <a:extLst>
              <a:ext uri="{FF2B5EF4-FFF2-40B4-BE49-F238E27FC236}">
                <a16:creationId xmlns:a16="http://schemas.microsoft.com/office/drawing/2014/main" id="{3D36AD3D-2AF6-4EDE-A3B4-9208901FFF05}"/>
              </a:ext>
            </a:extLst>
          </p:cNvPr>
          <p:cNvSpPr>
            <a:spLocks noGrp="1"/>
          </p:cNvSpPr>
          <p:nvPr>
            <p:ph idx="1"/>
          </p:nvPr>
        </p:nvSpPr>
        <p:spPr>
          <a:xfrm>
            <a:off x="1952625" y="1143001"/>
            <a:ext cx="8229600" cy="4525963"/>
          </a:xfrm>
        </p:spPr>
        <p:txBody>
          <a:bodyPr>
            <a:normAutofit fontScale="92500"/>
          </a:bodyPr>
          <a:lstStyle/>
          <a:p>
            <a:pPr eaLnBrk="1" hangingPunct="1"/>
            <a:r>
              <a:rPr lang="tr-TR" altLang="en-US" sz="2400" b="1"/>
              <a:t>İSTEKLER: </a:t>
            </a:r>
            <a:r>
              <a:rPr lang="tr-TR" altLang="en-US" sz="2400"/>
              <a:t>Mallar ve hizmetler kullanılarak karşılanabilen (giyinmek, barınmak vs) isteklere </a:t>
            </a:r>
            <a:r>
              <a:rPr lang="tr-TR" altLang="en-US" sz="2400" b="1"/>
              <a:t>iktisadi istekler</a:t>
            </a:r>
            <a:r>
              <a:rPr lang="tr-TR" altLang="en-US" sz="2400"/>
              <a:t> denir. Mallar ve hizmetler kullanılarak karşılanamayan isteklere </a:t>
            </a:r>
            <a:r>
              <a:rPr lang="tr-TR" altLang="en-US" sz="2400" b="1"/>
              <a:t>iktisadi olmayan istekler</a:t>
            </a:r>
            <a:r>
              <a:rPr lang="tr-TR" altLang="en-US" sz="2400"/>
              <a:t> denir.</a:t>
            </a:r>
          </a:p>
          <a:p>
            <a:pPr eaLnBrk="1" hangingPunct="1"/>
            <a:r>
              <a:rPr lang="tr-TR" altLang="en-US" sz="2400" b="1"/>
              <a:t>MALLAR-HİZMETLER: </a:t>
            </a:r>
            <a:r>
              <a:rPr lang="tr-TR" altLang="en-US" sz="2400"/>
              <a:t>İstekleri karşılamaya yarayan nesnelere denir. Hizmetler, malların tersine üretildikleri anda tüketilmektedirler. Mallar </a:t>
            </a:r>
            <a:r>
              <a:rPr lang="tr-TR" altLang="en-US" sz="2400" b="1"/>
              <a:t>serbest</a:t>
            </a:r>
            <a:r>
              <a:rPr lang="tr-TR" altLang="en-US" sz="2400"/>
              <a:t> ve </a:t>
            </a:r>
            <a:r>
              <a:rPr lang="tr-TR" altLang="en-US" sz="2400" b="1"/>
              <a:t>iktisadi </a:t>
            </a:r>
            <a:r>
              <a:rPr lang="tr-TR" altLang="en-US" sz="2400"/>
              <a:t> olmak üzere ikiye ayrılır. </a:t>
            </a:r>
            <a:r>
              <a:rPr lang="tr-TR" altLang="en-US" sz="2400" b="1"/>
              <a:t>Serbest mallar</a:t>
            </a:r>
            <a:r>
              <a:rPr lang="tr-TR" altLang="en-US" sz="2400"/>
              <a:t>, insan isteklerine kıyasla bol olan mallardır. </a:t>
            </a:r>
            <a:r>
              <a:rPr lang="tr-TR" altLang="en-US" sz="2400" b="1"/>
              <a:t>İktisadi mallar</a:t>
            </a:r>
            <a:r>
              <a:rPr lang="tr-TR" altLang="en-US" sz="2400"/>
              <a:t> ise, insan isteklerine kıyasla az olan mallardır. Serbest malların tersine iktisadi malları elde etmek için bir bedel ödemek gerekir. </a:t>
            </a:r>
          </a:p>
          <a:p>
            <a:pPr eaLnBrk="1" hangingPunct="1">
              <a:buFont typeface="Arial" panose="020B0604020202020204" pitchFamily="34" charset="0"/>
              <a:buNone/>
            </a:pPr>
            <a:r>
              <a:rPr lang="tr-TR" altLang="en-US" sz="2400"/>
              <a:t>     Bazı mallar istekleri karşılamak için bir arada kullanılırlar, bu mallara </a:t>
            </a:r>
            <a:r>
              <a:rPr lang="tr-TR" altLang="en-US" sz="2400" b="1"/>
              <a:t>tamamlayıcı mallar </a:t>
            </a:r>
            <a:r>
              <a:rPr lang="tr-TR" altLang="en-US" sz="2400"/>
              <a:t>denir. Bazı mallar ise isteğin karşılanmasında birbirinin yerine geçebilirler, bunlara </a:t>
            </a:r>
            <a:r>
              <a:rPr lang="tr-TR" altLang="en-US" sz="2400" b="1"/>
              <a:t>ikame mallar</a:t>
            </a:r>
            <a:r>
              <a:rPr lang="tr-TR" altLang="en-US" sz="2400"/>
              <a:t> denir.</a:t>
            </a:r>
            <a:endParaRPr lang="tr-TR" altLang="en-US" sz="2400" b="1"/>
          </a:p>
        </p:txBody>
      </p:sp>
    </p:spTree>
    <p:extLst>
      <p:ext uri="{BB962C8B-B14F-4D97-AF65-F5344CB8AC3E}">
        <p14:creationId xmlns:p14="http://schemas.microsoft.com/office/powerpoint/2010/main" val="49843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CB90F240-EBEE-440C-836F-16F4B8868A1F}"/>
              </a:ext>
            </a:extLst>
          </p:cNvPr>
          <p:cNvSpPr>
            <a:spLocks noGrp="1"/>
          </p:cNvSpPr>
          <p:nvPr>
            <p:ph idx="1"/>
          </p:nvPr>
        </p:nvSpPr>
        <p:spPr>
          <a:xfrm>
            <a:off x="1919288" y="1268413"/>
            <a:ext cx="8229600" cy="4525962"/>
          </a:xfrm>
        </p:spPr>
        <p:txBody>
          <a:bodyPr>
            <a:normAutofit/>
          </a:bodyPr>
          <a:lstStyle/>
          <a:p>
            <a:pPr eaLnBrk="1" hangingPunct="1">
              <a:lnSpc>
                <a:spcPct val="90000"/>
              </a:lnSpc>
            </a:pPr>
            <a:r>
              <a:rPr lang="tr-TR" altLang="en-US" sz="3000" b="1"/>
              <a:t>TÜKETİM: </a:t>
            </a:r>
            <a:r>
              <a:rPr lang="tr-TR" altLang="en-US" sz="3000"/>
              <a:t>Malların, isteklerin karşılanmasında doğrudan doğruya kullanılmasına denir.</a:t>
            </a:r>
            <a:endParaRPr lang="tr-TR" altLang="en-US" sz="3000" b="1"/>
          </a:p>
          <a:p>
            <a:pPr eaLnBrk="1" hangingPunct="1">
              <a:lnSpc>
                <a:spcPct val="90000"/>
              </a:lnSpc>
            </a:pPr>
            <a:r>
              <a:rPr lang="tr-TR" altLang="en-US" sz="3000" b="1"/>
              <a:t>ÜRETİM: </a:t>
            </a:r>
            <a:r>
              <a:rPr lang="tr-TR" altLang="en-US" sz="3000"/>
              <a:t>Malların, isteklerin karşılama özelliğine </a:t>
            </a:r>
            <a:r>
              <a:rPr lang="tr-TR" altLang="en-US" sz="3000" b="1"/>
              <a:t>fayda</a:t>
            </a:r>
            <a:r>
              <a:rPr lang="tr-TR" altLang="en-US" sz="3000"/>
              <a:t>, fayda yaratma faaliyetine de </a:t>
            </a:r>
            <a:r>
              <a:rPr lang="tr-TR" altLang="en-US" sz="3000" b="1"/>
              <a:t>üretim</a:t>
            </a:r>
            <a:r>
              <a:rPr lang="tr-TR" altLang="en-US" sz="3000"/>
              <a:t> denir.</a:t>
            </a:r>
            <a:endParaRPr lang="tr-TR" altLang="en-US" sz="3000" b="1"/>
          </a:p>
          <a:p>
            <a:pPr eaLnBrk="1" hangingPunct="1">
              <a:lnSpc>
                <a:spcPct val="90000"/>
              </a:lnSpc>
            </a:pPr>
            <a:r>
              <a:rPr lang="tr-TR" altLang="en-US" sz="3000" b="1"/>
              <a:t>KAYNAKLAR: </a:t>
            </a:r>
            <a:r>
              <a:rPr lang="tr-TR" altLang="en-US" sz="3000"/>
              <a:t>Üretim-fayda yaratma faaliyetinde kullanılan unsurlara denir. İktisatçılar kaynaklar kavramı ile </a:t>
            </a:r>
            <a:r>
              <a:rPr lang="tr-TR" altLang="en-US" sz="3000" b="1"/>
              <a:t>üretim faktörleri </a:t>
            </a:r>
            <a:r>
              <a:rPr lang="tr-TR" altLang="en-US" sz="3000"/>
              <a:t>ve </a:t>
            </a:r>
            <a:r>
              <a:rPr lang="tr-TR" altLang="en-US" sz="3000" b="1"/>
              <a:t>girdiler</a:t>
            </a:r>
            <a:r>
              <a:rPr lang="tr-TR" altLang="en-US" sz="3000"/>
              <a:t> kavramlarını eşanlamlı kullanırlar ve kaynakları doğal kaynaklar, emek, sermaye ve müteşebbis biçiminde dört grupta ele alırlar. </a:t>
            </a:r>
            <a:endParaRPr lang="tr-TR" altLang="en-US" sz="3000" b="1"/>
          </a:p>
          <a:p>
            <a:pPr eaLnBrk="1" hangingPunct="1">
              <a:lnSpc>
                <a:spcPct val="90000"/>
              </a:lnSpc>
            </a:pPr>
            <a:endParaRPr lang="tr-TR" altLang="en-US" sz="3000"/>
          </a:p>
        </p:txBody>
      </p:sp>
    </p:spTree>
    <p:extLst>
      <p:ext uri="{BB962C8B-B14F-4D97-AF65-F5344CB8AC3E}">
        <p14:creationId xmlns:p14="http://schemas.microsoft.com/office/powerpoint/2010/main" val="218348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03197D0-7533-49A5-9AD9-CD818E2B3C62}"/>
              </a:ext>
            </a:extLst>
          </p:cNvPr>
          <p:cNvSpPr>
            <a:spLocks noGrp="1"/>
          </p:cNvSpPr>
          <p:nvPr>
            <p:ph idx="1"/>
          </p:nvPr>
        </p:nvSpPr>
        <p:spPr>
          <a:xfrm>
            <a:off x="1919288" y="692150"/>
            <a:ext cx="8229600" cy="5905500"/>
          </a:xfrm>
        </p:spPr>
        <p:txBody>
          <a:bodyPr>
            <a:normAutofit/>
          </a:bodyPr>
          <a:lstStyle/>
          <a:p>
            <a:pPr eaLnBrk="1" hangingPunct="1">
              <a:lnSpc>
                <a:spcPct val="80000"/>
              </a:lnSpc>
            </a:pPr>
            <a:r>
              <a:rPr lang="tr-TR" altLang="en-US" sz="2000" b="1"/>
              <a:t>KITLIK, İKTİSAT, İKTİSADİ MESELE: </a:t>
            </a:r>
            <a:r>
              <a:rPr lang="tr-TR" altLang="en-US" sz="2000"/>
              <a:t>Kaynakların-malların arzu edilenden az olmasına </a:t>
            </a:r>
            <a:r>
              <a:rPr lang="tr-TR" altLang="en-US" sz="2000" b="1"/>
              <a:t>kıtlık</a:t>
            </a:r>
            <a:r>
              <a:rPr lang="tr-TR" altLang="en-US" sz="2000"/>
              <a:t> denir. </a:t>
            </a:r>
          </a:p>
          <a:p>
            <a:pPr eaLnBrk="1" hangingPunct="1">
              <a:lnSpc>
                <a:spcPct val="80000"/>
              </a:lnSpc>
              <a:buFont typeface="Arial" panose="020B0604020202020204" pitchFamily="34" charset="0"/>
              <a:buNone/>
            </a:pPr>
            <a:r>
              <a:rPr lang="tr-TR" altLang="en-US" sz="2000" b="1"/>
              <a:t>    </a:t>
            </a:r>
            <a:r>
              <a:rPr lang="tr-TR" altLang="en-US" sz="2000"/>
              <a:t>İktisatçılar ne-nasıl-kimler için üretilecek sorularını kısaca </a:t>
            </a:r>
            <a:r>
              <a:rPr lang="tr-TR" altLang="en-US" sz="2000" b="1"/>
              <a:t>iktisadi mesele-kaynak dağılımı meselesi</a:t>
            </a:r>
            <a:r>
              <a:rPr lang="tr-TR" altLang="en-US" sz="2000"/>
              <a:t> diye nitelendirirler. </a:t>
            </a:r>
            <a:endParaRPr lang="tr-TR" altLang="en-US" sz="2000" b="1"/>
          </a:p>
          <a:p>
            <a:pPr eaLnBrk="1" hangingPunct="1">
              <a:lnSpc>
                <a:spcPct val="80000"/>
              </a:lnSpc>
            </a:pPr>
            <a:r>
              <a:rPr lang="tr-TR" altLang="en-US" sz="2000" b="1"/>
              <a:t>TAM İSTİHDAM, BÜYÜME, ETKİNLİK: </a:t>
            </a:r>
            <a:r>
              <a:rPr lang="tr-TR" altLang="en-US" sz="2000"/>
              <a:t>Bir toplumun sahip olduğu kullanılabilir kaynakların tam olarak kullanıldığı duruma </a:t>
            </a:r>
            <a:r>
              <a:rPr lang="tr-TR" altLang="en-US" sz="2000" b="1"/>
              <a:t>tam istihdam</a:t>
            </a:r>
            <a:r>
              <a:rPr lang="tr-TR" altLang="en-US" sz="2000"/>
              <a:t> denir. Bir toplumda üretim düzeyinde yirmi-yirmi beş yıl gibi uzun bir zaman diliminde meydana gelen artışa </a:t>
            </a:r>
            <a:r>
              <a:rPr lang="tr-TR" altLang="en-US" sz="2000" b="1"/>
              <a:t>iktisadi büyüme </a:t>
            </a:r>
            <a:r>
              <a:rPr lang="tr-TR" altLang="en-US" sz="2000"/>
              <a:t>denir. Diğer kişilerin durumunu kötüleştirmeden bir kişinin durumunu iyileştirmek mümkün değildir. Dağılımda-bölüşümde etkinliğin sağlanması sonucu, diğer kişilerin durumunu kötüleştirmeden diğer kişilerin durumunu iyileştirmenin mümkün olmadığı duruma </a:t>
            </a:r>
            <a:r>
              <a:rPr lang="tr-TR" altLang="en-US" sz="2000" b="1"/>
              <a:t>iktisadi etkinlik </a:t>
            </a:r>
            <a:r>
              <a:rPr lang="tr-TR" altLang="en-US" sz="2000"/>
              <a:t>denir. </a:t>
            </a:r>
            <a:endParaRPr lang="tr-TR" altLang="en-US" sz="2000" b="1"/>
          </a:p>
          <a:p>
            <a:pPr eaLnBrk="1" hangingPunct="1">
              <a:lnSpc>
                <a:spcPct val="80000"/>
              </a:lnSpc>
            </a:pPr>
            <a:r>
              <a:rPr lang="tr-TR" altLang="en-US" sz="2000" b="1"/>
              <a:t>MİKRO İKTİSAT VE MAKRO İKTİSAT: </a:t>
            </a:r>
            <a:r>
              <a:rPr lang="tr-TR" altLang="en-US" sz="2000"/>
              <a:t>Mikro iktisatta iktisadi mesele ile etkinlik üzerinde durulur; makro iktisatta da ekonomik büyüme, kaynakların tam kullanımını belirleyen unsurlar üzerinde durulur. </a:t>
            </a:r>
            <a:endParaRPr lang="tr-TR" altLang="en-US" sz="2000" b="1"/>
          </a:p>
          <a:p>
            <a:pPr eaLnBrk="1" hangingPunct="1">
              <a:lnSpc>
                <a:spcPct val="80000"/>
              </a:lnSpc>
            </a:pPr>
            <a:r>
              <a:rPr lang="tr-TR" altLang="en-US" sz="2000" b="1"/>
              <a:t>MİKRO TEMELLER, TERKİP HATASI: </a:t>
            </a:r>
            <a:r>
              <a:rPr lang="tr-TR" altLang="en-US" sz="2000"/>
              <a:t>Makro iktisadın sağlam-makul bir mikro temelinin olması gerektiği hususunu, bireysel düzeyde geçerli olan bir hususun ekonomi düzeyinde de mutlaka geçerli olduğu biçiminde algılamamak gerekir. Böyle bir değerlendirme ilk bakışta göründüğünün tersine aslında yanlıştır ve </a:t>
            </a:r>
            <a:r>
              <a:rPr lang="tr-TR" altLang="en-US" sz="2000" b="1"/>
              <a:t>terkip hatası</a:t>
            </a:r>
            <a:r>
              <a:rPr lang="tr-TR" altLang="en-US" sz="2000"/>
              <a:t> olarak nitelendirilir. </a:t>
            </a:r>
            <a:endParaRPr lang="tr-TR" altLang="en-US" sz="2000" b="1"/>
          </a:p>
        </p:txBody>
      </p:sp>
    </p:spTree>
    <p:extLst>
      <p:ext uri="{BB962C8B-B14F-4D97-AF65-F5344CB8AC3E}">
        <p14:creationId xmlns:p14="http://schemas.microsoft.com/office/powerpoint/2010/main" val="71575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0B94CC-869E-46C4-B3DA-FD911E5C199A}"/>
              </a:ext>
            </a:extLst>
          </p:cNvPr>
          <p:cNvSpPr>
            <a:spLocks noGrp="1"/>
          </p:cNvSpPr>
          <p:nvPr>
            <p:ph idx="1"/>
          </p:nvPr>
        </p:nvSpPr>
        <p:spPr>
          <a:xfrm>
            <a:off x="1847850" y="836614"/>
            <a:ext cx="8229600" cy="5184775"/>
          </a:xfrm>
        </p:spPr>
        <p:txBody>
          <a:bodyPr>
            <a:normAutofit/>
          </a:bodyPr>
          <a:lstStyle/>
          <a:p>
            <a:pPr eaLnBrk="1" hangingPunct="1">
              <a:lnSpc>
                <a:spcPct val="80000"/>
              </a:lnSpc>
            </a:pPr>
            <a:r>
              <a:rPr lang="tr-TR" altLang="en-US" sz="2500" b="1"/>
              <a:t>POZİTİF İKTİSAT VE NORMATİF İKTİSAT: </a:t>
            </a:r>
            <a:r>
              <a:rPr lang="tr-TR" altLang="en-US" sz="2500"/>
              <a:t>Pozitif iktisatta iktisadi olaylar ve davranışlar, nedir-ne olmaktadır-nasıl olmaktadır bakış açısından incelenir, dolayısıyla iktisadi olaylar ve davranışlar açıklanır. Normatif iktisatta ise iktisadi olaylar ve davranışlar ne olmalıdır-neyin olması daha iyidir bakış açısından incelenir, iktisadi olayların ve kararların iyi mi kötü mü olduğu üzerinde durulur ve dolayısıyla değer yargılarına dayalı sonuçlara ulaşılır. </a:t>
            </a:r>
            <a:endParaRPr lang="tr-TR" altLang="en-US" sz="2500" b="1"/>
          </a:p>
          <a:p>
            <a:pPr eaLnBrk="1" hangingPunct="1">
              <a:lnSpc>
                <a:spcPct val="80000"/>
              </a:lnSpc>
            </a:pPr>
            <a:r>
              <a:rPr lang="tr-TR" altLang="en-US" sz="2500" b="1"/>
              <a:t>BİLİMSEL YÖNTEM: </a:t>
            </a:r>
            <a:r>
              <a:rPr lang="tr-TR" altLang="en-US" sz="2500"/>
              <a:t>Bir sosyal bilim olan iktisatta da gerçek hayatta gözlemlenen olaylar ve davranışlar bilimsel yöntem izlenerek açıklanır. </a:t>
            </a:r>
            <a:endParaRPr lang="tr-TR" altLang="en-US" sz="2500" b="1"/>
          </a:p>
          <a:p>
            <a:pPr eaLnBrk="1" hangingPunct="1">
              <a:lnSpc>
                <a:spcPct val="80000"/>
              </a:lnSpc>
            </a:pPr>
            <a:r>
              <a:rPr lang="tr-TR" altLang="en-US" sz="2500" b="1"/>
              <a:t>KORELASYON VE NEDENSELLİK: </a:t>
            </a:r>
            <a:r>
              <a:rPr lang="tr-TR" altLang="en-US" sz="2500"/>
              <a:t>İki olayın birbirini etkilemesi-iki olayın birlikte ortaya çıkması korelasyon, bir olayın diğerini etkilemesi-iki olay arasında sebep sonuç ilişkisi olması ise nedensellik olarak adlandırılır. </a:t>
            </a:r>
            <a:endParaRPr lang="tr-TR" altLang="en-US" sz="2500" b="1"/>
          </a:p>
        </p:txBody>
      </p:sp>
    </p:spTree>
    <p:extLst>
      <p:ext uri="{BB962C8B-B14F-4D97-AF65-F5344CB8AC3E}">
        <p14:creationId xmlns:p14="http://schemas.microsoft.com/office/powerpoint/2010/main" val="364361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940ACEA-57CE-4C12-B77E-375B68C189A4}"/>
              </a:ext>
            </a:extLst>
          </p:cNvPr>
          <p:cNvSpPr>
            <a:spLocks noGrp="1"/>
          </p:cNvSpPr>
          <p:nvPr>
            <p:ph type="title"/>
          </p:nvPr>
        </p:nvSpPr>
        <p:spPr/>
        <p:txBody>
          <a:bodyPr rtlCol="0">
            <a:normAutofit/>
          </a:bodyPr>
          <a:lstStyle/>
          <a:p>
            <a:pPr>
              <a:defRPr/>
            </a:pPr>
            <a:r>
              <a:rPr lang="tr-TR" dirty="0"/>
              <a:t>İKTİSADİ DÜŞÜNMENİN TEMEL PRENSİPLERİ</a:t>
            </a:r>
          </a:p>
        </p:txBody>
      </p:sp>
      <p:sp>
        <p:nvSpPr>
          <p:cNvPr id="7171" name="2 İçerik Yer Tutucusu">
            <a:extLst>
              <a:ext uri="{FF2B5EF4-FFF2-40B4-BE49-F238E27FC236}">
                <a16:creationId xmlns:a16="http://schemas.microsoft.com/office/drawing/2014/main" id="{FB4D9DD3-EEB4-472C-9C68-CC184394D672}"/>
              </a:ext>
            </a:extLst>
          </p:cNvPr>
          <p:cNvSpPr>
            <a:spLocks noGrp="1"/>
          </p:cNvSpPr>
          <p:nvPr>
            <p:ph idx="1"/>
          </p:nvPr>
        </p:nvSpPr>
        <p:spPr>
          <a:xfrm>
            <a:off x="1992313" y="2133601"/>
            <a:ext cx="8229600" cy="4525963"/>
          </a:xfrm>
        </p:spPr>
        <p:txBody>
          <a:bodyPr/>
          <a:lstStyle/>
          <a:p>
            <a:pPr eaLnBrk="1" hangingPunct="1"/>
            <a:r>
              <a:rPr lang="tr-TR" altLang="en-US"/>
              <a:t>İKTİSADİ KARARLARIN FIRSAT MALİYETİNİN OLMASI</a:t>
            </a:r>
          </a:p>
          <a:p>
            <a:pPr eaLnBrk="1" hangingPunct="1"/>
            <a:r>
              <a:rPr lang="tr-TR" altLang="en-US"/>
              <a:t>İKTİSADİ KARARLARIN RASYONEL OLMASI</a:t>
            </a:r>
          </a:p>
          <a:p>
            <a:pPr eaLnBrk="1" hangingPunct="1"/>
            <a:r>
              <a:rPr lang="tr-TR" altLang="en-US"/>
              <a:t>İKTİSADİ KARARLARIN MARJİNAL YARAR- MARJİNAL MALİYET BAZINDA ALINMASI- MARJİNALİZM</a:t>
            </a:r>
          </a:p>
        </p:txBody>
      </p:sp>
    </p:spTree>
    <p:extLst>
      <p:ext uri="{BB962C8B-B14F-4D97-AF65-F5344CB8AC3E}">
        <p14:creationId xmlns:p14="http://schemas.microsoft.com/office/powerpoint/2010/main" val="496686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508</Words>
  <Application>Microsoft Office PowerPoint</Application>
  <PresentationFormat>Geniş ekran</PresentationFormat>
  <Paragraphs>21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Theme</vt:lpstr>
      <vt:lpstr>İKTİSADA GİRİŞ I DERS 2</vt:lpstr>
      <vt:lpstr>BÖLÜM 1-İKTİSAT, İKTİSADİ MESELE, İKTİSADİ ANALİZ</vt:lpstr>
      <vt:lpstr>PowerPoint Sunusu</vt:lpstr>
      <vt:lpstr>PowerPoint Sunusu</vt:lpstr>
      <vt:lpstr>PowerPoint Sunusu</vt:lpstr>
      <vt:lpstr>İKTİSADİ DÜŞÜNMENİN TEMEL PRENSİPLERİ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2</dc:title>
  <dc:creator>Umut Öneş</dc:creator>
  <cp:lastModifiedBy>Serdal BAHCE</cp:lastModifiedBy>
  <cp:revision>3</cp:revision>
  <dcterms:created xsi:type="dcterms:W3CDTF">2017-12-20T11:31:30Z</dcterms:created>
  <dcterms:modified xsi:type="dcterms:W3CDTF">2021-11-11T19:18:07Z</dcterms:modified>
</cp:coreProperties>
</file>