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</p:sldIdLst>
  <p:sldSz cx="9144000" cy="6858000" type="screen4x3"/>
  <p:notesSz cx="7105650" cy="10236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3" autoAdjust="0"/>
    <p:restoredTop sz="94660"/>
  </p:normalViewPr>
  <p:slideViewPr>
    <p:cSldViewPr>
      <p:cViewPr varScale="1">
        <p:scale>
          <a:sx n="70" d="100"/>
          <a:sy n="70" d="100"/>
        </p:scale>
        <p:origin x="-10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718C73-0CCF-4E8A-8273-70431CD13F60}" type="doc">
      <dgm:prSet loTypeId="urn:microsoft.com/office/officeart/2005/8/layout/arrow3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156BC616-B910-44A3-8B6F-2CEEB1A0DBED}">
      <dgm:prSet phldrT="[Metin]"/>
      <dgm:spPr/>
      <dgm:t>
        <a:bodyPr/>
        <a:lstStyle/>
        <a:p>
          <a:r>
            <a:rPr lang="tr-TR" dirty="0" smtClean="0"/>
            <a:t>Az:     Finansal Sıkıntı</a:t>
          </a:r>
          <a:endParaRPr lang="tr-TR" dirty="0"/>
        </a:p>
      </dgm:t>
    </dgm:pt>
    <dgm:pt modelId="{8923053D-ACDA-4942-A147-A5949F132EBE}" type="parTrans" cxnId="{C758764E-E3AD-44B9-A5F7-AB34BD4F0013}">
      <dgm:prSet/>
      <dgm:spPr/>
      <dgm:t>
        <a:bodyPr/>
        <a:lstStyle/>
        <a:p>
          <a:endParaRPr lang="tr-TR"/>
        </a:p>
      </dgm:t>
    </dgm:pt>
    <dgm:pt modelId="{76A95B49-17D2-41DF-A613-41200DD9D1C0}" type="sibTrans" cxnId="{C758764E-E3AD-44B9-A5F7-AB34BD4F0013}">
      <dgm:prSet/>
      <dgm:spPr/>
      <dgm:t>
        <a:bodyPr/>
        <a:lstStyle/>
        <a:p>
          <a:endParaRPr lang="tr-TR"/>
        </a:p>
      </dgm:t>
    </dgm:pt>
    <dgm:pt modelId="{364F22DB-285D-4153-A2A9-A99F980ABDB2}">
      <dgm:prSet phldrT="[Metin]"/>
      <dgm:spPr/>
      <dgm:t>
        <a:bodyPr/>
        <a:lstStyle/>
        <a:p>
          <a:r>
            <a:rPr lang="tr-TR" dirty="0" smtClean="0"/>
            <a:t>Fazla:      Fırsat Maliyeti</a:t>
          </a:r>
          <a:endParaRPr lang="tr-TR" dirty="0"/>
        </a:p>
      </dgm:t>
    </dgm:pt>
    <dgm:pt modelId="{590F265E-B26F-44DA-B38B-2DBEF4BDFB18}" type="parTrans" cxnId="{F703D6FB-2633-47DC-81F0-EEC705F05D53}">
      <dgm:prSet/>
      <dgm:spPr/>
      <dgm:t>
        <a:bodyPr/>
        <a:lstStyle/>
        <a:p>
          <a:endParaRPr lang="tr-TR"/>
        </a:p>
      </dgm:t>
    </dgm:pt>
    <dgm:pt modelId="{FD84B2AE-233C-4241-ABA9-13801E65A778}" type="sibTrans" cxnId="{F703D6FB-2633-47DC-81F0-EEC705F05D53}">
      <dgm:prSet/>
      <dgm:spPr/>
      <dgm:t>
        <a:bodyPr/>
        <a:lstStyle/>
        <a:p>
          <a:endParaRPr lang="tr-TR"/>
        </a:p>
      </dgm:t>
    </dgm:pt>
    <dgm:pt modelId="{5FB57517-7F2D-45C0-8E5A-55F402F2F725}" type="pres">
      <dgm:prSet presAssocID="{C2718C73-0CCF-4E8A-8273-70431CD13F6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BFDBF4E-ACCB-4D38-8B5E-EE74DA887A20}" type="pres">
      <dgm:prSet presAssocID="{C2718C73-0CCF-4E8A-8273-70431CD13F60}" presName="divider" presStyleLbl="fgShp" presStyleIdx="0" presStyleCnt="1"/>
      <dgm:spPr/>
    </dgm:pt>
    <dgm:pt modelId="{15D70DD8-22AA-4133-BBB2-23E40D1A0209}" type="pres">
      <dgm:prSet presAssocID="{156BC616-B910-44A3-8B6F-2CEEB1A0DBED}" presName="downArrow" presStyleLbl="node1" presStyleIdx="0" presStyleCnt="2"/>
      <dgm:spPr/>
    </dgm:pt>
    <dgm:pt modelId="{8BB07279-9EC2-403E-A494-CF95CCE0CEBE}" type="pres">
      <dgm:prSet presAssocID="{156BC616-B910-44A3-8B6F-2CEEB1A0DBED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0109C5-080B-454B-AE5B-C4C0FC7C8AC7}" type="pres">
      <dgm:prSet presAssocID="{364F22DB-285D-4153-A2A9-A99F980ABDB2}" presName="upArrow" presStyleLbl="node1" presStyleIdx="1" presStyleCnt="2"/>
      <dgm:spPr/>
    </dgm:pt>
    <dgm:pt modelId="{89630CC9-BDB7-402E-99D8-FA3424A24DFB}" type="pres">
      <dgm:prSet presAssocID="{364F22DB-285D-4153-A2A9-A99F980ABDB2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758764E-E3AD-44B9-A5F7-AB34BD4F0013}" srcId="{C2718C73-0CCF-4E8A-8273-70431CD13F60}" destId="{156BC616-B910-44A3-8B6F-2CEEB1A0DBED}" srcOrd="0" destOrd="0" parTransId="{8923053D-ACDA-4942-A147-A5949F132EBE}" sibTransId="{76A95B49-17D2-41DF-A613-41200DD9D1C0}"/>
    <dgm:cxn modelId="{F703D6FB-2633-47DC-81F0-EEC705F05D53}" srcId="{C2718C73-0CCF-4E8A-8273-70431CD13F60}" destId="{364F22DB-285D-4153-A2A9-A99F980ABDB2}" srcOrd="1" destOrd="0" parTransId="{590F265E-B26F-44DA-B38B-2DBEF4BDFB18}" sibTransId="{FD84B2AE-233C-4241-ABA9-13801E65A778}"/>
    <dgm:cxn modelId="{22A5390D-E80F-47F1-AD4B-1C86F380541B}" type="presOf" srcId="{364F22DB-285D-4153-A2A9-A99F980ABDB2}" destId="{89630CC9-BDB7-402E-99D8-FA3424A24DFB}" srcOrd="0" destOrd="0" presId="urn:microsoft.com/office/officeart/2005/8/layout/arrow3"/>
    <dgm:cxn modelId="{2C9D3E54-AC3A-4E10-B908-B56F15DF78D1}" type="presOf" srcId="{C2718C73-0CCF-4E8A-8273-70431CD13F60}" destId="{5FB57517-7F2D-45C0-8E5A-55F402F2F725}" srcOrd="0" destOrd="0" presId="urn:microsoft.com/office/officeart/2005/8/layout/arrow3"/>
    <dgm:cxn modelId="{42B054B6-8DF6-44CE-AF93-17C9B7C47EB5}" type="presOf" srcId="{156BC616-B910-44A3-8B6F-2CEEB1A0DBED}" destId="{8BB07279-9EC2-403E-A494-CF95CCE0CEBE}" srcOrd="0" destOrd="0" presId="urn:microsoft.com/office/officeart/2005/8/layout/arrow3"/>
    <dgm:cxn modelId="{D1C6886F-9FE5-4BF6-901F-057E16CF0FF5}" type="presParOf" srcId="{5FB57517-7F2D-45C0-8E5A-55F402F2F725}" destId="{7BFDBF4E-ACCB-4D38-8B5E-EE74DA887A20}" srcOrd="0" destOrd="0" presId="urn:microsoft.com/office/officeart/2005/8/layout/arrow3"/>
    <dgm:cxn modelId="{A15476EE-1607-48CA-B6D7-419E32BF5357}" type="presParOf" srcId="{5FB57517-7F2D-45C0-8E5A-55F402F2F725}" destId="{15D70DD8-22AA-4133-BBB2-23E40D1A0209}" srcOrd="1" destOrd="0" presId="urn:microsoft.com/office/officeart/2005/8/layout/arrow3"/>
    <dgm:cxn modelId="{869C2A3A-FC92-4398-89A8-B260E95D8858}" type="presParOf" srcId="{5FB57517-7F2D-45C0-8E5A-55F402F2F725}" destId="{8BB07279-9EC2-403E-A494-CF95CCE0CEBE}" srcOrd="2" destOrd="0" presId="urn:microsoft.com/office/officeart/2005/8/layout/arrow3"/>
    <dgm:cxn modelId="{96E75F83-2844-4BB3-8147-82D39BDBBC93}" type="presParOf" srcId="{5FB57517-7F2D-45C0-8E5A-55F402F2F725}" destId="{C90109C5-080B-454B-AE5B-C4C0FC7C8AC7}" srcOrd="3" destOrd="0" presId="urn:microsoft.com/office/officeart/2005/8/layout/arrow3"/>
    <dgm:cxn modelId="{55912BAE-5CFA-4712-88D3-E423B842AF26}" type="presParOf" srcId="{5FB57517-7F2D-45C0-8E5A-55F402F2F725}" destId="{89630CC9-BDB7-402E-99D8-FA3424A24DFB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FDBF4E-ACCB-4D38-8B5E-EE74DA887A20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D70DD8-22AA-4133-BBB2-23E40D1A0209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B07279-9EC2-403E-A494-CF95CCE0CEBE}">
      <dsp:nvSpPr>
        <dsp:cNvPr id="0" name=""/>
        <dsp:cNvSpPr/>
      </dsp:nvSpPr>
      <dsp:spPr>
        <a:xfrm>
          <a:off x="4361687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Az:     Finansal Sıkıntı</a:t>
          </a:r>
          <a:endParaRPr lang="tr-TR" sz="3300" kern="1200" dirty="0"/>
        </a:p>
      </dsp:txBody>
      <dsp:txXfrm>
        <a:off x="4361687" y="0"/>
        <a:ext cx="2633472" cy="1900904"/>
      </dsp:txXfrm>
    </dsp:sp>
    <dsp:sp modelId="{C90109C5-080B-454B-AE5B-C4C0FC7C8AC7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630CC9-BDB7-402E-99D8-FA3424A24DFB}">
      <dsp:nvSpPr>
        <dsp:cNvPr id="0" name=""/>
        <dsp:cNvSpPr/>
      </dsp:nvSpPr>
      <dsp:spPr>
        <a:xfrm>
          <a:off x="1234440" y="2625058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Fazla:      Fırsat Maliyeti</a:t>
          </a:r>
          <a:endParaRPr lang="tr-TR" sz="3300" kern="1200" dirty="0"/>
        </a:p>
      </dsp:txBody>
      <dsp:txXfrm>
        <a:off x="1234440" y="2625058"/>
        <a:ext cx="2633472" cy="19009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4024891" y="0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51871E4F-DBF3-4170-A0A5-023FEA70B2C9}" type="datetimeFigureOut">
              <a:rPr lang="tr-TR" smtClean="0"/>
              <a:t>1.08.2018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722613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4024891" y="9722613"/>
            <a:ext cx="3079115" cy="511810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CC8A17CC-0C94-4B48-8C4A-9A64102D0B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980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F593-B75F-4F0B-BD1A-ECA3E6B41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633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B4A7-AEF3-4581-8962-18702465E3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9760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AF02-97F7-42EF-B054-F6C0A5A1F5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5138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8C50F-131C-4F28-A10B-DC798C1094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6009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87CD-8F83-4E39-86B1-835A64DCF5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4102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EEB15-942C-452B-AD71-7DD0863ADA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1662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A83C9-158E-4A9E-B7C9-4B84819FCE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3132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CC1A-B905-406E-BC99-EE6F64375B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55135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194F-A1EB-4A0B-BFFB-59CCD23EF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3253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9CDC5-2E19-4B92-ACBA-C2891B4A4E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8006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7FC78-5B62-444B-A673-31D976604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0905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8E2E-C13F-43EF-93F3-E4A25855C4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8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none" dirty="0" smtClean="0"/>
              <a:t>TEMEL İŞLETMECİLİK KAVRAMLARI - GELİRLER</a:t>
            </a:r>
            <a:endParaRPr lang="en-US" cap="none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İşletme Biliminin Temel Kavramları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Likidite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Likidite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mtClean="0"/>
              <a:t>İşletmelerin elinde bulunan likidite miktarını anlamak için aşağıdaki kavramlar kullanılabilir:</a:t>
            </a:r>
            <a:endParaRPr lang="tr-TR" smtClean="0"/>
          </a:p>
          <a:p>
            <a:pPr lvl="1"/>
            <a:r>
              <a:rPr lang="tr-TR" smtClean="0"/>
              <a:t>İşletme </a:t>
            </a:r>
            <a:r>
              <a:rPr lang="tr-TR"/>
              <a:t>sermayesi</a:t>
            </a:r>
          </a:p>
          <a:p>
            <a:pPr lvl="1"/>
            <a:r>
              <a:rPr lang="tr-TR"/>
              <a:t>Net işletme sermayesi</a:t>
            </a:r>
          </a:p>
          <a:p>
            <a:pPr lvl="1"/>
            <a:r>
              <a:rPr lang="tr-TR"/>
              <a:t>Likidite oranları:</a:t>
            </a:r>
          </a:p>
          <a:p>
            <a:pPr lvl="2"/>
            <a:r>
              <a:rPr lang="tr-TR"/>
              <a:t>Cari Oran</a:t>
            </a:r>
          </a:p>
          <a:p>
            <a:pPr lvl="2"/>
            <a:r>
              <a:rPr lang="tr-TR"/>
              <a:t>Likidite Oranı (Asit – test oranı)</a:t>
            </a:r>
          </a:p>
          <a:p>
            <a:pPr lvl="2"/>
            <a:r>
              <a:rPr lang="tr-TR"/>
              <a:t>Nakit Oranı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Yararlanılan Kaynaklar: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Varoğlu D., D. Tuncer ve D. Y. Ayhan (2007), </a:t>
            </a:r>
            <a:r>
              <a:rPr lang="tr-TR" i="1" smtClean="0"/>
              <a:t>Genel İşletmecilik Bilgileri</a:t>
            </a:r>
            <a:r>
              <a:rPr lang="tr-TR" smtClean="0"/>
              <a:t>, Ankara: Siyasal Kitabevi</a:t>
            </a:r>
          </a:p>
          <a:p>
            <a:r>
              <a:rPr lang="tr-TR" smtClean="0"/>
              <a:t>Müftüoğlu T. (2003), </a:t>
            </a:r>
            <a:r>
              <a:rPr lang="tr-TR" i="1" smtClean="0"/>
              <a:t>İşletme Ekonomisi</a:t>
            </a:r>
            <a:r>
              <a:rPr lang="tr-TR" smtClean="0"/>
              <a:t>, Ankara: Turhan Kitabevi</a:t>
            </a:r>
            <a:endParaRPr lang="en-US" smtClean="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105853"/>
      </p:ext>
    </p:extLst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Satış Geliri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/>
              <a:t>SG = XP (satış miktarı * fiyat)</a:t>
            </a:r>
          </a:p>
          <a:p>
            <a:r>
              <a:rPr lang="tr-TR" sz="3600"/>
              <a:t>X ve P birbirinden bağımsız değildir.</a:t>
            </a:r>
          </a:p>
          <a:p>
            <a:r>
              <a:rPr lang="tr-TR" sz="3600" smtClean="0"/>
              <a:t>Satış </a:t>
            </a:r>
            <a:r>
              <a:rPr lang="tr-TR" sz="3600"/>
              <a:t>fiyatı, arz ve talep mekanizması tarafından belirlenir.</a:t>
            </a:r>
          </a:p>
          <a:p>
            <a:r>
              <a:rPr lang="tr-TR" sz="3600"/>
              <a:t>Marjinal gelir= satılan son birimin geliri</a:t>
            </a:r>
            <a:endParaRPr lang="en-US" sz="360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Kar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Kar =SG – Maliyetler &gt; 0 </a:t>
            </a:r>
          </a:p>
          <a:p>
            <a:r>
              <a:rPr lang="tr-TR"/>
              <a:t>Kar, bir başarı ölçütüdür. </a:t>
            </a:r>
            <a:r>
              <a:rPr lang="tr-TR" smtClean="0"/>
              <a:t>AncakK tek başına yeterli bir ölçüt değildir.</a:t>
            </a:r>
            <a:endParaRPr lang="tr-TR"/>
          </a:p>
          <a:p>
            <a:r>
              <a:rPr lang="tr-TR"/>
              <a:t>İşletmenin </a:t>
            </a:r>
            <a:r>
              <a:rPr lang="tr-TR" smtClean="0"/>
              <a:t>sağladığı katma </a:t>
            </a:r>
            <a:r>
              <a:rPr lang="tr-TR"/>
              <a:t>değerin </a:t>
            </a:r>
            <a:r>
              <a:rPr lang="tr-TR" smtClean="0"/>
              <a:t>tamamı, işletmenin milli ekonomiye katkısı olarak </a:t>
            </a:r>
            <a:r>
              <a:rPr lang="tr-TR"/>
              <a:t>ele alınır.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Kar Çeşitleri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Kar = SG – TM</a:t>
            </a:r>
          </a:p>
          <a:p>
            <a:r>
              <a:rPr lang="tr-TR"/>
              <a:t>Katkı Payı = SG – TDM</a:t>
            </a:r>
          </a:p>
          <a:p>
            <a:r>
              <a:rPr lang="tr-TR"/>
              <a:t>Br Katkı Payı = P – Br DM</a:t>
            </a:r>
          </a:p>
          <a:p>
            <a:r>
              <a:rPr lang="tr-TR"/>
              <a:t>Enflasyonist </a:t>
            </a:r>
            <a:r>
              <a:rPr lang="tr-TR" smtClean="0"/>
              <a:t>ortamda karın niteliği özellikle önem taşır:</a:t>
            </a:r>
            <a:endParaRPr lang="tr-TR"/>
          </a:p>
          <a:p>
            <a:pPr lvl="1"/>
            <a:r>
              <a:rPr lang="tr-TR"/>
              <a:t>Nominal Kar vs Reel Kar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Kar Maksimizasyonu</a:t>
            </a: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 (x) = SG (x) – TM (x)</a:t>
            </a:r>
          </a:p>
          <a:p>
            <a:r>
              <a:rPr lang="tr-TR"/>
              <a:t>K (x) = SG (x) – (SM + DM (x))</a:t>
            </a:r>
          </a:p>
          <a:p>
            <a:r>
              <a:rPr lang="tr-TR"/>
              <a:t>dK(x)/dx = dSG (x) /dx – dM(x)/dx = 0</a:t>
            </a:r>
          </a:p>
          <a:p>
            <a:r>
              <a:rPr lang="tr-TR"/>
              <a:t>dSG (x) /dx = dM(x)/dx 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Kara Geçiş Analizi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«İşletme </a:t>
            </a:r>
            <a:r>
              <a:rPr lang="tr-TR"/>
              <a:t>hangi üretim düzeyinde kara etmeye </a:t>
            </a:r>
            <a:r>
              <a:rPr lang="tr-TR" smtClean="0"/>
              <a:t>başlar»</a:t>
            </a:r>
            <a:r>
              <a:rPr lang="tr-TR"/>
              <a:t> </a:t>
            </a:r>
            <a:r>
              <a:rPr lang="tr-TR" smtClean="0"/>
              <a:t>sorusuna cevap arayan bir analizdir.</a:t>
            </a:r>
          </a:p>
          <a:p>
            <a:r>
              <a:rPr lang="tr-TR" smtClean="0"/>
              <a:t>Başa baş noktası analizi olarak da isimlendirilebilir.</a:t>
            </a:r>
            <a:endParaRPr lang="tr-TR"/>
          </a:p>
          <a:p>
            <a:r>
              <a:rPr lang="tr-TR" smtClean="0"/>
              <a:t>Kara </a:t>
            </a:r>
            <a:r>
              <a:rPr lang="tr-TR"/>
              <a:t>geçiş </a:t>
            </a:r>
            <a:r>
              <a:rPr lang="tr-TR" smtClean="0"/>
              <a:t>noktasında, </a:t>
            </a:r>
            <a:r>
              <a:rPr lang="tr-TR"/>
              <a:t>ekonomiklik oranı = 1.</a:t>
            </a:r>
          </a:p>
          <a:p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Kara Geçiş Analizi - Miktar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 = 0 = SG – TM</a:t>
            </a:r>
          </a:p>
          <a:p>
            <a:r>
              <a:rPr lang="tr-TR"/>
              <a:t>SG =M</a:t>
            </a:r>
          </a:p>
          <a:p>
            <a:r>
              <a:rPr lang="tr-TR"/>
              <a:t>PX = SM + DM </a:t>
            </a:r>
          </a:p>
          <a:p>
            <a:r>
              <a:rPr lang="tr-TR"/>
              <a:t>PX= SM + br DM*X</a:t>
            </a:r>
          </a:p>
          <a:p>
            <a:r>
              <a:rPr lang="tr-TR"/>
              <a:t>X = SM/ (P – br DM)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Kara Geçiş Analizi – Satış Geliri</a:t>
            </a: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Miktar açısından başabaş noktası:</a:t>
            </a:r>
          </a:p>
          <a:p>
            <a:pPr lvl="1"/>
            <a:r>
              <a:rPr lang="tr-TR"/>
              <a:t>X = SM/ (P – br DM)</a:t>
            </a:r>
          </a:p>
          <a:p>
            <a:r>
              <a:rPr lang="tr-TR"/>
              <a:t>Satış Geliri = PX</a:t>
            </a:r>
          </a:p>
          <a:p>
            <a:r>
              <a:rPr lang="tr-TR"/>
              <a:t>Satış Geliri olarak başabaş noktası:</a:t>
            </a:r>
          </a:p>
          <a:p>
            <a:r>
              <a:rPr lang="tr-TR"/>
              <a:t>P* X = P * SM/ (P – br DM)</a:t>
            </a: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Likidite</a:t>
            </a: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600" smtClean="0"/>
              <a:t>Likidite iki şekilde tanımlanabilir. </a:t>
            </a:r>
            <a:endParaRPr lang="tr-TR" sz="3600" dirty="0"/>
          </a:p>
          <a:p>
            <a:pPr lvl="1"/>
            <a:r>
              <a:rPr lang="tr-TR" sz="3200" smtClean="0"/>
              <a:t>Bunlardan ilki varlıkların </a:t>
            </a:r>
            <a:r>
              <a:rPr lang="tr-TR" sz="3200" dirty="0"/>
              <a:t>değerinden bir şey kaybetmeden paraya </a:t>
            </a:r>
            <a:r>
              <a:rPr lang="tr-TR" sz="3200"/>
              <a:t>dönüşebilme </a:t>
            </a:r>
            <a:r>
              <a:rPr lang="tr-TR" sz="3200" smtClean="0"/>
              <a:t>hızıdır.</a:t>
            </a:r>
            <a:endParaRPr lang="tr-TR" sz="3200" dirty="0"/>
          </a:p>
          <a:p>
            <a:pPr lvl="1"/>
            <a:r>
              <a:rPr lang="tr-TR" sz="3200" smtClean="0"/>
              <a:t>Diğer tanım ise işletmenin </a:t>
            </a:r>
            <a:r>
              <a:rPr lang="tr-TR" sz="3200" dirty="0"/>
              <a:t>borcunu </a:t>
            </a:r>
            <a:r>
              <a:rPr lang="tr-TR" sz="3200"/>
              <a:t>ödeyebilme </a:t>
            </a:r>
            <a:r>
              <a:rPr lang="tr-TR" sz="3200" smtClean="0"/>
              <a:t>gücü şeklindedir.</a:t>
            </a:r>
          </a:p>
          <a:p>
            <a:r>
              <a:rPr lang="tr-TR" sz="3600" smtClean="0"/>
              <a:t>İşletmeler açısından, az likidite bulundurmak finansal sıkıntı yaratabilir.</a:t>
            </a:r>
          </a:p>
          <a:p>
            <a:r>
              <a:rPr lang="tr-TR" sz="3600" smtClean="0"/>
              <a:t>Likiditenin fazla bulundurulması ise bir fırsat maliyeti doğurur.</a:t>
            </a:r>
            <a:endParaRPr lang="tr-TR" sz="36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759</TotalTime>
  <Words>414</Words>
  <Application>Microsoft Office PowerPoint</Application>
  <PresentationFormat>Ekran Gösterisi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TEMEL İŞLETMECİLİK KAVRAMLARI - GELİRLER</vt:lpstr>
      <vt:lpstr>Satış Geliri</vt:lpstr>
      <vt:lpstr>Kar</vt:lpstr>
      <vt:lpstr>Kar Çeşitleri</vt:lpstr>
      <vt:lpstr>Kar Maksimizasyonu</vt:lpstr>
      <vt:lpstr>Kara Geçiş Analizi</vt:lpstr>
      <vt:lpstr>Kara Geçiş Analizi - Miktar</vt:lpstr>
      <vt:lpstr>Kara Geçiş Analizi – Satış Geliri</vt:lpstr>
      <vt:lpstr>Likidite</vt:lpstr>
      <vt:lpstr>Likidite</vt:lpstr>
      <vt:lpstr>Likidite</vt:lpstr>
      <vt:lpstr>Yararlanılan Kaynaklar:</vt:lpstr>
    </vt:vector>
  </TitlesOfParts>
  <Company>SBF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SEVDI EDA TUZCU</dc:creator>
  <cp:lastModifiedBy>Sevgi Eda Tuzcu</cp:lastModifiedBy>
  <cp:revision>65</cp:revision>
  <dcterms:created xsi:type="dcterms:W3CDTF">2012-11-10T08:58:58Z</dcterms:created>
  <dcterms:modified xsi:type="dcterms:W3CDTF">2018-08-01T18:30:01Z</dcterms:modified>
</cp:coreProperties>
</file>