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5D1D92B-57F1-4F0C-81EF-18BE388B9DC1}" type="datetimeFigureOut">
              <a:rPr lang="tr-TR" smtClean="0"/>
              <a:t>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539D8B-1C05-4A68-B445-EB6C5AF625BF}" type="slidenum">
              <a:rPr lang="tr-TR" smtClean="0"/>
              <a:t>‹#›</a:t>
            </a:fld>
            <a:endParaRPr lang="tr-TR"/>
          </a:p>
        </p:txBody>
      </p:sp>
    </p:spTree>
    <p:extLst>
      <p:ext uri="{BB962C8B-B14F-4D97-AF65-F5344CB8AC3E}">
        <p14:creationId xmlns:p14="http://schemas.microsoft.com/office/powerpoint/2010/main" val="1043239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D1D92B-57F1-4F0C-81EF-18BE388B9DC1}" type="datetimeFigureOut">
              <a:rPr lang="tr-TR" smtClean="0"/>
              <a:t>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539D8B-1C05-4A68-B445-EB6C5AF625BF}" type="slidenum">
              <a:rPr lang="tr-TR" smtClean="0"/>
              <a:t>‹#›</a:t>
            </a:fld>
            <a:endParaRPr lang="tr-TR"/>
          </a:p>
        </p:txBody>
      </p:sp>
    </p:spTree>
    <p:extLst>
      <p:ext uri="{BB962C8B-B14F-4D97-AF65-F5344CB8AC3E}">
        <p14:creationId xmlns:p14="http://schemas.microsoft.com/office/powerpoint/2010/main" val="3372023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D1D92B-57F1-4F0C-81EF-18BE388B9DC1}" type="datetimeFigureOut">
              <a:rPr lang="tr-TR" smtClean="0"/>
              <a:t>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539D8B-1C05-4A68-B445-EB6C5AF625BF}" type="slidenum">
              <a:rPr lang="tr-TR" smtClean="0"/>
              <a:t>‹#›</a:t>
            </a:fld>
            <a:endParaRPr lang="tr-TR"/>
          </a:p>
        </p:txBody>
      </p:sp>
    </p:spTree>
    <p:extLst>
      <p:ext uri="{BB962C8B-B14F-4D97-AF65-F5344CB8AC3E}">
        <p14:creationId xmlns:p14="http://schemas.microsoft.com/office/powerpoint/2010/main" val="3384175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D1D92B-57F1-4F0C-81EF-18BE388B9DC1}" type="datetimeFigureOut">
              <a:rPr lang="tr-TR" smtClean="0"/>
              <a:t>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539D8B-1C05-4A68-B445-EB6C5AF625BF}" type="slidenum">
              <a:rPr lang="tr-TR" smtClean="0"/>
              <a:t>‹#›</a:t>
            </a:fld>
            <a:endParaRPr lang="tr-TR"/>
          </a:p>
        </p:txBody>
      </p:sp>
    </p:spTree>
    <p:extLst>
      <p:ext uri="{BB962C8B-B14F-4D97-AF65-F5344CB8AC3E}">
        <p14:creationId xmlns:p14="http://schemas.microsoft.com/office/powerpoint/2010/main" val="1222779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5D1D92B-57F1-4F0C-81EF-18BE388B9DC1}" type="datetimeFigureOut">
              <a:rPr lang="tr-TR" smtClean="0"/>
              <a:t>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7539D8B-1C05-4A68-B445-EB6C5AF625BF}" type="slidenum">
              <a:rPr lang="tr-TR" smtClean="0"/>
              <a:t>‹#›</a:t>
            </a:fld>
            <a:endParaRPr lang="tr-TR"/>
          </a:p>
        </p:txBody>
      </p:sp>
    </p:spTree>
    <p:extLst>
      <p:ext uri="{BB962C8B-B14F-4D97-AF65-F5344CB8AC3E}">
        <p14:creationId xmlns:p14="http://schemas.microsoft.com/office/powerpoint/2010/main" val="6426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5D1D92B-57F1-4F0C-81EF-18BE388B9DC1}" type="datetimeFigureOut">
              <a:rPr lang="tr-TR" smtClean="0"/>
              <a:t>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7539D8B-1C05-4A68-B445-EB6C5AF625BF}" type="slidenum">
              <a:rPr lang="tr-TR" smtClean="0"/>
              <a:t>‹#›</a:t>
            </a:fld>
            <a:endParaRPr lang="tr-TR"/>
          </a:p>
        </p:txBody>
      </p:sp>
    </p:spTree>
    <p:extLst>
      <p:ext uri="{BB962C8B-B14F-4D97-AF65-F5344CB8AC3E}">
        <p14:creationId xmlns:p14="http://schemas.microsoft.com/office/powerpoint/2010/main" val="3525088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5D1D92B-57F1-4F0C-81EF-18BE388B9DC1}" type="datetimeFigureOut">
              <a:rPr lang="tr-TR" smtClean="0"/>
              <a:t>1.03.2019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7539D8B-1C05-4A68-B445-EB6C5AF625BF}" type="slidenum">
              <a:rPr lang="tr-TR" smtClean="0"/>
              <a:t>‹#›</a:t>
            </a:fld>
            <a:endParaRPr lang="tr-TR"/>
          </a:p>
        </p:txBody>
      </p:sp>
    </p:spTree>
    <p:extLst>
      <p:ext uri="{BB962C8B-B14F-4D97-AF65-F5344CB8AC3E}">
        <p14:creationId xmlns:p14="http://schemas.microsoft.com/office/powerpoint/2010/main" val="3725672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5D1D92B-57F1-4F0C-81EF-18BE388B9DC1}" type="datetimeFigureOut">
              <a:rPr lang="tr-TR" smtClean="0"/>
              <a:t>1.03.2019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7539D8B-1C05-4A68-B445-EB6C5AF625BF}" type="slidenum">
              <a:rPr lang="tr-TR" smtClean="0"/>
              <a:t>‹#›</a:t>
            </a:fld>
            <a:endParaRPr lang="tr-TR"/>
          </a:p>
        </p:txBody>
      </p:sp>
    </p:spTree>
    <p:extLst>
      <p:ext uri="{BB962C8B-B14F-4D97-AF65-F5344CB8AC3E}">
        <p14:creationId xmlns:p14="http://schemas.microsoft.com/office/powerpoint/2010/main" val="223734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D1D92B-57F1-4F0C-81EF-18BE388B9DC1}" type="datetimeFigureOut">
              <a:rPr lang="tr-TR" smtClean="0"/>
              <a:t>1.03.2019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7539D8B-1C05-4A68-B445-EB6C5AF625BF}" type="slidenum">
              <a:rPr lang="tr-TR" smtClean="0"/>
              <a:t>‹#›</a:t>
            </a:fld>
            <a:endParaRPr lang="tr-TR"/>
          </a:p>
        </p:txBody>
      </p:sp>
    </p:spTree>
    <p:extLst>
      <p:ext uri="{BB962C8B-B14F-4D97-AF65-F5344CB8AC3E}">
        <p14:creationId xmlns:p14="http://schemas.microsoft.com/office/powerpoint/2010/main" val="2197491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D1D92B-57F1-4F0C-81EF-18BE388B9DC1}" type="datetimeFigureOut">
              <a:rPr lang="tr-TR" smtClean="0"/>
              <a:t>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7539D8B-1C05-4A68-B445-EB6C5AF625BF}" type="slidenum">
              <a:rPr lang="tr-TR" smtClean="0"/>
              <a:t>‹#›</a:t>
            </a:fld>
            <a:endParaRPr lang="tr-TR"/>
          </a:p>
        </p:txBody>
      </p:sp>
    </p:spTree>
    <p:extLst>
      <p:ext uri="{BB962C8B-B14F-4D97-AF65-F5344CB8AC3E}">
        <p14:creationId xmlns:p14="http://schemas.microsoft.com/office/powerpoint/2010/main" val="4176595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D1D92B-57F1-4F0C-81EF-18BE388B9DC1}" type="datetimeFigureOut">
              <a:rPr lang="tr-TR" smtClean="0"/>
              <a:t>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7539D8B-1C05-4A68-B445-EB6C5AF625BF}" type="slidenum">
              <a:rPr lang="tr-TR" smtClean="0"/>
              <a:t>‹#›</a:t>
            </a:fld>
            <a:endParaRPr lang="tr-TR"/>
          </a:p>
        </p:txBody>
      </p:sp>
    </p:spTree>
    <p:extLst>
      <p:ext uri="{BB962C8B-B14F-4D97-AF65-F5344CB8AC3E}">
        <p14:creationId xmlns:p14="http://schemas.microsoft.com/office/powerpoint/2010/main" val="1679227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D1D92B-57F1-4F0C-81EF-18BE388B9DC1}" type="datetimeFigureOut">
              <a:rPr lang="tr-TR" smtClean="0"/>
              <a:t>1.03.2019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539D8B-1C05-4A68-B445-EB6C5AF625BF}" type="slidenum">
              <a:rPr lang="tr-TR" smtClean="0"/>
              <a:t>‹#›</a:t>
            </a:fld>
            <a:endParaRPr lang="tr-TR"/>
          </a:p>
        </p:txBody>
      </p:sp>
    </p:spTree>
    <p:extLst>
      <p:ext uri="{BB962C8B-B14F-4D97-AF65-F5344CB8AC3E}">
        <p14:creationId xmlns:p14="http://schemas.microsoft.com/office/powerpoint/2010/main" val="3756051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TÜRKİYE’DE SEÇİM KAMPANYALARI</a:t>
            </a:r>
            <a:endParaRPr lang="tr-TR" dirty="0"/>
          </a:p>
        </p:txBody>
      </p:sp>
      <p:sp>
        <p:nvSpPr>
          <p:cNvPr id="3" name="2 İçerik Yer Tutucusu"/>
          <p:cNvSpPr>
            <a:spLocks noGrp="1"/>
          </p:cNvSpPr>
          <p:nvPr>
            <p:ph idx="1"/>
          </p:nvPr>
        </p:nvSpPr>
        <p:spPr/>
        <p:txBody>
          <a:bodyPr/>
          <a:lstStyle/>
          <a:p>
            <a:endParaRPr lang="tr-TR" dirty="0"/>
          </a:p>
        </p:txBody>
      </p:sp>
    </p:spTree>
    <p:extLst>
      <p:ext uri="{BB962C8B-B14F-4D97-AF65-F5344CB8AC3E}">
        <p14:creationId xmlns:p14="http://schemas.microsoft.com/office/powerpoint/2010/main" val="3577653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D</a:t>
            </a:r>
            <a:endParaRPr lang="tr-TR" dirty="0"/>
          </a:p>
        </p:txBody>
      </p:sp>
      <p:pic>
        <p:nvPicPr>
          <p:cNvPr id="1026" name="Picture 2" descr="C:\Users\pc\Desktop\250px-Yetersözmilletin.jpg"/>
          <p:cNvPicPr>
            <a:picLocks noGrp="1" noChangeAspect="1" noChangeArrowheads="1"/>
          </p:cNvPicPr>
          <p:nvPr>
            <p:ph idx="1"/>
          </p:nvPr>
        </p:nvPicPr>
        <p:blipFill>
          <a:blip r:embed="rId2"/>
          <a:srcRect/>
          <a:stretch>
            <a:fillRect/>
          </a:stretch>
        </p:blipFill>
        <p:spPr bwMode="auto">
          <a:xfrm>
            <a:off x="3095604" y="1285860"/>
            <a:ext cx="6072230" cy="4714908"/>
          </a:xfrm>
          <a:prstGeom prst="rect">
            <a:avLst/>
          </a:prstGeom>
          <a:noFill/>
        </p:spPr>
      </p:pic>
    </p:spTree>
    <p:extLst>
      <p:ext uri="{BB962C8B-B14F-4D97-AF65-F5344CB8AC3E}">
        <p14:creationId xmlns:p14="http://schemas.microsoft.com/office/powerpoint/2010/main" val="1517337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CHP 1950 </a:t>
            </a:r>
            <a:endParaRPr lang="tr-TR" dirty="0"/>
          </a:p>
        </p:txBody>
      </p:sp>
      <p:pic>
        <p:nvPicPr>
          <p:cNvPr id="2050" name="Picture 2"/>
          <p:cNvPicPr>
            <a:picLocks noGrp="1" noChangeAspect="1" noChangeArrowheads="1"/>
          </p:cNvPicPr>
          <p:nvPr>
            <p:ph idx="1"/>
          </p:nvPr>
        </p:nvPicPr>
        <p:blipFill>
          <a:blip r:embed="rId2"/>
          <a:srcRect/>
          <a:stretch>
            <a:fillRect/>
          </a:stretch>
        </p:blipFill>
        <p:spPr bwMode="auto">
          <a:xfrm>
            <a:off x="2809852" y="1571613"/>
            <a:ext cx="6715172" cy="4653777"/>
          </a:xfrm>
          <a:prstGeom prst="rect">
            <a:avLst/>
          </a:prstGeom>
          <a:noFill/>
          <a:ln w="9525">
            <a:noFill/>
            <a:miter lim="800000"/>
            <a:headEnd/>
            <a:tailEnd/>
          </a:ln>
          <a:effectLst/>
        </p:spPr>
      </p:pic>
    </p:spTree>
    <p:extLst>
      <p:ext uri="{BB962C8B-B14F-4D97-AF65-F5344CB8AC3E}">
        <p14:creationId xmlns:p14="http://schemas.microsoft.com/office/powerpoint/2010/main" val="2513097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6" name="Picture 2"/>
          <p:cNvPicPr>
            <a:picLocks noGrp="1" noChangeAspect="1" noChangeArrowheads="1"/>
          </p:cNvPicPr>
          <p:nvPr>
            <p:ph idx="1"/>
          </p:nvPr>
        </p:nvPicPr>
        <p:blipFill>
          <a:blip r:embed="rId2"/>
          <a:srcRect/>
          <a:stretch>
            <a:fillRect/>
          </a:stretch>
        </p:blipFill>
        <p:spPr bwMode="auto">
          <a:xfrm>
            <a:off x="2024035" y="357166"/>
            <a:ext cx="7929617" cy="6072230"/>
          </a:xfrm>
          <a:prstGeom prst="rect">
            <a:avLst/>
          </a:prstGeom>
          <a:noFill/>
          <a:ln w="9525">
            <a:noFill/>
            <a:miter lim="800000"/>
            <a:headEnd/>
            <a:tailEnd/>
          </a:ln>
          <a:effectLst/>
        </p:spPr>
      </p:pic>
    </p:spTree>
    <p:extLst>
      <p:ext uri="{BB962C8B-B14F-4D97-AF65-F5344CB8AC3E}">
        <p14:creationId xmlns:p14="http://schemas.microsoft.com/office/powerpoint/2010/main" val="598829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1950’lerde ABD’de, 1960’ların sonlarından itibaren Batı Avrupa’da, 1980’lerin ikinci yarısından itibaren ise Türkiye’de seçim kampanyalarında bir nitelik değişimi </a:t>
            </a:r>
            <a:r>
              <a:rPr lang="tr-TR" dirty="0" smtClean="0"/>
              <a:t>yaşanmıştır.</a:t>
            </a:r>
            <a:endParaRPr lang="tr-TR" dirty="0"/>
          </a:p>
        </p:txBody>
      </p:sp>
    </p:spTree>
    <p:extLst>
      <p:ext uri="{BB962C8B-B14F-4D97-AF65-F5344CB8AC3E}">
        <p14:creationId xmlns:p14="http://schemas.microsoft.com/office/powerpoint/2010/main" val="2511747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Türkiye'de ilk profesyonel seçim kampanyasının 1977 Genel Seçimlerinde gerçekleştirildiği, yasal düzenlemelere gidilerek televizyondan seçmene ilk bu seçimlerde ulaşılabildiği, siyasal reklamların yazılı basında ilk kez yer satın alınmak suretiyle yayınlandığı, ses kasetleri gibi dönemine göre yenilikçi sayılabilecek materyallerin kullanıldığı ile temellendirilmekte; parti üst düzey yetkilileri ile kampanyayı yürüten profesyonel ajans yöneticilerinin ortak çalışmalarıyla seçime hazırlandıklarının altı çizilmektedir.</a:t>
            </a:r>
            <a:endParaRPr lang="tr-TR" dirty="0"/>
          </a:p>
        </p:txBody>
      </p:sp>
    </p:spTree>
    <p:extLst>
      <p:ext uri="{BB962C8B-B14F-4D97-AF65-F5344CB8AC3E}">
        <p14:creationId xmlns:p14="http://schemas.microsoft.com/office/powerpoint/2010/main" val="726029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1984 Yerel Seçimleri ile 1987 Genel Seçimlerinde, televizyonda görüntülü propaganda filmleri, video kaset kullanımları, seçim konserleri, seçim şarkılarının hazırlanması ile seyirlik yanı ağır basan kampanyalar yerleşiklik kazanmıştır</a:t>
            </a:r>
            <a:endParaRPr lang="tr-TR" dirty="0"/>
          </a:p>
        </p:txBody>
      </p:sp>
    </p:spTree>
    <p:extLst>
      <p:ext uri="{BB962C8B-B14F-4D97-AF65-F5344CB8AC3E}">
        <p14:creationId xmlns:p14="http://schemas.microsoft.com/office/powerpoint/2010/main" val="1287786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1991 Genel Seçimleri, 1987 ve 1989 seçimleriyle başlayan </a:t>
            </a:r>
            <a:r>
              <a:rPr lang="tr-TR" i="1" dirty="0" err="1" smtClean="0"/>
              <a:t>show</a:t>
            </a:r>
            <a:r>
              <a:rPr lang="tr-TR" i="1" dirty="0" smtClean="0"/>
              <a:t> tipi seyirlik kampanyaların </a:t>
            </a:r>
            <a:r>
              <a:rPr lang="tr-TR" dirty="0" smtClean="0"/>
              <a:t>doruğa ulaştığı ve partilerin olağanüstü harcamalar yaptıkları bir seçimdir. 1991 Genel Seçimlerinde sadece kampanya dönemi için bir TV kanalı (Mega-10) dahi kurulmuştur.</a:t>
            </a:r>
            <a:endParaRPr lang="tr-TR" dirty="0"/>
          </a:p>
        </p:txBody>
      </p:sp>
    </p:spTree>
    <p:extLst>
      <p:ext uri="{BB962C8B-B14F-4D97-AF65-F5344CB8AC3E}">
        <p14:creationId xmlns:p14="http://schemas.microsoft.com/office/powerpoint/2010/main" val="92984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Bu süreç içinde ulusal basının kampanyadaki konumunun farklılaşması belirginleşmiştir. 1983 Genel Seçimleriyle birlikte, kampanyaları hazırlayan ajansların öngördükleri liderlere ağırlık verme stratejileri doğrultusunda, dönemin başbakanı Turgut Özal’ın kişisel katkılarıyla da medya yönetimleriyle düzenli toplantılar ve yakın arkadaşlık iliksileri geliştirme etkinlikleri sonucunda “Başkan”a bağlı, onunla birlikte hareket eden bir gazetecilik pratiği ortaya çıkmış ve bu eğilim seçim kampanyalarında da devam etmiştir</a:t>
            </a:r>
          </a:p>
          <a:p>
            <a:endParaRPr lang="tr-TR" dirty="0"/>
          </a:p>
        </p:txBody>
      </p:sp>
    </p:spTree>
    <p:extLst>
      <p:ext uri="{BB962C8B-B14F-4D97-AF65-F5344CB8AC3E}">
        <p14:creationId xmlns:p14="http://schemas.microsoft.com/office/powerpoint/2010/main" val="3802792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223</Words>
  <Application>Microsoft Office PowerPoint</Application>
  <PresentationFormat>Geniş ekran</PresentationFormat>
  <Paragraphs>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TÜRKİYE’DE SEÇİM KAMPANYALARI</vt:lpstr>
      <vt:lpstr>D</vt:lpstr>
      <vt:lpstr>CHP 1950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SEÇİM KAMPANYALARI</dc:title>
  <dc:creator>HKARAASLAN</dc:creator>
  <cp:lastModifiedBy>HKARAASLAN</cp:lastModifiedBy>
  <cp:revision>1</cp:revision>
  <dcterms:created xsi:type="dcterms:W3CDTF">2019-03-01T14:19:29Z</dcterms:created>
  <dcterms:modified xsi:type="dcterms:W3CDTF">2019-03-01T14:19:36Z</dcterms:modified>
</cp:coreProperties>
</file>