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9" r:id="rId1"/>
  </p:sldMasterIdLst>
  <p:sldIdLst>
    <p:sldId id="256" r:id="rId2"/>
    <p:sldId id="257" r:id="rId3"/>
    <p:sldId id="258" r:id="rId4"/>
    <p:sldId id="259" r:id="rId5"/>
    <p:sldId id="260" r:id="rId6"/>
    <p:sldId id="261" r:id="rId7"/>
    <p:sldId id="262" r:id="rId8"/>
    <p:sldId id="263" r:id="rId9"/>
    <p:sldId id="264" r:id="rId10"/>
    <p:sldId id="265" r:id="rId11"/>
    <p:sldId id="375" r:id="rId12"/>
    <p:sldId id="266" r:id="rId13"/>
    <p:sldId id="270" r:id="rId14"/>
    <p:sldId id="272" r:id="rId15"/>
    <p:sldId id="267" r:id="rId16"/>
    <p:sldId id="376" r:id="rId17"/>
    <p:sldId id="268" r:id="rId18"/>
    <p:sldId id="269" r:id="rId19"/>
    <p:sldId id="377" r:id="rId20"/>
    <p:sldId id="271" r:id="rId21"/>
    <p:sldId id="378" r:id="rId22"/>
    <p:sldId id="273" r:id="rId23"/>
    <p:sldId id="379" r:id="rId24"/>
    <p:sldId id="274" r:id="rId25"/>
    <p:sldId id="380" r:id="rId26"/>
    <p:sldId id="381" r:id="rId27"/>
    <p:sldId id="275" r:id="rId28"/>
    <p:sldId id="382" r:id="rId29"/>
    <p:sldId id="351" r:id="rId30"/>
    <p:sldId id="383" r:id="rId31"/>
    <p:sldId id="276" r:id="rId32"/>
    <p:sldId id="277" r:id="rId33"/>
    <p:sldId id="278" r:id="rId34"/>
    <p:sldId id="384" r:id="rId35"/>
    <p:sldId id="279" r:id="rId36"/>
    <p:sldId id="280" r:id="rId37"/>
    <p:sldId id="385" r:id="rId38"/>
    <p:sldId id="281" r:id="rId39"/>
    <p:sldId id="352" r:id="rId40"/>
    <p:sldId id="386" r:id="rId41"/>
    <p:sldId id="282" r:id="rId42"/>
    <p:sldId id="283" r:id="rId43"/>
    <p:sldId id="387" r:id="rId44"/>
    <p:sldId id="284" r:id="rId45"/>
    <p:sldId id="388" r:id="rId46"/>
    <p:sldId id="285" r:id="rId47"/>
    <p:sldId id="286" r:id="rId48"/>
    <p:sldId id="287" r:id="rId49"/>
    <p:sldId id="389" r:id="rId50"/>
    <p:sldId id="288" r:id="rId51"/>
    <p:sldId id="289" r:id="rId52"/>
    <p:sldId id="290" r:id="rId53"/>
    <p:sldId id="390" r:id="rId54"/>
    <p:sldId id="291" r:id="rId55"/>
    <p:sldId id="292" r:id="rId56"/>
    <p:sldId id="391" r:id="rId57"/>
    <p:sldId id="295" r:id="rId58"/>
    <p:sldId id="296" r:id="rId59"/>
    <p:sldId id="392" r:id="rId60"/>
    <p:sldId id="297" r:id="rId61"/>
    <p:sldId id="393" r:id="rId62"/>
    <p:sldId id="298" r:id="rId63"/>
    <p:sldId id="411" r:id="rId64"/>
    <p:sldId id="412" r:id="rId65"/>
    <p:sldId id="413" r:id="rId66"/>
    <p:sldId id="414" r:id="rId67"/>
    <p:sldId id="415" r:id="rId68"/>
    <p:sldId id="416" r:id="rId69"/>
    <p:sldId id="417" r:id="rId70"/>
    <p:sldId id="418" r:id="rId71"/>
    <p:sldId id="299" r:id="rId72"/>
    <p:sldId id="300" r:id="rId73"/>
    <p:sldId id="301" r:id="rId74"/>
    <p:sldId id="302" r:id="rId75"/>
    <p:sldId id="303" r:id="rId76"/>
    <p:sldId id="394" r:id="rId77"/>
    <p:sldId id="304" r:id="rId78"/>
    <p:sldId id="305" r:id="rId79"/>
    <p:sldId id="306" r:id="rId80"/>
    <p:sldId id="307" r:id="rId81"/>
    <p:sldId id="308" r:id="rId82"/>
    <p:sldId id="309" r:id="rId83"/>
    <p:sldId id="310" r:id="rId84"/>
    <p:sldId id="395" r:id="rId85"/>
    <p:sldId id="311" r:id="rId86"/>
    <p:sldId id="396" r:id="rId87"/>
    <p:sldId id="312" r:id="rId88"/>
    <p:sldId id="313" r:id="rId89"/>
    <p:sldId id="314" r:id="rId90"/>
    <p:sldId id="397" r:id="rId91"/>
    <p:sldId id="398" r:id="rId92"/>
    <p:sldId id="315" r:id="rId93"/>
    <p:sldId id="316" r:id="rId94"/>
    <p:sldId id="399" r:id="rId95"/>
    <p:sldId id="317" r:id="rId96"/>
    <p:sldId id="400" r:id="rId97"/>
    <p:sldId id="318" r:id="rId98"/>
    <p:sldId id="319" r:id="rId99"/>
    <p:sldId id="320" r:id="rId100"/>
    <p:sldId id="401" r:id="rId101"/>
    <p:sldId id="404" r:id="rId102"/>
    <p:sldId id="403" r:id="rId103"/>
    <p:sldId id="326" r:id="rId104"/>
    <p:sldId id="327" r:id="rId105"/>
    <p:sldId id="329" r:id="rId106"/>
    <p:sldId id="330" r:id="rId107"/>
    <p:sldId id="405" r:id="rId108"/>
    <p:sldId id="354" r:id="rId109"/>
    <p:sldId id="331" r:id="rId110"/>
    <p:sldId id="355" r:id="rId111"/>
    <p:sldId id="332" r:id="rId112"/>
    <p:sldId id="333" r:id="rId113"/>
    <p:sldId id="356" r:id="rId114"/>
    <p:sldId id="334" r:id="rId115"/>
    <p:sldId id="357" r:id="rId116"/>
    <p:sldId id="358" r:id="rId117"/>
    <p:sldId id="335" r:id="rId118"/>
    <p:sldId id="406" r:id="rId119"/>
    <p:sldId id="336" r:id="rId120"/>
    <p:sldId id="407" r:id="rId121"/>
    <p:sldId id="359" r:id="rId122"/>
    <p:sldId id="361" r:id="rId123"/>
    <p:sldId id="363" r:id="rId124"/>
    <p:sldId id="362" r:id="rId125"/>
    <p:sldId id="338" r:id="rId126"/>
    <p:sldId id="366" r:id="rId127"/>
    <p:sldId id="368" r:id="rId128"/>
    <p:sldId id="367" r:id="rId129"/>
    <p:sldId id="370" r:id="rId130"/>
    <p:sldId id="369" r:id="rId131"/>
    <p:sldId id="419" r:id="rId132"/>
    <p:sldId id="420" r:id="rId133"/>
    <p:sldId id="340" r:id="rId134"/>
    <p:sldId id="341" r:id="rId135"/>
    <p:sldId id="342" r:id="rId136"/>
    <p:sldId id="408" r:id="rId137"/>
    <p:sldId id="343" r:id="rId138"/>
    <p:sldId id="409" r:id="rId139"/>
    <p:sldId id="344" r:id="rId140"/>
    <p:sldId id="410" r:id="rId141"/>
    <p:sldId id="345" r:id="rId142"/>
    <p:sldId id="346" r:id="rId143"/>
    <p:sldId id="347" r:id="rId144"/>
    <p:sldId id="371" r:id="rId145"/>
    <p:sldId id="372" r:id="rId146"/>
    <p:sldId id="348" r:id="rId147"/>
    <p:sldId id="349" r:id="rId148"/>
    <p:sldId id="350" r:id="rId149"/>
    <p:sldId id="373" r:id="rId150"/>
    <p:sldId id="374" r:id="rId1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7" autoAdjust="0"/>
    <p:restoredTop sz="94592" autoAdjust="0"/>
  </p:normalViewPr>
  <p:slideViewPr>
    <p:cSldViewPr snapToGrid="0" snapToObjects="1">
      <p:cViewPr varScale="1">
        <p:scale>
          <a:sx n="91" d="100"/>
          <a:sy n="91" d="100"/>
        </p:scale>
        <p:origin x="1696" y="176"/>
      </p:cViewPr>
      <p:guideLst>
        <p:guide orient="horz" pos="2160"/>
        <p:guide pos="2880"/>
      </p:guideLst>
    </p:cSldViewPr>
  </p:slideViewPr>
  <p:outlineViewPr>
    <p:cViewPr>
      <p:scale>
        <a:sx n="33" d="100"/>
        <a:sy n="33" d="100"/>
      </p:scale>
      <p:origin x="0" y="6229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0"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tr-TR"/>
              <a:t>Click to edit Master title style</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Click to edit Master subtitle style</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BBFC2F74-8D85-0743-9C58-DDE319D8DE14}" type="datetimeFigureOut">
              <a:rPr lang="en-US" smtClean="0"/>
              <a:t>5/5/20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DCC5F-3A81-6E4B-A627-D4116FFF0456}" type="slidenum">
              <a:rPr lang="en-US" smtClean="0"/>
              <a:t>‹#›</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tr-TR"/>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34"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BBFC2F74-8D85-0743-9C58-DDE319D8DE14}" type="datetimeFigureOut">
              <a:rPr lang="en-US" smtClean="0"/>
              <a:t>5/5/20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DCC5F-3A81-6E4B-A627-D4116FFF0456}" type="slidenum">
              <a:rPr lang="en-US" smtClean="0"/>
              <a:t>‹#›</a:t>
            </a:fld>
            <a:endParaRPr lang="en-US"/>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Drag picture to placeholder or click icon to add</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tr-TR"/>
              <a:t>Click to edit Master title style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Pictures above Caption">
    <p:spTree>
      <p:nvGrpSpPr>
        <p:cNvPr id="1" name=""/>
        <p:cNvGrpSpPr/>
        <p:nvPr/>
      </p:nvGrpSpPr>
      <p:grpSpPr>
        <a:xfrm>
          <a:off x="0" y="0"/>
          <a:ext cx="0" cy="0"/>
          <a:chOff x="0" y="0"/>
          <a:chExt cx="0" cy="0"/>
        </a:xfrm>
      </p:grpSpPr>
      <p:grpSp>
        <p:nvGrpSpPr>
          <p:cNvPr id="36"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BBFC2F74-8D85-0743-9C58-DDE319D8DE14}" type="datetimeFigureOut">
              <a:rPr lang="en-US" smtClean="0"/>
              <a:t>5/5/20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DCC5F-3A81-6E4B-A627-D4116FFF0456}" type="slidenum">
              <a:rPr lang="en-US" smtClean="0"/>
              <a:t>‹#›</a:t>
            </a:fld>
            <a:endParaRPr lang="en-US"/>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Drag picture to placeholder or click icon to add</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tr-TR"/>
              <a:t>Click to edit Master title style</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tr-TR"/>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4" name="Date Placeholder 3"/>
          <p:cNvSpPr>
            <a:spLocks noGrp="1"/>
          </p:cNvSpPr>
          <p:nvPr>
            <p:ph type="dt" sz="half" idx="10"/>
          </p:nvPr>
        </p:nvSpPr>
        <p:spPr/>
        <p:txBody>
          <a:bodyPr/>
          <a:lstStyle/>
          <a:p>
            <a:fld id="{BBFC2F74-8D85-0743-9C58-DDE319D8DE14}" type="datetimeFigureOut">
              <a:rPr lang="en-US" smtClean="0"/>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DCC5F-3A81-6E4B-A627-D4116FFF0456}"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Vertical Title 1"/>
          <p:cNvSpPr>
            <a:spLocks noGrp="1"/>
          </p:cNvSpPr>
          <p:nvPr>
            <p:ph type="title" orient="vert"/>
          </p:nvPr>
        </p:nvSpPr>
        <p:spPr>
          <a:xfrm>
            <a:off x="7318248" y="914400"/>
            <a:ext cx="1444752" cy="5486400"/>
          </a:xfrm>
        </p:spPr>
        <p:txBody>
          <a:bodyPr vert="eaVert"/>
          <a:lstStyle/>
          <a:p>
            <a:r>
              <a:rPr lang="tr-TR"/>
              <a:t>Click to edit Master title style</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4" name="Date Placeholder 3"/>
          <p:cNvSpPr>
            <a:spLocks noGrp="1"/>
          </p:cNvSpPr>
          <p:nvPr>
            <p:ph type="dt" sz="half" idx="10"/>
          </p:nvPr>
        </p:nvSpPr>
        <p:spPr/>
        <p:txBody>
          <a:bodyPr/>
          <a:lstStyle/>
          <a:p>
            <a:fld id="{BBFC2F74-8D85-0743-9C58-DDE319D8DE14}" type="datetimeFigureOut">
              <a:rPr lang="en-US" smtClean="0"/>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DCC5F-3A81-6E4B-A627-D4116FFF045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tr-TR"/>
              <a:t>Click to edit Master title style</a:t>
            </a:r>
            <a:endParaRPr/>
          </a:p>
        </p:txBody>
      </p:sp>
      <p:sp>
        <p:nvSpPr>
          <p:cNvPr id="3" name="Content Placeholder 2"/>
          <p:cNvSpPr>
            <a:spLocks noGrp="1"/>
          </p:cNvSpPr>
          <p:nvPr>
            <p:ph idx="1"/>
          </p:nvPr>
        </p:nvSpPr>
        <p:spPr/>
        <p:txBody>
          <a:bodyPr/>
          <a:lstStyle>
            <a:lvl5pPr>
              <a:defRPr/>
            </a:lvl5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4" name="Date Placeholder 3"/>
          <p:cNvSpPr>
            <a:spLocks noGrp="1"/>
          </p:cNvSpPr>
          <p:nvPr>
            <p:ph type="dt" sz="half" idx="10"/>
          </p:nvPr>
        </p:nvSpPr>
        <p:spPr/>
        <p:txBody>
          <a:bodyPr/>
          <a:lstStyle/>
          <a:p>
            <a:fld id="{BBFC2F74-8D85-0743-9C58-DDE319D8DE14}" type="datetimeFigureOut">
              <a:rPr lang="en-US" smtClean="0"/>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DCC5F-3A81-6E4B-A627-D4116FFF045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27"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tr-TR"/>
              <a:t>Click to edit Master title style</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Drag picture to placeholder or click icon to add</a:t>
            </a:r>
            <a:endParaRPr/>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Click to edit Master subtitle style</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Click to edit Master text styles</a:t>
            </a:r>
          </a:p>
        </p:txBody>
      </p:sp>
      <p:grpSp>
        <p:nvGrpSpPr>
          <p:cNvPr id="33"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1"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grpSp>
          <p:nvGrpSpPr>
            <p:cNvPr id="30"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tr-TR"/>
              <a:t>Click to edit Master title style</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tr-TR"/>
              <a:t>Click to edit Master title style</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5" name="Date Placeholder 4"/>
          <p:cNvSpPr>
            <a:spLocks noGrp="1"/>
          </p:cNvSpPr>
          <p:nvPr>
            <p:ph type="dt" sz="half" idx="10"/>
          </p:nvPr>
        </p:nvSpPr>
        <p:spPr/>
        <p:txBody>
          <a:bodyPr/>
          <a:lstStyle/>
          <a:p>
            <a:fld id="{BBFC2F74-8D85-0743-9C58-DDE319D8DE14}" type="datetimeFigureOut">
              <a:rPr lang="en-US" smtClean="0"/>
              <a:t>5/5/20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DCC5F-3A81-6E4B-A627-D4116FFF045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tr-TR"/>
              <a:t>Click to edit Master title style</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7" name="Date Placeholder 6"/>
          <p:cNvSpPr>
            <a:spLocks noGrp="1"/>
          </p:cNvSpPr>
          <p:nvPr>
            <p:ph type="dt" sz="half" idx="10"/>
          </p:nvPr>
        </p:nvSpPr>
        <p:spPr/>
        <p:txBody>
          <a:bodyPr/>
          <a:lstStyle/>
          <a:p>
            <a:fld id="{BBFC2F74-8D85-0743-9C58-DDE319D8DE14}" type="datetimeFigureOut">
              <a:rPr lang="en-US" smtClean="0"/>
              <a:t>5/5/20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DCC5F-3A81-6E4B-A627-D4116FFF045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tr-TR"/>
              <a:t>Click to edit Master title style</a:t>
            </a:r>
            <a:endParaRPr/>
          </a:p>
        </p:txBody>
      </p:sp>
      <p:sp>
        <p:nvSpPr>
          <p:cNvPr id="3" name="Date Placeholder 2"/>
          <p:cNvSpPr>
            <a:spLocks noGrp="1"/>
          </p:cNvSpPr>
          <p:nvPr>
            <p:ph type="dt" sz="half" idx="10"/>
          </p:nvPr>
        </p:nvSpPr>
        <p:spPr/>
        <p:txBody>
          <a:bodyPr/>
          <a:lstStyle/>
          <a:p>
            <a:fld id="{BBFC2F74-8D85-0743-9C58-DDE319D8DE14}" type="datetimeFigureOut">
              <a:rPr lang="en-US" smtClean="0"/>
              <a:t>5/5/20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DCC5F-3A81-6E4B-A627-D4116FFF04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FC2F74-8D85-0743-9C58-DDE319D8DE14}" type="datetimeFigureOut">
              <a:rPr lang="en-US" smtClean="0"/>
              <a:t>5/5/20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DCC5F-3A81-6E4B-A627-D4116FFF045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tr-TR"/>
              <a:t>Click to edit Master title style</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BBFC2F74-8D85-0743-9C58-DDE319D8DE14}" type="datetimeFigureOut">
              <a:rPr lang="en-US" smtClean="0"/>
              <a:t>5/5/20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6"/>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tr-TR"/>
              <a:t>Click to edit Master title style</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fld id="{BBFC2F74-8D85-0743-9C58-DDE319D8DE14}" type="datetimeFigureOut">
              <a:rPr lang="en-US" smtClean="0"/>
              <a:t>5/5/20</a:t>
            </a:fld>
            <a:endParaRPr lang="en-US"/>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endParaRPr lang="en-US"/>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fld id="{48FDCC5F-3A81-6E4B-A627-D4116FFF0456}" type="slidenum">
              <a:rPr lang="en-US" smtClean="0"/>
              <a:t>‹#›</a:t>
            </a:fld>
            <a:endParaRPr lang="en-US"/>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Lst>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7"/>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7"/>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7"/>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7"/>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6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6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tr-TR" dirty="0"/>
              <a:t>ODONTOJENİK ENFEKSİYONLAR</a:t>
            </a:r>
            <a:endParaRPr lang="en-US" dirty="0"/>
          </a:p>
        </p:txBody>
      </p:sp>
      <p:sp>
        <p:nvSpPr>
          <p:cNvPr id="3" name="Subtitle 2"/>
          <p:cNvSpPr>
            <a:spLocks noGrp="1"/>
          </p:cNvSpPr>
          <p:nvPr>
            <p:ph type="subTitle" idx="1"/>
          </p:nvPr>
        </p:nvSpPr>
        <p:spPr/>
        <p:txBody>
          <a:bodyPr/>
          <a:lstStyle/>
          <a:p>
            <a:r>
              <a:rPr lang="tr-TR" dirty="0"/>
              <a:t>Prof. Dr. Ayşegül Mine </a:t>
            </a:r>
            <a:r>
              <a:rPr lang="tr-TR"/>
              <a:t>Tüzüner </a:t>
            </a:r>
            <a:endParaRPr lang="tr-TR" dirty="0"/>
          </a:p>
        </p:txBody>
      </p:sp>
    </p:spTree>
    <p:extLst>
      <p:ext uri="{BB962C8B-B14F-4D97-AF65-F5344CB8AC3E}">
        <p14:creationId xmlns:p14="http://schemas.microsoft.com/office/powerpoint/2010/main" val="3611995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90" y="533400"/>
            <a:ext cx="8686800" cy="990600"/>
          </a:xfrm>
        </p:spPr>
        <p:txBody>
          <a:bodyPr>
            <a:noAutofit/>
          </a:bodyPr>
          <a:lstStyle/>
          <a:p>
            <a:r>
              <a:rPr lang="tr-TR" sz="3200" dirty="0"/>
              <a:t>ODONTOJENİK ENFEKSİYONUN İLERLEMESİ</a:t>
            </a:r>
            <a:endParaRPr lang="en-US" sz="3200" dirty="0"/>
          </a:p>
        </p:txBody>
      </p:sp>
      <p:sp>
        <p:nvSpPr>
          <p:cNvPr id="3" name="Content Placeholder 2"/>
          <p:cNvSpPr>
            <a:spLocks noGrp="1"/>
          </p:cNvSpPr>
          <p:nvPr>
            <p:ph idx="1"/>
          </p:nvPr>
        </p:nvSpPr>
        <p:spPr>
          <a:xfrm>
            <a:off x="457200" y="1600200"/>
            <a:ext cx="8229600" cy="2831382"/>
          </a:xfrm>
        </p:spPr>
        <p:txBody>
          <a:bodyPr>
            <a:normAutofit fontScale="92500"/>
          </a:bodyPr>
          <a:lstStyle/>
          <a:p>
            <a:pPr>
              <a:spcAft>
                <a:spcPts val="600"/>
              </a:spcAft>
            </a:pPr>
            <a:r>
              <a:rPr lang="tr-TR" dirty="0" err="1"/>
              <a:t>Odontojenik</a:t>
            </a:r>
            <a:r>
              <a:rPr lang="tr-TR" dirty="0"/>
              <a:t> enfeksiyonun 2 majör orijini vardır;</a:t>
            </a:r>
          </a:p>
          <a:p>
            <a:pPr marL="731520" lvl="1" indent="-457200">
              <a:spcAft>
                <a:spcPts val="600"/>
              </a:spcAft>
              <a:buFont typeface="+mj-lt"/>
              <a:buAutoNum type="arabicPeriod"/>
            </a:pPr>
            <a:r>
              <a:rPr lang="tr-TR" dirty="0" err="1"/>
              <a:t>Pulpal</a:t>
            </a:r>
            <a:r>
              <a:rPr lang="tr-TR" dirty="0"/>
              <a:t> nekroz ve takiben </a:t>
            </a:r>
            <a:r>
              <a:rPr lang="tr-TR" dirty="0" err="1"/>
              <a:t>periapikal</a:t>
            </a:r>
            <a:r>
              <a:rPr lang="tr-TR" dirty="0"/>
              <a:t> dokulara bakteriyel </a:t>
            </a:r>
            <a:r>
              <a:rPr lang="tr-TR" dirty="0" err="1"/>
              <a:t>invazyon</a:t>
            </a:r>
            <a:r>
              <a:rPr lang="tr-TR" dirty="0"/>
              <a:t> sonucu gelişen </a:t>
            </a:r>
            <a:r>
              <a:rPr lang="tr-TR" dirty="0" err="1"/>
              <a:t>periapikal</a:t>
            </a:r>
            <a:r>
              <a:rPr lang="tr-TR" dirty="0"/>
              <a:t> enfeksiyon.</a:t>
            </a:r>
          </a:p>
          <a:p>
            <a:pPr marL="731520" lvl="1" indent="-457200">
              <a:spcAft>
                <a:spcPts val="600"/>
              </a:spcAft>
              <a:buFont typeface="+mj-lt"/>
              <a:buAutoNum type="arabicPeriod"/>
            </a:pPr>
            <a:r>
              <a:rPr lang="tr-TR" dirty="0"/>
              <a:t>Derin </a:t>
            </a:r>
            <a:r>
              <a:rPr lang="tr-TR" dirty="0" err="1"/>
              <a:t>periodontal</a:t>
            </a:r>
            <a:r>
              <a:rPr lang="tr-TR" dirty="0"/>
              <a:t> ceplerin varlığı sonucu yumuşak dokulara bakteri </a:t>
            </a:r>
            <a:r>
              <a:rPr lang="tr-TR" dirty="0" err="1"/>
              <a:t>inokülasyonuyla</a:t>
            </a:r>
            <a:r>
              <a:rPr lang="tr-TR" dirty="0"/>
              <a:t> gelişen </a:t>
            </a:r>
            <a:r>
              <a:rPr lang="tr-TR" dirty="0" err="1"/>
              <a:t>periodontal</a:t>
            </a:r>
            <a:r>
              <a:rPr lang="tr-TR" dirty="0"/>
              <a:t> enfeksiyon</a:t>
            </a:r>
          </a:p>
          <a:p>
            <a:r>
              <a:rPr lang="tr-TR" dirty="0"/>
              <a:t>Bu ikisi arasında en sık görülen </a:t>
            </a:r>
            <a:r>
              <a:rPr lang="tr-TR" dirty="0" err="1"/>
              <a:t>periapikal</a:t>
            </a:r>
            <a:r>
              <a:rPr lang="tr-TR" dirty="0"/>
              <a:t> kaynaklı </a:t>
            </a:r>
            <a:r>
              <a:rPr lang="tr-TR" dirty="0" err="1"/>
              <a:t>odontojenik</a:t>
            </a:r>
            <a:r>
              <a:rPr lang="tr-TR" dirty="0"/>
              <a:t> enfeksiyondur.</a:t>
            </a:r>
          </a:p>
          <a:p>
            <a:endParaRPr lang="en-US" dirty="0"/>
          </a:p>
        </p:txBody>
      </p:sp>
      <p:pic>
        <p:nvPicPr>
          <p:cNvPr id="4" name="Resim 3"/>
          <p:cNvPicPr>
            <a:picLocks noChangeAspect="1"/>
          </p:cNvPicPr>
          <p:nvPr/>
        </p:nvPicPr>
        <p:blipFill>
          <a:blip r:embed="rId2"/>
          <a:stretch>
            <a:fillRect/>
          </a:stretch>
        </p:blipFill>
        <p:spPr>
          <a:xfrm>
            <a:off x="2836294" y="4431582"/>
            <a:ext cx="2761727" cy="2426418"/>
          </a:xfrm>
          <a:prstGeom prst="rect">
            <a:avLst/>
          </a:prstGeom>
        </p:spPr>
      </p:pic>
    </p:spTree>
    <p:extLst>
      <p:ext uri="{BB962C8B-B14F-4D97-AF65-F5344CB8AC3E}">
        <p14:creationId xmlns:p14="http://schemas.microsoft.com/office/powerpoint/2010/main" val="949601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sz="half" idx="1"/>
          </p:nvPr>
        </p:nvSpPr>
        <p:spPr>
          <a:xfrm>
            <a:off x="457200" y="1673352"/>
            <a:ext cx="8229600" cy="4718304"/>
          </a:xfrm>
        </p:spPr>
        <p:txBody>
          <a:bodyPr>
            <a:normAutofit/>
          </a:bodyPr>
          <a:lstStyle/>
          <a:p>
            <a:pPr>
              <a:spcAft>
                <a:spcPts val="600"/>
              </a:spcAft>
            </a:pPr>
            <a:r>
              <a:rPr lang="tr-TR" sz="2000" dirty="0" err="1"/>
              <a:t>Fasiyal</a:t>
            </a:r>
            <a:r>
              <a:rPr lang="tr-TR" sz="2000" dirty="0"/>
              <a:t> </a:t>
            </a:r>
            <a:r>
              <a:rPr lang="tr-TR" sz="2000" dirty="0" err="1"/>
              <a:t>lojlar</a:t>
            </a:r>
            <a:r>
              <a:rPr lang="tr-TR" sz="2000" dirty="0"/>
              <a:t>, mikroorganizmalar tarafından </a:t>
            </a:r>
            <a:r>
              <a:rPr lang="tr-TR" sz="2000" dirty="0" err="1"/>
              <a:t>enfekte</a:t>
            </a:r>
            <a:r>
              <a:rPr lang="tr-TR" sz="2000" dirty="0"/>
              <a:t> olabilen gevşek bağ dokusu ile dolu, </a:t>
            </a:r>
            <a:r>
              <a:rPr lang="tr-TR" sz="2000" dirty="0" err="1"/>
              <a:t>fascia</a:t>
            </a:r>
            <a:r>
              <a:rPr lang="tr-TR" sz="2000" dirty="0"/>
              <a:t> ile kaplı doku </a:t>
            </a:r>
            <a:r>
              <a:rPr lang="tr-TR" sz="2000" dirty="0" err="1"/>
              <a:t>kompartmanlarıdır</a:t>
            </a:r>
            <a:r>
              <a:rPr lang="tr-TR" sz="2000" dirty="0"/>
              <a:t>.</a:t>
            </a:r>
          </a:p>
          <a:p>
            <a:pPr>
              <a:spcAft>
                <a:spcPts val="600"/>
              </a:spcAft>
            </a:pPr>
            <a:r>
              <a:rPr lang="tr-TR" sz="2000" dirty="0" err="1"/>
              <a:t>Enflamasyon</a:t>
            </a:r>
            <a:r>
              <a:rPr lang="tr-TR" sz="2000" dirty="0"/>
              <a:t> prosesi sonucu sonuçta klinik olarak teşhis edilebilen; ödem (</a:t>
            </a:r>
            <a:r>
              <a:rPr lang="tr-TR" sz="2000" dirty="0" err="1"/>
              <a:t>inokülasyon</a:t>
            </a:r>
            <a:r>
              <a:rPr lang="tr-TR" sz="2000" dirty="0"/>
              <a:t>), </a:t>
            </a:r>
            <a:r>
              <a:rPr lang="tr-TR" sz="2000" dirty="0" err="1"/>
              <a:t>selülit</a:t>
            </a:r>
            <a:r>
              <a:rPr lang="tr-TR" sz="2000" dirty="0"/>
              <a:t> ve apse aşamaları izlenir.</a:t>
            </a:r>
          </a:p>
          <a:p>
            <a:pPr>
              <a:spcAft>
                <a:spcPts val="600"/>
              </a:spcAft>
            </a:pPr>
            <a:r>
              <a:rPr lang="tr-TR" sz="2000" dirty="0">
                <a:solidFill>
                  <a:srgbClr val="FF0000"/>
                </a:solidFill>
              </a:rPr>
              <a:t>Ödem;</a:t>
            </a:r>
            <a:r>
              <a:rPr lang="tr-TR" sz="2000" dirty="0"/>
              <a:t> dokulara bakteri </a:t>
            </a:r>
            <a:r>
              <a:rPr lang="tr-TR" sz="2000" dirty="0" err="1"/>
              <a:t>inokülasyonu</a:t>
            </a:r>
            <a:r>
              <a:rPr lang="tr-TR" sz="2000" dirty="0"/>
              <a:t> sonucu görülür.</a:t>
            </a:r>
          </a:p>
          <a:p>
            <a:pPr>
              <a:spcAft>
                <a:spcPts val="600"/>
              </a:spcAft>
            </a:pPr>
            <a:r>
              <a:rPr lang="tr-TR" sz="2000" dirty="0" err="1">
                <a:solidFill>
                  <a:srgbClr val="FF0000"/>
                </a:solidFill>
              </a:rPr>
              <a:t>Selülit</a:t>
            </a:r>
            <a:r>
              <a:rPr lang="tr-TR" sz="2000" dirty="0">
                <a:solidFill>
                  <a:srgbClr val="FF0000"/>
                </a:solidFill>
              </a:rPr>
              <a:t>; </a:t>
            </a:r>
            <a:r>
              <a:rPr lang="tr-TR" sz="2000" dirty="0"/>
              <a:t>yoğun </a:t>
            </a:r>
            <a:r>
              <a:rPr lang="tr-TR" sz="2000" dirty="0" err="1"/>
              <a:t>inflamatuar</a:t>
            </a:r>
            <a:r>
              <a:rPr lang="tr-TR" sz="2000" dirty="0"/>
              <a:t> cevap sonucu </a:t>
            </a:r>
            <a:r>
              <a:rPr lang="tr-TR" sz="2000" dirty="0" err="1"/>
              <a:t>inflamasyonun</a:t>
            </a:r>
            <a:r>
              <a:rPr lang="tr-TR" sz="2000" dirty="0"/>
              <a:t> tüm klasik belirtileri ortaya çıkar.</a:t>
            </a:r>
          </a:p>
          <a:p>
            <a:pPr>
              <a:spcAft>
                <a:spcPts val="600"/>
              </a:spcAft>
            </a:pPr>
            <a:r>
              <a:rPr lang="tr-TR" sz="2000" dirty="0">
                <a:solidFill>
                  <a:srgbClr val="FF0000"/>
                </a:solidFill>
              </a:rPr>
              <a:t>Apse; </a:t>
            </a:r>
            <a:r>
              <a:rPr lang="tr-TR" sz="2000" dirty="0" err="1"/>
              <a:t>likefaksiyon</a:t>
            </a:r>
            <a:r>
              <a:rPr lang="tr-TR" sz="2000" dirty="0"/>
              <a:t> nekrozu gelişir, </a:t>
            </a:r>
            <a:r>
              <a:rPr lang="tr-TR" sz="2000" dirty="0" err="1"/>
              <a:t>pü</a:t>
            </a:r>
            <a:r>
              <a:rPr lang="tr-TR" sz="2000" dirty="0"/>
              <a:t> formasyonu vardır.</a:t>
            </a:r>
            <a:endParaRPr lang="tr-TR" dirty="0"/>
          </a:p>
        </p:txBody>
      </p:sp>
    </p:spTree>
    <p:extLst>
      <p:ext uri="{BB962C8B-B14F-4D97-AF65-F5344CB8AC3E}">
        <p14:creationId xmlns:p14="http://schemas.microsoft.com/office/powerpoint/2010/main" val="13948883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533400"/>
            <a:ext cx="8686800" cy="990600"/>
          </a:xfrm>
        </p:spPr>
        <p:txBody>
          <a:bodyPr>
            <a:noAutofit/>
          </a:bodyPr>
          <a:lstStyle/>
          <a:p>
            <a:r>
              <a:rPr lang="tr-TR" sz="2800" dirty="0" err="1"/>
              <a:t>Odontojenik</a:t>
            </a:r>
            <a:r>
              <a:rPr lang="tr-TR" sz="2800" dirty="0"/>
              <a:t> enfeksiyonun yayılabileceği anatomik </a:t>
            </a:r>
            <a:r>
              <a:rPr lang="tr-TR" sz="2800" dirty="0" err="1"/>
              <a:t>lojlar</a:t>
            </a:r>
            <a:endParaRPr lang="tr-TR" sz="2800" dirty="0"/>
          </a:p>
        </p:txBody>
      </p:sp>
      <p:sp>
        <p:nvSpPr>
          <p:cNvPr id="3" name="Metin Yer Tutucusu 2"/>
          <p:cNvSpPr>
            <a:spLocks noGrp="1"/>
          </p:cNvSpPr>
          <p:nvPr>
            <p:ph type="body" idx="1"/>
          </p:nvPr>
        </p:nvSpPr>
        <p:spPr>
          <a:xfrm>
            <a:off x="245660" y="1676400"/>
            <a:ext cx="4143460" cy="639762"/>
          </a:xfrm>
        </p:spPr>
        <p:txBody>
          <a:bodyPr>
            <a:noAutofit/>
          </a:bodyPr>
          <a:lstStyle/>
          <a:p>
            <a:r>
              <a:rPr lang="tr-TR" sz="2400" dirty="0">
                <a:solidFill>
                  <a:srgbClr val="D2533C"/>
                </a:solidFill>
              </a:rPr>
              <a:t>Herhangi bir diş tarafından </a:t>
            </a:r>
            <a:r>
              <a:rPr lang="tr-TR" sz="2400" dirty="0" err="1">
                <a:solidFill>
                  <a:srgbClr val="D2533C"/>
                </a:solidFill>
              </a:rPr>
              <a:t>enfekte</a:t>
            </a:r>
            <a:r>
              <a:rPr lang="tr-TR" sz="2400" dirty="0">
                <a:solidFill>
                  <a:srgbClr val="D2533C"/>
                </a:solidFill>
              </a:rPr>
              <a:t> olabilen </a:t>
            </a:r>
            <a:r>
              <a:rPr lang="tr-TR" sz="2400" dirty="0" err="1">
                <a:solidFill>
                  <a:srgbClr val="D2533C"/>
                </a:solidFill>
              </a:rPr>
              <a:t>fasiyal</a:t>
            </a:r>
            <a:r>
              <a:rPr lang="tr-TR" sz="2400" dirty="0">
                <a:solidFill>
                  <a:srgbClr val="D2533C"/>
                </a:solidFill>
              </a:rPr>
              <a:t> </a:t>
            </a:r>
            <a:r>
              <a:rPr lang="tr-TR" sz="2400" dirty="0" err="1">
                <a:solidFill>
                  <a:srgbClr val="D2533C"/>
                </a:solidFill>
              </a:rPr>
              <a:t>lojlar</a:t>
            </a:r>
            <a:r>
              <a:rPr lang="tr-TR" sz="2400" dirty="0">
                <a:solidFill>
                  <a:srgbClr val="D2533C"/>
                </a:solidFill>
              </a:rPr>
              <a:t>;</a:t>
            </a:r>
            <a:endParaRPr lang="tr-TR" sz="2400" dirty="0"/>
          </a:p>
        </p:txBody>
      </p:sp>
      <p:sp>
        <p:nvSpPr>
          <p:cNvPr id="4" name="İçerik Yer Tutucusu 3"/>
          <p:cNvSpPr>
            <a:spLocks noGrp="1"/>
          </p:cNvSpPr>
          <p:nvPr>
            <p:ph sz="half" idx="2"/>
          </p:nvPr>
        </p:nvSpPr>
        <p:spPr>
          <a:xfrm>
            <a:off x="457200" y="2647666"/>
            <a:ext cx="3931920" cy="3742021"/>
          </a:xfrm>
        </p:spPr>
        <p:txBody>
          <a:bodyPr/>
          <a:lstStyle/>
          <a:p>
            <a:pPr lvl="1">
              <a:spcAft>
                <a:spcPts val="600"/>
              </a:spcAft>
            </a:pPr>
            <a:r>
              <a:rPr lang="tr-TR" dirty="0" err="1"/>
              <a:t>Vestibüler</a:t>
            </a:r>
            <a:r>
              <a:rPr lang="tr-TR" dirty="0"/>
              <a:t> </a:t>
            </a:r>
          </a:p>
          <a:p>
            <a:pPr lvl="1">
              <a:spcAft>
                <a:spcPts val="600"/>
              </a:spcAft>
            </a:pPr>
            <a:r>
              <a:rPr lang="tr-TR" dirty="0" err="1"/>
              <a:t>Bukkal</a:t>
            </a:r>
            <a:r>
              <a:rPr lang="tr-TR" dirty="0"/>
              <a:t> </a:t>
            </a:r>
          </a:p>
          <a:p>
            <a:pPr lvl="1">
              <a:spcAft>
                <a:spcPts val="600"/>
              </a:spcAft>
            </a:pPr>
            <a:r>
              <a:rPr lang="tr-TR" dirty="0" err="1"/>
              <a:t>Subkutanöz</a:t>
            </a:r>
            <a:endParaRPr lang="tr-TR" dirty="0"/>
          </a:p>
          <a:p>
            <a:endParaRPr lang="tr-TR" dirty="0"/>
          </a:p>
        </p:txBody>
      </p:sp>
      <p:sp>
        <p:nvSpPr>
          <p:cNvPr id="5" name="Metin Yer Tutucusu 4"/>
          <p:cNvSpPr>
            <a:spLocks noGrp="1"/>
          </p:cNvSpPr>
          <p:nvPr>
            <p:ph type="body" sz="quarter" idx="3"/>
          </p:nvPr>
        </p:nvSpPr>
        <p:spPr>
          <a:xfrm>
            <a:off x="4544704" y="1676400"/>
            <a:ext cx="4142096" cy="639762"/>
          </a:xfrm>
        </p:spPr>
        <p:txBody>
          <a:bodyPr>
            <a:noAutofit/>
          </a:bodyPr>
          <a:lstStyle/>
          <a:p>
            <a:r>
              <a:rPr lang="tr-TR" sz="2400" dirty="0" err="1">
                <a:solidFill>
                  <a:srgbClr val="D2533C"/>
                </a:solidFill>
              </a:rPr>
              <a:t>Maksiller</a:t>
            </a:r>
            <a:r>
              <a:rPr lang="tr-TR" sz="2400" dirty="0">
                <a:solidFill>
                  <a:srgbClr val="D2533C"/>
                </a:solidFill>
              </a:rPr>
              <a:t> dişler tarafından </a:t>
            </a:r>
            <a:r>
              <a:rPr lang="tr-TR" sz="2400" dirty="0" err="1">
                <a:solidFill>
                  <a:srgbClr val="D2533C"/>
                </a:solidFill>
              </a:rPr>
              <a:t>enfekte</a:t>
            </a:r>
            <a:r>
              <a:rPr lang="tr-TR" sz="2400" dirty="0">
                <a:solidFill>
                  <a:srgbClr val="D2533C"/>
                </a:solidFill>
              </a:rPr>
              <a:t> olabilen </a:t>
            </a:r>
            <a:r>
              <a:rPr lang="tr-TR" sz="2400" dirty="0" err="1">
                <a:solidFill>
                  <a:srgbClr val="D2533C"/>
                </a:solidFill>
              </a:rPr>
              <a:t>fasiyal</a:t>
            </a:r>
            <a:r>
              <a:rPr lang="tr-TR" sz="2400" dirty="0">
                <a:solidFill>
                  <a:srgbClr val="D2533C"/>
                </a:solidFill>
              </a:rPr>
              <a:t> </a:t>
            </a:r>
            <a:r>
              <a:rPr lang="tr-TR" sz="2400" dirty="0" err="1">
                <a:solidFill>
                  <a:srgbClr val="D2533C"/>
                </a:solidFill>
              </a:rPr>
              <a:t>lojlar</a:t>
            </a:r>
            <a:r>
              <a:rPr lang="tr-TR" sz="2400" dirty="0">
                <a:solidFill>
                  <a:srgbClr val="D2533C"/>
                </a:solidFill>
              </a:rPr>
              <a:t>;</a:t>
            </a:r>
            <a:endParaRPr lang="tr-TR" sz="2400" dirty="0"/>
          </a:p>
        </p:txBody>
      </p:sp>
      <p:sp>
        <p:nvSpPr>
          <p:cNvPr id="6" name="İçerik Yer Tutucusu 5"/>
          <p:cNvSpPr>
            <a:spLocks noGrp="1"/>
          </p:cNvSpPr>
          <p:nvPr>
            <p:ph sz="quarter" idx="4"/>
          </p:nvPr>
        </p:nvSpPr>
        <p:spPr>
          <a:xfrm>
            <a:off x="4754880" y="2647666"/>
            <a:ext cx="3931920" cy="3742022"/>
          </a:xfrm>
        </p:spPr>
        <p:txBody>
          <a:bodyPr/>
          <a:lstStyle/>
          <a:p>
            <a:pPr lvl="1">
              <a:spcAft>
                <a:spcPts val="600"/>
              </a:spcAft>
            </a:pPr>
            <a:r>
              <a:rPr lang="tr-TR" dirty="0" err="1"/>
              <a:t>İnfraorbital</a:t>
            </a:r>
            <a:endParaRPr lang="tr-TR" dirty="0"/>
          </a:p>
          <a:p>
            <a:pPr lvl="1">
              <a:spcAft>
                <a:spcPts val="600"/>
              </a:spcAft>
            </a:pPr>
            <a:r>
              <a:rPr lang="tr-TR" dirty="0" err="1"/>
              <a:t>Bukkal</a:t>
            </a:r>
            <a:endParaRPr lang="tr-TR" dirty="0"/>
          </a:p>
          <a:p>
            <a:pPr lvl="1">
              <a:spcAft>
                <a:spcPts val="600"/>
              </a:spcAft>
            </a:pPr>
            <a:r>
              <a:rPr lang="tr-TR" dirty="0" err="1"/>
              <a:t>İnfratemporal</a:t>
            </a:r>
            <a:endParaRPr lang="tr-TR" dirty="0"/>
          </a:p>
          <a:p>
            <a:pPr lvl="1">
              <a:spcAft>
                <a:spcPts val="600"/>
              </a:spcAft>
            </a:pPr>
            <a:r>
              <a:rPr lang="tr-TR" dirty="0" err="1"/>
              <a:t>Maksiller</a:t>
            </a:r>
            <a:r>
              <a:rPr lang="tr-TR" dirty="0"/>
              <a:t> ve diğer </a:t>
            </a:r>
            <a:r>
              <a:rPr lang="tr-TR" dirty="0" err="1"/>
              <a:t>paranasal</a:t>
            </a:r>
            <a:r>
              <a:rPr lang="tr-TR" dirty="0"/>
              <a:t> sinüsler</a:t>
            </a:r>
          </a:p>
          <a:p>
            <a:pPr lvl="1">
              <a:spcAft>
                <a:spcPts val="600"/>
              </a:spcAft>
            </a:pPr>
            <a:r>
              <a:rPr lang="tr-TR" dirty="0" err="1"/>
              <a:t>Kavernöz</a:t>
            </a:r>
            <a:r>
              <a:rPr lang="tr-TR" dirty="0"/>
              <a:t> sinüs </a:t>
            </a:r>
            <a:r>
              <a:rPr lang="tr-TR" dirty="0" err="1"/>
              <a:t>trombozu</a:t>
            </a:r>
            <a:endParaRPr lang="tr-TR" dirty="0"/>
          </a:p>
          <a:p>
            <a:pPr>
              <a:spcAft>
                <a:spcPts val="600"/>
              </a:spcAft>
            </a:pPr>
            <a:endParaRPr lang="en-US" sz="2000" dirty="0"/>
          </a:p>
          <a:p>
            <a:endParaRPr lang="tr-TR" dirty="0"/>
          </a:p>
        </p:txBody>
      </p:sp>
    </p:spTree>
    <p:extLst>
      <p:ext uri="{BB962C8B-B14F-4D97-AF65-F5344CB8AC3E}">
        <p14:creationId xmlns:p14="http://schemas.microsoft.com/office/powerpoint/2010/main" val="13513005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218364" y="327547"/>
            <a:ext cx="4170756" cy="1988616"/>
          </a:xfrm>
        </p:spPr>
        <p:txBody>
          <a:bodyPr>
            <a:normAutofit/>
          </a:bodyPr>
          <a:lstStyle/>
          <a:p>
            <a:r>
              <a:rPr lang="tr-TR" sz="2400" dirty="0" err="1">
                <a:solidFill>
                  <a:srgbClr val="D2533C"/>
                </a:solidFill>
              </a:rPr>
              <a:t>Mandibular</a:t>
            </a:r>
            <a:r>
              <a:rPr lang="tr-TR" sz="2400" dirty="0">
                <a:solidFill>
                  <a:srgbClr val="D2533C"/>
                </a:solidFill>
              </a:rPr>
              <a:t> dişler tarafından </a:t>
            </a:r>
            <a:r>
              <a:rPr lang="tr-TR" sz="2400" dirty="0" err="1">
                <a:solidFill>
                  <a:srgbClr val="D2533C"/>
                </a:solidFill>
              </a:rPr>
              <a:t>enfekte</a:t>
            </a:r>
            <a:r>
              <a:rPr lang="tr-TR" sz="2400" dirty="0">
                <a:solidFill>
                  <a:srgbClr val="D2533C"/>
                </a:solidFill>
              </a:rPr>
              <a:t> olabilen </a:t>
            </a:r>
            <a:r>
              <a:rPr lang="tr-TR" sz="2400" dirty="0" err="1">
                <a:solidFill>
                  <a:srgbClr val="D2533C"/>
                </a:solidFill>
              </a:rPr>
              <a:t>fasiyal</a:t>
            </a:r>
            <a:r>
              <a:rPr lang="tr-TR" sz="2400" dirty="0">
                <a:solidFill>
                  <a:srgbClr val="D2533C"/>
                </a:solidFill>
              </a:rPr>
              <a:t> </a:t>
            </a:r>
            <a:r>
              <a:rPr lang="tr-TR" sz="2400" dirty="0" err="1">
                <a:solidFill>
                  <a:srgbClr val="D2533C"/>
                </a:solidFill>
              </a:rPr>
              <a:t>lojlar</a:t>
            </a:r>
            <a:r>
              <a:rPr lang="tr-TR" sz="2400" dirty="0">
                <a:solidFill>
                  <a:srgbClr val="D2533C"/>
                </a:solidFill>
              </a:rPr>
              <a:t>;</a:t>
            </a:r>
          </a:p>
          <a:p>
            <a:endParaRPr lang="tr-TR" sz="2400" dirty="0"/>
          </a:p>
        </p:txBody>
      </p:sp>
      <p:sp>
        <p:nvSpPr>
          <p:cNvPr id="4" name="İçerik Yer Tutucusu 3"/>
          <p:cNvSpPr>
            <a:spLocks noGrp="1"/>
          </p:cNvSpPr>
          <p:nvPr>
            <p:ph sz="half" idx="2"/>
          </p:nvPr>
        </p:nvSpPr>
        <p:spPr>
          <a:xfrm>
            <a:off x="457200" y="1856096"/>
            <a:ext cx="3931920" cy="4533592"/>
          </a:xfrm>
        </p:spPr>
        <p:txBody>
          <a:bodyPr>
            <a:normAutofit/>
          </a:bodyPr>
          <a:lstStyle/>
          <a:p>
            <a:pPr lvl="1">
              <a:spcAft>
                <a:spcPts val="600"/>
              </a:spcAft>
            </a:pPr>
            <a:r>
              <a:rPr lang="tr-TR" dirty="0" err="1"/>
              <a:t>Subperiostal</a:t>
            </a:r>
            <a:endParaRPr lang="tr-TR" dirty="0"/>
          </a:p>
          <a:p>
            <a:pPr lvl="1">
              <a:spcAft>
                <a:spcPts val="600"/>
              </a:spcAft>
            </a:pPr>
            <a:r>
              <a:rPr lang="tr-TR" dirty="0" err="1"/>
              <a:t>Perimandibular</a:t>
            </a:r>
            <a:r>
              <a:rPr lang="tr-TR" dirty="0"/>
              <a:t> </a:t>
            </a:r>
            <a:r>
              <a:rPr lang="tr-TR" dirty="0" err="1"/>
              <a:t>loj</a:t>
            </a:r>
            <a:endParaRPr lang="tr-TR" dirty="0"/>
          </a:p>
          <a:p>
            <a:pPr lvl="1">
              <a:spcAft>
                <a:spcPts val="600"/>
              </a:spcAft>
            </a:pPr>
            <a:r>
              <a:rPr lang="tr-TR" dirty="0" err="1"/>
              <a:t>Submandibular</a:t>
            </a:r>
            <a:endParaRPr lang="tr-TR" dirty="0"/>
          </a:p>
          <a:p>
            <a:pPr lvl="1">
              <a:spcAft>
                <a:spcPts val="600"/>
              </a:spcAft>
            </a:pPr>
            <a:r>
              <a:rPr lang="tr-TR" dirty="0" err="1"/>
              <a:t>Sublingual</a:t>
            </a:r>
            <a:endParaRPr lang="tr-TR" dirty="0"/>
          </a:p>
          <a:p>
            <a:pPr lvl="1">
              <a:spcAft>
                <a:spcPts val="600"/>
              </a:spcAft>
            </a:pPr>
            <a:r>
              <a:rPr lang="tr-TR" dirty="0" err="1"/>
              <a:t>Submental</a:t>
            </a:r>
            <a:endParaRPr lang="tr-TR" dirty="0"/>
          </a:p>
          <a:p>
            <a:pPr lvl="1">
              <a:spcAft>
                <a:spcPts val="600"/>
              </a:spcAft>
            </a:pPr>
            <a:r>
              <a:rPr lang="tr-TR" dirty="0" err="1"/>
              <a:t>Mastikatör</a:t>
            </a:r>
            <a:r>
              <a:rPr lang="tr-TR" dirty="0"/>
              <a:t> </a:t>
            </a:r>
            <a:r>
              <a:rPr lang="tr-TR" dirty="0" err="1"/>
              <a:t>loj</a:t>
            </a:r>
            <a:endParaRPr lang="tr-TR" dirty="0"/>
          </a:p>
          <a:p>
            <a:pPr lvl="1">
              <a:spcAft>
                <a:spcPts val="600"/>
              </a:spcAft>
            </a:pPr>
            <a:r>
              <a:rPr lang="tr-TR" dirty="0" err="1"/>
              <a:t>Submasseterik</a:t>
            </a:r>
            <a:endParaRPr lang="tr-TR" dirty="0"/>
          </a:p>
          <a:p>
            <a:pPr lvl="1">
              <a:spcAft>
                <a:spcPts val="600"/>
              </a:spcAft>
            </a:pPr>
            <a:r>
              <a:rPr lang="tr-TR" dirty="0" err="1"/>
              <a:t>Pterygomandibular</a:t>
            </a:r>
            <a:endParaRPr lang="tr-TR" dirty="0"/>
          </a:p>
          <a:p>
            <a:pPr lvl="1">
              <a:spcAft>
                <a:spcPts val="600"/>
              </a:spcAft>
            </a:pPr>
            <a:r>
              <a:rPr lang="tr-TR" dirty="0" err="1"/>
              <a:t>Superficial</a:t>
            </a:r>
            <a:r>
              <a:rPr lang="tr-TR" dirty="0"/>
              <a:t> </a:t>
            </a:r>
            <a:r>
              <a:rPr lang="tr-TR" dirty="0" err="1"/>
              <a:t>temporal</a:t>
            </a:r>
            <a:endParaRPr lang="tr-TR" dirty="0"/>
          </a:p>
          <a:p>
            <a:pPr lvl="1">
              <a:spcAft>
                <a:spcPts val="600"/>
              </a:spcAft>
            </a:pPr>
            <a:r>
              <a:rPr lang="tr-TR" dirty="0"/>
              <a:t>Derin </a:t>
            </a:r>
            <a:r>
              <a:rPr lang="tr-TR" dirty="0" err="1"/>
              <a:t>temporal</a:t>
            </a:r>
            <a:endParaRPr lang="tr-TR" dirty="0"/>
          </a:p>
          <a:p>
            <a:endParaRPr lang="tr-TR" dirty="0"/>
          </a:p>
        </p:txBody>
      </p:sp>
      <p:sp>
        <p:nvSpPr>
          <p:cNvPr id="5" name="Metin Yer Tutucusu 4"/>
          <p:cNvSpPr>
            <a:spLocks noGrp="1"/>
          </p:cNvSpPr>
          <p:nvPr>
            <p:ph type="body" sz="quarter" idx="3"/>
          </p:nvPr>
        </p:nvSpPr>
        <p:spPr>
          <a:xfrm>
            <a:off x="4754880" y="614149"/>
            <a:ext cx="3160821" cy="1702013"/>
          </a:xfrm>
        </p:spPr>
        <p:txBody>
          <a:bodyPr/>
          <a:lstStyle/>
          <a:p>
            <a:pPr>
              <a:spcAft>
                <a:spcPts val="600"/>
              </a:spcAft>
            </a:pPr>
            <a:endParaRPr lang="tr-TR" dirty="0">
              <a:solidFill>
                <a:srgbClr val="D2533C"/>
              </a:solidFill>
            </a:endParaRPr>
          </a:p>
          <a:p>
            <a:pPr>
              <a:spcAft>
                <a:spcPts val="600"/>
              </a:spcAft>
            </a:pPr>
            <a:r>
              <a:rPr lang="tr-TR" sz="2400" dirty="0">
                <a:solidFill>
                  <a:srgbClr val="D2533C"/>
                </a:solidFill>
              </a:rPr>
              <a:t>Boynun </a:t>
            </a:r>
            <a:r>
              <a:rPr lang="tr-TR" sz="2400" dirty="0" err="1">
                <a:solidFill>
                  <a:srgbClr val="D2533C"/>
                </a:solidFill>
              </a:rPr>
              <a:t>fasiyal</a:t>
            </a:r>
            <a:r>
              <a:rPr lang="tr-TR" sz="2400" dirty="0">
                <a:solidFill>
                  <a:srgbClr val="D2533C"/>
                </a:solidFill>
              </a:rPr>
              <a:t> </a:t>
            </a:r>
            <a:r>
              <a:rPr lang="tr-TR" sz="2400" dirty="0" err="1">
                <a:solidFill>
                  <a:srgbClr val="D2533C"/>
                </a:solidFill>
              </a:rPr>
              <a:t>lojları</a:t>
            </a:r>
            <a:endParaRPr lang="tr-TR" sz="2400" dirty="0">
              <a:solidFill>
                <a:srgbClr val="D2533C"/>
              </a:solidFill>
            </a:endParaRPr>
          </a:p>
          <a:p>
            <a:pPr>
              <a:spcAft>
                <a:spcPts val="600"/>
              </a:spcAft>
            </a:pPr>
            <a:endParaRPr lang="en-US" dirty="0"/>
          </a:p>
          <a:p>
            <a:endParaRPr lang="tr-TR" dirty="0"/>
          </a:p>
        </p:txBody>
      </p:sp>
      <p:sp>
        <p:nvSpPr>
          <p:cNvPr id="6" name="İçerik Yer Tutucusu 5"/>
          <p:cNvSpPr>
            <a:spLocks noGrp="1"/>
          </p:cNvSpPr>
          <p:nvPr>
            <p:ph sz="quarter" idx="4"/>
          </p:nvPr>
        </p:nvSpPr>
        <p:spPr>
          <a:xfrm>
            <a:off x="4754880" y="1856096"/>
            <a:ext cx="3931920" cy="4533592"/>
          </a:xfrm>
        </p:spPr>
        <p:txBody>
          <a:bodyPr/>
          <a:lstStyle/>
          <a:p>
            <a:pPr lvl="1">
              <a:spcAft>
                <a:spcPts val="600"/>
              </a:spcAft>
            </a:pPr>
            <a:r>
              <a:rPr lang="tr-TR" dirty="0" err="1"/>
              <a:t>Lateral</a:t>
            </a:r>
            <a:r>
              <a:rPr lang="tr-TR" dirty="0"/>
              <a:t> </a:t>
            </a:r>
            <a:r>
              <a:rPr lang="tr-TR" dirty="0" err="1"/>
              <a:t>faringeal</a:t>
            </a:r>
            <a:endParaRPr lang="tr-TR" dirty="0"/>
          </a:p>
          <a:p>
            <a:pPr lvl="1">
              <a:spcAft>
                <a:spcPts val="600"/>
              </a:spcAft>
            </a:pPr>
            <a:r>
              <a:rPr lang="tr-TR" dirty="0" err="1"/>
              <a:t>Retrofaringeal</a:t>
            </a:r>
            <a:endParaRPr lang="tr-TR" dirty="0"/>
          </a:p>
          <a:p>
            <a:pPr lvl="1">
              <a:spcAft>
                <a:spcPts val="600"/>
              </a:spcAft>
            </a:pPr>
            <a:r>
              <a:rPr lang="tr-TR" dirty="0" err="1"/>
              <a:t>Pretrakeal</a:t>
            </a:r>
            <a:endParaRPr lang="tr-TR" dirty="0"/>
          </a:p>
          <a:p>
            <a:pPr lvl="1">
              <a:spcAft>
                <a:spcPts val="600"/>
              </a:spcAft>
            </a:pPr>
            <a:r>
              <a:rPr lang="tr-TR" dirty="0" err="1"/>
              <a:t>Danger</a:t>
            </a:r>
            <a:r>
              <a:rPr lang="tr-TR" dirty="0"/>
              <a:t> </a:t>
            </a:r>
            <a:r>
              <a:rPr lang="tr-TR" dirty="0" err="1"/>
              <a:t>space</a:t>
            </a:r>
            <a:endParaRPr lang="tr-TR" dirty="0"/>
          </a:p>
          <a:p>
            <a:pPr lvl="1">
              <a:spcAft>
                <a:spcPts val="600"/>
              </a:spcAft>
            </a:pPr>
            <a:r>
              <a:rPr lang="tr-TR" dirty="0" err="1"/>
              <a:t>Prevertebral</a:t>
            </a:r>
            <a:endParaRPr lang="tr-TR" dirty="0"/>
          </a:p>
          <a:p>
            <a:endParaRPr lang="tr-TR" dirty="0"/>
          </a:p>
        </p:txBody>
      </p:sp>
    </p:spTree>
    <p:extLst>
      <p:ext uri="{BB962C8B-B14F-4D97-AF65-F5344CB8AC3E}">
        <p14:creationId xmlns:p14="http://schemas.microsoft.com/office/powerpoint/2010/main" val="26180578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275"/>
            <a:ext cx="8229600" cy="5712725"/>
          </a:xfrm>
        </p:spPr>
        <p:txBody>
          <a:bodyPr>
            <a:normAutofit/>
          </a:bodyPr>
          <a:lstStyle/>
          <a:p>
            <a:pPr>
              <a:spcAft>
                <a:spcPts val="600"/>
              </a:spcAft>
            </a:pPr>
            <a:r>
              <a:rPr lang="tr-TR" sz="2000" dirty="0"/>
              <a:t>Enfeksiyon boynun derin </a:t>
            </a:r>
            <a:r>
              <a:rPr lang="tr-TR" sz="2000" dirty="0" err="1"/>
              <a:t>lojlarına</a:t>
            </a:r>
            <a:r>
              <a:rPr lang="tr-TR" sz="2000" dirty="0"/>
              <a:t>, </a:t>
            </a:r>
            <a:r>
              <a:rPr lang="tr-TR" sz="2000" dirty="0" err="1"/>
              <a:t>lateral</a:t>
            </a:r>
            <a:r>
              <a:rPr lang="tr-TR" sz="2000" dirty="0"/>
              <a:t> </a:t>
            </a:r>
            <a:r>
              <a:rPr lang="tr-TR" sz="2000" dirty="0" err="1"/>
              <a:t>pharyngeal</a:t>
            </a:r>
            <a:r>
              <a:rPr lang="tr-TR" sz="2000" dirty="0"/>
              <a:t>, </a:t>
            </a:r>
            <a:r>
              <a:rPr lang="tr-TR" sz="2000" dirty="0" err="1"/>
              <a:t>retopharyngeal</a:t>
            </a:r>
            <a:r>
              <a:rPr lang="tr-TR" sz="2000" dirty="0"/>
              <a:t>, </a:t>
            </a:r>
            <a:r>
              <a:rPr lang="tr-TR" sz="2000" dirty="0" err="1"/>
              <a:t>carotid</a:t>
            </a:r>
            <a:r>
              <a:rPr lang="tr-TR" sz="2000" dirty="0"/>
              <a:t> ve </a:t>
            </a:r>
            <a:r>
              <a:rPr lang="tr-TR" sz="2000" dirty="0" err="1"/>
              <a:t>pretracheal</a:t>
            </a:r>
            <a:r>
              <a:rPr lang="tr-TR" sz="2000" dirty="0"/>
              <a:t> boşluklara uzanabilir. </a:t>
            </a:r>
            <a:r>
              <a:rPr lang="tr-TR" sz="2000" dirty="0" err="1"/>
              <a:t>Burdan</a:t>
            </a:r>
            <a:r>
              <a:rPr lang="tr-TR" sz="2000" dirty="0"/>
              <a:t> </a:t>
            </a:r>
            <a:r>
              <a:rPr lang="tr-TR" sz="2000" dirty="0" err="1"/>
              <a:t>danger</a:t>
            </a:r>
            <a:r>
              <a:rPr lang="tr-TR" sz="2000" dirty="0"/>
              <a:t> </a:t>
            </a:r>
            <a:r>
              <a:rPr lang="tr-TR" sz="2000" dirty="0" err="1"/>
              <a:t>zone</a:t>
            </a:r>
            <a:r>
              <a:rPr lang="tr-TR" sz="2000" dirty="0"/>
              <a:t> veya </a:t>
            </a:r>
            <a:r>
              <a:rPr lang="tr-TR" sz="2000" dirty="0" err="1"/>
              <a:t>mediastinuma</a:t>
            </a:r>
            <a:r>
              <a:rPr lang="tr-TR" sz="2000" dirty="0"/>
              <a:t> yayılabilir.</a:t>
            </a:r>
          </a:p>
          <a:p>
            <a:pPr>
              <a:spcAft>
                <a:spcPts val="600"/>
              </a:spcAft>
            </a:pPr>
            <a:r>
              <a:rPr lang="tr-TR" sz="2000" dirty="0"/>
              <a:t>Ayrıca enfeksiyon </a:t>
            </a:r>
            <a:r>
              <a:rPr lang="tr-TR" sz="2000" dirty="0" err="1"/>
              <a:t>superior</a:t>
            </a:r>
            <a:r>
              <a:rPr lang="tr-TR" sz="2000" dirty="0"/>
              <a:t> yönde ilerleyerek, sinüsler veya </a:t>
            </a:r>
            <a:r>
              <a:rPr lang="tr-TR" sz="2000" dirty="0" err="1"/>
              <a:t>vasküler</a:t>
            </a:r>
            <a:r>
              <a:rPr lang="tr-TR" sz="2000" dirty="0"/>
              <a:t> yapıları tutabilir, beyne veya </a:t>
            </a:r>
            <a:r>
              <a:rPr lang="tr-TR" sz="2000" dirty="0" err="1"/>
              <a:t>intrakranial</a:t>
            </a:r>
            <a:r>
              <a:rPr lang="tr-TR" sz="2000" dirty="0"/>
              <a:t> dural sinüslere yayılabilir, </a:t>
            </a:r>
            <a:r>
              <a:rPr lang="tr-TR" sz="2000" dirty="0" err="1"/>
              <a:t>kavernöz</a:t>
            </a:r>
            <a:r>
              <a:rPr lang="tr-TR" sz="2000" dirty="0"/>
              <a:t> sinüs </a:t>
            </a:r>
            <a:r>
              <a:rPr lang="tr-TR" sz="2000" dirty="0" err="1"/>
              <a:t>trombozuna</a:t>
            </a:r>
            <a:r>
              <a:rPr lang="tr-TR" sz="2000" dirty="0"/>
              <a:t> neden olabilir.</a:t>
            </a:r>
          </a:p>
          <a:p>
            <a:pPr>
              <a:spcAft>
                <a:spcPts val="600"/>
              </a:spcAft>
            </a:pPr>
            <a:r>
              <a:rPr lang="tr-TR" sz="2000" dirty="0"/>
              <a:t>Derin </a:t>
            </a:r>
            <a:r>
              <a:rPr lang="tr-TR" sz="2000" dirty="0" err="1"/>
              <a:t>fasiyal</a:t>
            </a:r>
            <a:r>
              <a:rPr lang="tr-TR" sz="2000" dirty="0"/>
              <a:t> </a:t>
            </a:r>
            <a:r>
              <a:rPr lang="tr-TR" sz="2000" dirty="0" err="1"/>
              <a:t>lojları</a:t>
            </a:r>
            <a:r>
              <a:rPr lang="tr-TR" sz="2000" dirty="0"/>
              <a:t> tutan enfeksiyonlar; havayolu ve </a:t>
            </a:r>
            <a:r>
              <a:rPr lang="tr-TR" sz="2000" dirty="0" err="1"/>
              <a:t>vital</a:t>
            </a:r>
            <a:r>
              <a:rPr lang="tr-TR" sz="2000" dirty="0"/>
              <a:t> yapılara tehdit etme riskine göre hafif, orta, ağır olarak 3 sınıfa ayrılabilir. </a:t>
            </a:r>
          </a:p>
          <a:p>
            <a:pPr>
              <a:spcAft>
                <a:spcPts val="600"/>
              </a:spcAft>
            </a:pPr>
            <a:r>
              <a:rPr lang="tr-TR" sz="2000" dirty="0">
                <a:solidFill>
                  <a:srgbClr val="FF0000"/>
                </a:solidFill>
              </a:rPr>
              <a:t>Düşük dereceli enfeksiyonlar, </a:t>
            </a:r>
            <a:r>
              <a:rPr lang="tr-TR" sz="2000" dirty="0"/>
              <a:t>havayolu ve </a:t>
            </a:r>
            <a:r>
              <a:rPr lang="tr-TR" sz="2000" dirty="0" err="1"/>
              <a:t>vital</a:t>
            </a:r>
            <a:r>
              <a:rPr lang="tr-TR" sz="2000" dirty="0"/>
              <a:t> yapıları tehdit etmezler. </a:t>
            </a:r>
          </a:p>
          <a:p>
            <a:pPr>
              <a:spcAft>
                <a:spcPts val="600"/>
              </a:spcAft>
            </a:pPr>
            <a:r>
              <a:rPr lang="tr-TR" sz="2000" dirty="0">
                <a:solidFill>
                  <a:srgbClr val="FF0000"/>
                </a:solidFill>
              </a:rPr>
              <a:t>Orta dereceli enfeksiyonlar, </a:t>
            </a:r>
            <a:r>
              <a:rPr lang="tr-TR" sz="2000" dirty="0" err="1"/>
              <a:t>trismusa</a:t>
            </a:r>
            <a:r>
              <a:rPr lang="tr-TR" sz="2000" dirty="0"/>
              <a:t> ve dilin </a:t>
            </a:r>
            <a:r>
              <a:rPr lang="tr-TR" sz="2000" dirty="0" err="1"/>
              <a:t>elevasyonuna</a:t>
            </a:r>
            <a:r>
              <a:rPr lang="tr-TR" sz="2000" dirty="0"/>
              <a:t> neden olarak havayolunu kısıtlayabilir, </a:t>
            </a:r>
            <a:r>
              <a:rPr lang="tr-TR" sz="2000" dirty="0" err="1"/>
              <a:t>endotracheal</a:t>
            </a:r>
            <a:r>
              <a:rPr lang="tr-TR" sz="2000" dirty="0"/>
              <a:t> </a:t>
            </a:r>
            <a:r>
              <a:rPr lang="tr-TR" sz="2000" dirty="0" err="1"/>
              <a:t>entübasyonu</a:t>
            </a:r>
            <a:r>
              <a:rPr lang="tr-TR" sz="2000" dirty="0"/>
              <a:t> zorlaştırır. </a:t>
            </a:r>
          </a:p>
          <a:p>
            <a:pPr>
              <a:spcAft>
                <a:spcPts val="600"/>
              </a:spcAft>
            </a:pPr>
            <a:r>
              <a:rPr lang="tr-TR" sz="2000" dirty="0">
                <a:solidFill>
                  <a:srgbClr val="FF0000"/>
                </a:solidFill>
              </a:rPr>
              <a:t>Yüksek riskli enfeksiyonlar, </a:t>
            </a:r>
            <a:r>
              <a:rPr lang="tr-TR" sz="2000" dirty="0"/>
              <a:t>direkt olarak havayoluna bası yapar, </a:t>
            </a:r>
            <a:r>
              <a:rPr lang="tr-TR" sz="2000" dirty="0" err="1"/>
              <a:t>vital</a:t>
            </a:r>
            <a:r>
              <a:rPr lang="tr-TR" sz="2000" dirty="0"/>
              <a:t> yapılara zarar verebilir.</a:t>
            </a:r>
          </a:p>
          <a:p>
            <a:pPr>
              <a:spcAft>
                <a:spcPts val="600"/>
              </a:spcAft>
            </a:pPr>
            <a:endParaRPr lang="en-US" dirty="0"/>
          </a:p>
        </p:txBody>
      </p:sp>
    </p:spTree>
    <p:extLst>
      <p:ext uri="{BB962C8B-B14F-4D97-AF65-F5344CB8AC3E}">
        <p14:creationId xmlns:p14="http://schemas.microsoft.com/office/powerpoint/2010/main" val="30630801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2752"/>
            <a:ext cx="8382000" cy="990600"/>
          </a:xfrm>
        </p:spPr>
        <p:txBody>
          <a:bodyPr>
            <a:normAutofit fontScale="90000"/>
          </a:bodyPr>
          <a:lstStyle/>
          <a:p>
            <a:r>
              <a:rPr lang="tr-TR" sz="3200" dirty="0" err="1">
                <a:solidFill>
                  <a:srgbClr val="D2533C"/>
                </a:solidFill>
              </a:rPr>
              <a:t>Fasiyal</a:t>
            </a:r>
            <a:r>
              <a:rPr lang="tr-TR" sz="3200" dirty="0">
                <a:solidFill>
                  <a:srgbClr val="D2533C"/>
                </a:solidFill>
              </a:rPr>
              <a:t> </a:t>
            </a:r>
            <a:r>
              <a:rPr lang="tr-TR" sz="3200" dirty="0" err="1">
                <a:solidFill>
                  <a:srgbClr val="D2533C"/>
                </a:solidFill>
              </a:rPr>
              <a:t>loj</a:t>
            </a:r>
            <a:r>
              <a:rPr lang="tr-TR" sz="3200" dirty="0">
                <a:solidFill>
                  <a:srgbClr val="D2533C"/>
                </a:solidFill>
              </a:rPr>
              <a:t> enfeksiyonlarının göreceli şiddetleri</a:t>
            </a:r>
            <a:endParaRPr lang="en-US" sz="3200" dirty="0">
              <a:solidFill>
                <a:srgbClr val="D2533C"/>
              </a:solidFill>
            </a:endParaRPr>
          </a:p>
        </p:txBody>
      </p:sp>
      <p:sp>
        <p:nvSpPr>
          <p:cNvPr id="3" name="Content Placeholder 2"/>
          <p:cNvSpPr>
            <a:spLocks noGrp="1"/>
          </p:cNvSpPr>
          <p:nvPr>
            <p:ph sz="half" idx="1"/>
          </p:nvPr>
        </p:nvSpPr>
        <p:spPr/>
        <p:txBody>
          <a:bodyPr>
            <a:normAutofit fontScale="47500" lnSpcReduction="20000"/>
          </a:bodyPr>
          <a:lstStyle/>
          <a:p>
            <a:pPr>
              <a:spcAft>
                <a:spcPts val="600"/>
              </a:spcAft>
            </a:pPr>
            <a:r>
              <a:rPr lang="tr-TR" sz="3200" dirty="0">
                <a:solidFill>
                  <a:srgbClr val="D2533C"/>
                </a:solidFill>
              </a:rPr>
              <a:t>Düşük dereceli enfeksiyonlar</a:t>
            </a:r>
          </a:p>
          <a:p>
            <a:pPr lvl="1">
              <a:spcAft>
                <a:spcPts val="600"/>
              </a:spcAft>
            </a:pPr>
            <a:r>
              <a:rPr lang="tr-TR" dirty="0" err="1"/>
              <a:t>Vestibüler</a:t>
            </a:r>
            <a:endParaRPr lang="tr-TR" dirty="0"/>
          </a:p>
          <a:p>
            <a:pPr lvl="1">
              <a:spcAft>
                <a:spcPts val="600"/>
              </a:spcAft>
            </a:pPr>
            <a:r>
              <a:rPr lang="tr-TR" dirty="0" err="1"/>
              <a:t>Bukkal</a:t>
            </a:r>
            <a:endParaRPr lang="tr-TR" dirty="0"/>
          </a:p>
          <a:p>
            <a:pPr lvl="1">
              <a:spcAft>
                <a:spcPts val="600"/>
              </a:spcAft>
            </a:pPr>
            <a:r>
              <a:rPr lang="tr-TR" dirty="0" err="1"/>
              <a:t>Subperiostal</a:t>
            </a:r>
            <a:endParaRPr lang="tr-TR" dirty="0"/>
          </a:p>
          <a:p>
            <a:pPr lvl="1">
              <a:spcAft>
                <a:spcPts val="600"/>
              </a:spcAft>
            </a:pPr>
            <a:r>
              <a:rPr lang="tr-TR" dirty="0"/>
              <a:t>Space of </a:t>
            </a:r>
            <a:r>
              <a:rPr lang="tr-TR" dirty="0" err="1"/>
              <a:t>the</a:t>
            </a:r>
            <a:r>
              <a:rPr lang="tr-TR" dirty="0"/>
              <a:t> body of </a:t>
            </a:r>
            <a:r>
              <a:rPr lang="tr-TR" dirty="0" err="1"/>
              <a:t>the</a:t>
            </a:r>
            <a:r>
              <a:rPr lang="tr-TR" dirty="0"/>
              <a:t> </a:t>
            </a:r>
            <a:r>
              <a:rPr lang="tr-TR" dirty="0" err="1"/>
              <a:t>mandible</a:t>
            </a:r>
            <a:endParaRPr lang="tr-TR" dirty="0"/>
          </a:p>
          <a:p>
            <a:pPr>
              <a:spcAft>
                <a:spcPts val="600"/>
              </a:spcAft>
            </a:pPr>
            <a:r>
              <a:rPr lang="tr-TR" sz="3200" dirty="0">
                <a:solidFill>
                  <a:srgbClr val="D2533C"/>
                </a:solidFill>
              </a:rPr>
              <a:t>Orta dereceli enfeksiyonlar</a:t>
            </a:r>
          </a:p>
          <a:p>
            <a:pPr lvl="1">
              <a:spcAft>
                <a:spcPts val="600"/>
              </a:spcAft>
            </a:pPr>
            <a:r>
              <a:rPr lang="tr-TR" dirty="0" err="1"/>
              <a:t>Perimandibular</a:t>
            </a:r>
            <a:endParaRPr lang="tr-TR" dirty="0"/>
          </a:p>
          <a:p>
            <a:pPr lvl="1">
              <a:spcAft>
                <a:spcPts val="600"/>
              </a:spcAft>
            </a:pPr>
            <a:r>
              <a:rPr lang="tr-TR" dirty="0" err="1"/>
              <a:t>Submandibular</a:t>
            </a:r>
            <a:endParaRPr lang="tr-TR" dirty="0"/>
          </a:p>
          <a:p>
            <a:pPr lvl="1">
              <a:spcAft>
                <a:spcPts val="600"/>
              </a:spcAft>
            </a:pPr>
            <a:r>
              <a:rPr lang="tr-TR" dirty="0" err="1"/>
              <a:t>Sublingual</a:t>
            </a:r>
            <a:endParaRPr lang="tr-TR" dirty="0"/>
          </a:p>
          <a:p>
            <a:pPr lvl="1">
              <a:spcAft>
                <a:spcPts val="600"/>
              </a:spcAft>
            </a:pPr>
            <a:r>
              <a:rPr lang="tr-TR" dirty="0" err="1"/>
              <a:t>Submental</a:t>
            </a:r>
            <a:endParaRPr lang="tr-TR" dirty="0"/>
          </a:p>
          <a:p>
            <a:pPr lvl="1">
              <a:spcAft>
                <a:spcPts val="600"/>
              </a:spcAft>
            </a:pPr>
            <a:r>
              <a:rPr lang="tr-TR" dirty="0" err="1"/>
              <a:t>Mastikator</a:t>
            </a:r>
            <a:r>
              <a:rPr lang="tr-TR" dirty="0"/>
              <a:t> </a:t>
            </a:r>
            <a:r>
              <a:rPr lang="tr-TR" dirty="0" err="1"/>
              <a:t>loj</a:t>
            </a:r>
            <a:endParaRPr lang="tr-TR" dirty="0"/>
          </a:p>
          <a:p>
            <a:pPr lvl="1">
              <a:spcAft>
                <a:spcPts val="600"/>
              </a:spcAft>
            </a:pPr>
            <a:r>
              <a:rPr lang="tr-TR" dirty="0" err="1"/>
              <a:t>Submasseterik</a:t>
            </a:r>
            <a:endParaRPr lang="tr-TR" dirty="0"/>
          </a:p>
          <a:p>
            <a:pPr lvl="1">
              <a:spcAft>
                <a:spcPts val="600"/>
              </a:spcAft>
            </a:pPr>
            <a:r>
              <a:rPr lang="tr-TR" dirty="0" err="1"/>
              <a:t>Pterygomandibular</a:t>
            </a:r>
            <a:endParaRPr lang="tr-TR" dirty="0"/>
          </a:p>
          <a:p>
            <a:pPr lvl="1">
              <a:spcAft>
                <a:spcPts val="600"/>
              </a:spcAft>
            </a:pPr>
            <a:r>
              <a:rPr lang="tr-TR" dirty="0" err="1"/>
              <a:t>Superficial</a:t>
            </a:r>
            <a:r>
              <a:rPr lang="tr-TR" dirty="0"/>
              <a:t> </a:t>
            </a:r>
            <a:r>
              <a:rPr lang="tr-TR" dirty="0" err="1"/>
              <a:t>temporal</a:t>
            </a:r>
            <a:endParaRPr lang="tr-TR" dirty="0"/>
          </a:p>
          <a:p>
            <a:pPr lvl="1">
              <a:spcAft>
                <a:spcPts val="600"/>
              </a:spcAft>
            </a:pPr>
            <a:r>
              <a:rPr lang="tr-TR" dirty="0"/>
              <a:t>Derin </a:t>
            </a:r>
            <a:r>
              <a:rPr lang="tr-TR" dirty="0" err="1"/>
              <a:t>temporal</a:t>
            </a:r>
            <a:r>
              <a:rPr lang="tr-TR" dirty="0"/>
              <a:t> (</a:t>
            </a:r>
            <a:r>
              <a:rPr lang="tr-TR" dirty="0" err="1"/>
              <a:t>infratemporal</a:t>
            </a:r>
            <a:r>
              <a:rPr lang="tr-TR" dirty="0"/>
              <a:t> dahil)</a:t>
            </a:r>
          </a:p>
        </p:txBody>
      </p:sp>
      <p:sp>
        <p:nvSpPr>
          <p:cNvPr id="4" name="Content Placeholder 3"/>
          <p:cNvSpPr>
            <a:spLocks noGrp="1"/>
          </p:cNvSpPr>
          <p:nvPr>
            <p:ph sz="half" idx="2"/>
          </p:nvPr>
        </p:nvSpPr>
        <p:spPr/>
        <p:txBody>
          <a:bodyPr>
            <a:normAutofit fontScale="47500" lnSpcReduction="20000"/>
          </a:bodyPr>
          <a:lstStyle/>
          <a:p>
            <a:pPr>
              <a:spcAft>
                <a:spcPts val="600"/>
              </a:spcAft>
            </a:pPr>
            <a:r>
              <a:rPr lang="tr-TR" sz="3200" dirty="0">
                <a:solidFill>
                  <a:srgbClr val="D2533C"/>
                </a:solidFill>
              </a:rPr>
              <a:t>Yüksek riskli enfeksiyonlar</a:t>
            </a:r>
          </a:p>
          <a:p>
            <a:pPr lvl="1">
              <a:spcAft>
                <a:spcPts val="600"/>
              </a:spcAft>
            </a:pPr>
            <a:r>
              <a:rPr lang="tr-TR" dirty="0"/>
              <a:t>Derin boyun </a:t>
            </a:r>
            <a:r>
              <a:rPr lang="tr-TR" dirty="0" err="1"/>
              <a:t>lojları</a:t>
            </a:r>
            <a:endParaRPr lang="tr-TR" dirty="0"/>
          </a:p>
          <a:p>
            <a:pPr lvl="1">
              <a:spcAft>
                <a:spcPts val="600"/>
              </a:spcAft>
            </a:pPr>
            <a:r>
              <a:rPr lang="tr-TR" dirty="0" err="1"/>
              <a:t>Lateral</a:t>
            </a:r>
            <a:r>
              <a:rPr lang="tr-TR" dirty="0"/>
              <a:t> </a:t>
            </a:r>
            <a:r>
              <a:rPr lang="tr-TR" dirty="0" err="1"/>
              <a:t>pharyngeal</a:t>
            </a:r>
            <a:endParaRPr lang="tr-TR" dirty="0"/>
          </a:p>
          <a:p>
            <a:pPr lvl="1">
              <a:spcAft>
                <a:spcPts val="600"/>
              </a:spcAft>
            </a:pPr>
            <a:r>
              <a:rPr lang="tr-TR" dirty="0" err="1"/>
              <a:t>Retropharyngeal</a:t>
            </a:r>
            <a:endParaRPr lang="tr-TR" dirty="0"/>
          </a:p>
          <a:p>
            <a:pPr lvl="1">
              <a:spcAft>
                <a:spcPts val="600"/>
              </a:spcAft>
            </a:pPr>
            <a:r>
              <a:rPr lang="tr-TR" dirty="0" err="1"/>
              <a:t>Pretracheal</a:t>
            </a:r>
            <a:endParaRPr lang="tr-TR" dirty="0"/>
          </a:p>
          <a:p>
            <a:pPr lvl="1">
              <a:spcAft>
                <a:spcPts val="600"/>
              </a:spcAft>
            </a:pPr>
            <a:r>
              <a:rPr lang="tr-TR" dirty="0" err="1"/>
              <a:t>Danger</a:t>
            </a:r>
            <a:r>
              <a:rPr lang="tr-TR" dirty="0"/>
              <a:t> </a:t>
            </a:r>
            <a:r>
              <a:rPr lang="tr-TR" dirty="0" err="1"/>
              <a:t>zone</a:t>
            </a:r>
            <a:endParaRPr lang="tr-TR" dirty="0"/>
          </a:p>
          <a:p>
            <a:pPr lvl="1">
              <a:spcAft>
                <a:spcPts val="600"/>
              </a:spcAft>
            </a:pPr>
            <a:r>
              <a:rPr lang="tr-TR" dirty="0" err="1"/>
              <a:t>Mediastinum</a:t>
            </a:r>
            <a:endParaRPr lang="tr-TR" dirty="0"/>
          </a:p>
          <a:p>
            <a:pPr lvl="1">
              <a:spcAft>
                <a:spcPts val="600"/>
              </a:spcAft>
            </a:pPr>
            <a:r>
              <a:rPr lang="tr-TR" dirty="0" err="1"/>
              <a:t>İntracranial</a:t>
            </a:r>
            <a:r>
              <a:rPr lang="tr-TR" dirty="0"/>
              <a:t> enfeksiyonlar</a:t>
            </a:r>
          </a:p>
          <a:p>
            <a:pPr lvl="1">
              <a:spcAft>
                <a:spcPts val="600"/>
              </a:spcAft>
            </a:pPr>
            <a:r>
              <a:rPr lang="tr-TR" dirty="0" err="1"/>
              <a:t>Kavernöz</a:t>
            </a:r>
            <a:r>
              <a:rPr lang="tr-TR" dirty="0"/>
              <a:t> sinüs </a:t>
            </a:r>
            <a:r>
              <a:rPr lang="tr-TR" dirty="0" err="1"/>
              <a:t>trombozu</a:t>
            </a:r>
            <a:endParaRPr lang="tr-TR" dirty="0"/>
          </a:p>
          <a:p>
            <a:pPr lvl="1">
              <a:spcAft>
                <a:spcPts val="600"/>
              </a:spcAft>
            </a:pPr>
            <a:r>
              <a:rPr lang="tr-TR" dirty="0"/>
              <a:t>Beyin apseleri</a:t>
            </a:r>
            <a:endParaRPr lang="en-US" dirty="0"/>
          </a:p>
        </p:txBody>
      </p:sp>
    </p:spTree>
    <p:extLst>
      <p:ext uri="{BB962C8B-B14F-4D97-AF65-F5344CB8AC3E}">
        <p14:creationId xmlns:p14="http://schemas.microsoft.com/office/powerpoint/2010/main" val="4152670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686800" cy="990600"/>
          </a:xfrm>
        </p:spPr>
        <p:txBody>
          <a:bodyPr>
            <a:normAutofit fontScale="90000"/>
          </a:bodyPr>
          <a:lstStyle/>
          <a:p>
            <a:r>
              <a:rPr lang="tr-TR" sz="3200" dirty="0"/>
              <a:t>Herhangi bir dişten kaynaklanan enfeksiyonlar</a:t>
            </a:r>
            <a:endParaRPr lang="en-US" sz="3200" dirty="0"/>
          </a:p>
        </p:txBody>
      </p:sp>
      <p:sp>
        <p:nvSpPr>
          <p:cNvPr id="3" name="Content Placeholder 2"/>
          <p:cNvSpPr>
            <a:spLocks noGrp="1"/>
          </p:cNvSpPr>
          <p:nvPr>
            <p:ph sz="half" idx="1"/>
          </p:nvPr>
        </p:nvSpPr>
        <p:spPr>
          <a:xfrm>
            <a:off x="457200" y="1673352"/>
            <a:ext cx="8229600" cy="2360150"/>
          </a:xfrm>
        </p:spPr>
        <p:txBody>
          <a:bodyPr>
            <a:normAutofit/>
          </a:bodyPr>
          <a:lstStyle/>
          <a:p>
            <a:pPr>
              <a:spcAft>
                <a:spcPts val="600"/>
              </a:spcAft>
            </a:pPr>
            <a:r>
              <a:rPr lang="tr-TR" sz="2000" dirty="0" err="1"/>
              <a:t>Maksiller</a:t>
            </a:r>
            <a:r>
              <a:rPr lang="tr-TR" sz="2000" dirty="0"/>
              <a:t> ve </a:t>
            </a:r>
            <a:r>
              <a:rPr lang="tr-TR" sz="2000" dirty="0" err="1"/>
              <a:t>mandibular</a:t>
            </a:r>
            <a:r>
              <a:rPr lang="tr-TR" sz="2000" dirty="0"/>
              <a:t> dişler; </a:t>
            </a:r>
            <a:r>
              <a:rPr lang="tr-TR" sz="2000" dirty="0" err="1"/>
              <a:t>vestibüler</a:t>
            </a:r>
            <a:r>
              <a:rPr lang="tr-TR" sz="2000" dirty="0"/>
              <a:t>, </a:t>
            </a:r>
            <a:r>
              <a:rPr lang="tr-TR" sz="2000" dirty="0" err="1"/>
              <a:t>bukkal</a:t>
            </a:r>
            <a:r>
              <a:rPr lang="tr-TR" sz="2000" dirty="0"/>
              <a:t> ve </a:t>
            </a:r>
            <a:r>
              <a:rPr lang="tr-TR" sz="2000" dirty="0" err="1"/>
              <a:t>subkutanöz</a:t>
            </a:r>
            <a:r>
              <a:rPr lang="tr-TR" sz="2000" dirty="0"/>
              <a:t> enfeksiyonlara neden olabilirler.</a:t>
            </a:r>
          </a:p>
          <a:p>
            <a:pPr>
              <a:spcAft>
                <a:spcPts val="600"/>
              </a:spcAft>
            </a:pPr>
            <a:r>
              <a:rPr lang="tr-TR" sz="2000" dirty="0" err="1"/>
              <a:t>Bukkal</a:t>
            </a:r>
            <a:r>
              <a:rPr lang="tr-TR" sz="2000" dirty="0"/>
              <a:t> </a:t>
            </a:r>
            <a:r>
              <a:rPr lang="tr-TR" sz="2000" dirty="0" err="1"/>
              <a:t>loj</a:t>
            </a:r>
            <a:r>
              <a:rPr lang="tr-TR" sz="2000" dirty="0"/>
              <a:t> aslında </a:t>
            </a:r>
            <a:r>
              <a:rPr lang="tr-TR" sz="2000" dirty="0" err="1"/>
              <a:t>subkutanöz</a:t>
            </a:r>
            <a:r>
              <a:rPr lang="tr-TR" sz="2000" dirty="0"/>
              <a:t> </a:t>
            </a:r>
            <a:r>
              <a:rPr lang="tr-TR" sz="2000" dirty="0" err="1"/>
              <a:t>lojun</a:t>
            </a:r>
            <a:r>
              <a:rPr lang="tr-TR" sz="2000" dirty="0"/>
              <a:t> bir parçasıdır. </a:t>
            </a:r>
          </a:p>
          <a:p>
            <a:pPr>
              <a:spcAft>
                <a:spcPts val="600"/>
              </a:spcAft>
            </a:pPr>
            <a:r>
              <a:rPr lang="tr-TR" sz="2000" dirty="0"/>
              <a:t>Bu yüzden uzun süre tedavi edilmeyen </a:t>
            </a:r>
            <a:r>
              <a:rPr lang="tr-TR" sz="2000" dirty="0" err="1"/>
              <a:t>bukkal</a:t>
            </a:r>
            <a:r>
              <a:rPr lang="tr-TR" sz="2000" dirty="0"/>
              <a:t> </a:t>
            </a:r>
            <a:r>
              <a:rPr lang="tr-TR" sz="2000" dirty="0" err="1"/>
              <a:t>loj</a:t>
            </a:r>
            <a:r>
              <a:rPr lang="tr-TR" sz="2000" dirty="0"/>
              <a:t> apselerinde, apsenin alt sınırından, (</a:t>
            </a:r>
            <a:r>
              <a:rPr lang="tr-TR" sz="2000" dirty="0" err="1"/>
              <a:t>mandibulanın</a:t>
            </a:r>
            <a:r>
              <a:rPr lang="tr-TR" sz="2000" dirty="0"/>
              <a:t> </a:t>
            </a:r>
            <a:r>
              <a:rPr lang="tr-TR" sz="2000" dirty="0" err="1"/>
              <a:t>inferior</a:t>
            </a:r>
            <a:r>
              <a:rPr lang="tr-TR" sz="2000" dirty="0"/>
              <a:t> </a:t>
            </a:r>
            <a:r>
              <a:rPr lang="tr-TR" sz="2000" dirty="0" err="1"/>
              <a:t>borderına</a:t>
            </a:r>
            <a:r>
              <a:rPr lang="tr-TR" sz="2000" dirty="0"/>
              <a:t> yakın) </a:t>
            </a:r>
            <a:r>
              <a:rPr lang="tr-TR" sz="2000" dirty="0" err="1"/>
              <a:t>spontan</a:t>
            </a:r>
            <a:r>
              <a:rPr lang="tr-TR" sz="2000" dirty="0"/>
              <a:t> drenaj oluşabilir.</a:t>
            </a:r>
          </a:p>
        </p:txBody>
      </p:sp>
      <p:pic>
        <p:nvPicPr>
          <p:cNvPr id="5" name="Content Placeholder 4" descr="Ekran Resmi 2015-04-30 22.04.53.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4854"/>
          <a:stretch/>
        </p:blipFill>
        <p:spPr>
          <a:xfrm>
            <a:off x="457200" y="4388680"/>
            <a:ext cx="8229600" cy="2357437"/>
          </a:xfrm>
        </p:spPr>
      </p:pic>
    </p:spTree>
    <p:extLst>
      <p:ext uri="{BB962C8B-B14F-4D97-AF65-F5344CB8AC3E}">
        <p14:creationId xmlns:p14="http://schemas.microsoft.com/office/powerpoint/2010/main" val="25075989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978" y="533400"/>
            <a:ext cx="7949821" cy="990600"/>
          </a:xfrm>
        </p:spPr>
        <p:txBody>
          <a:bodyPr>
            <a:normAutofit/>
          </a:bodyPr>
          <a:lstStyle/>
          <a:p>
            <a:r>
              <a:rPr lang="tr-TR" sz="3600" dirty="0" err="1"/>
              <a:t>Maksiller</a:t>
            </a:r>
            <a:r>
              <a:rPr lang="tr-TR" sz="3600" dirty="0"/>
              <a:t> diş kaynaklı enfeksiyonlar</a:t>
            </a:r>
            <a:endParaRPr lang="en-US" sz="3600" dirty="0"/>
          </a:p>
        </p:txBody>
      </p:sp>
      <p:sp>
        <p:nvSpPr>
          <p:cNvPr id="3" name="Content Placeholder 2"/>
          <p:cNvSpPr>
            <a:spLocks noGrp="1"/>
          </p:cNvSpPr>
          <p:nvPr>
            <p:ph idx="1"/>
          </p:nvPr>
        </p:nvSpPr>
        <p:spPr>
          <a:xfrm>
            <a:off x="597088" y="1856096"/>
            <a:ext cx="8229600" cy="4620904"/>
          </a:xfrm>
        </p:spPr>
        <p:txBody>
          <a:bodyPr>
            <a:normAutofit/>
          </a:bodyPr>
          <a:lstStyle/>
          <a:p>
            <a:pPr>
              <a:spcAft>
                <a:spcPts val="1200"/>
              </a:spcAft>
            </a:pPr>
            <a:r>
              <a:rPr lang="tr-TR" sz="2000" dirty="0" err="1">
                <a:solidFill>
                  <a:srgbClr val="FF0000"/>
                </a:solidFill>
              </a:rPr>
              <a:t>Palatinal</a:t>
            </a:r>
            <a:r>
              <a:rPr lang="tr-TR" sz="2000" dirty="0">
                <a:solidFill>
                  <a:srgbClr val="FF0000"/>
                </a:solidFill>
              </a:rPr>
              <a:t> apse; </a:t>
            </a:r>
            <a:r>
              <a:rPr lang="tr-TR" sz="2000" dirty="0"/>
              <a:t>üst </a:t>
            </a:r>
            <a:r>
              <a:rPr lang="tr-TR" sz="2000" dirty="0" err="1"/>
              <a:t>lateral</a:t>
            </a:r>
            <a:r>
              <a:rPr lang="tr-TR" sz="2000" dirty="0"/>
              <a:t> dişlerin kökleri ve </a:t>
            </a:r>
            <a:r>
              <a:rPr lang="tr-TR" sz="2000" dirty="0" err="1"/>
              <a:t>premolar-molar</a:t>
            </a:r>
            <a:r>
              <a:rPr lang="tr-TR" sz="2000" dirty="0"/>
              <a:t> dişlerin </a:t>
            </a:r>
            <a:r>
              <a:rPr lang="tr-TR" sz="2000" dirty="0" err="1"/>
              <a:t>palatinal</a:t>
            </a:r>
            <a:r>
              <a:rPr lang="tr-TR" sz="2000" dirty="0"/>
              <a:t> kökleri </a:t>
            </a:r>
            <a:r>
              <a:rPr lang="tr-TR" sz="2000" dirty="0" err="1"/>
              <a:t>palatinale</a:t>
            </a:r>
            <a:r>
              <a:rPr lang="tr-TR" sz="2000" dirty="0"/>
              <a:t> daha yakın olduğu için, bu dişlerden kaynaklanan enfeksiyonlar </a:t>
            </a:r>
            <a:r>
              <a:rPr lang="tr-TR" sz="2000" dirty="0" err="1"/>
              <a:t>palatinaldeki</a:t>
            </a:r>
            <a:r>
              <a:rPr lang="tr-TR" sz="2000" dirty="0"/>
              <a:t> kemiği perfore edebilir, </a:t>
            </a:r>
            <a:r>
              <a:rPr lang="tr-TR" sz="2000" dirty="0" err="1"/>
              <a:t>periost</a:t>
            </a:r>
            <a:r>
              <a:rPr lang="tr-TR" sz="2000" dirty="0"/>
              <a:t> perfore olmaz ve enfeksiyon </a:t>
            </a:r>
            <a:r>
              <a:rPr lang="tr-TR" sz="2000" dirty="0" err="1"/>
              <a:t>subperiostal</a:t>
            </a:r>
            <a:r>
              <a:rPr lang="tr-TR" sz="2000" dirty="0"/>
              <a:t> olarak birikir.</a:t>
            </a:r>
          </a:p>
        </p:txBody>
      </p:sp>
      <p:pic>
        <p:nvPicPr>
          <p:cNvPr id="4" name="Resim 3"/>
          <p:cNvPicPr>
            <a:picLocks noChangeAspect="1"/>
          </p:cNvPicPr>
          <p:nvPr/>
        </p:nvPicPr>
        <p:blipFill>
          <a:blip r:embed="rId2"/>
          <a:stretch>
            <a:fillRect/>
          </a:stretch>
        </p:blipFill>
        <p:spPr>
          <a:xfrm>
            <a:off x="1910685" y="3653306"/>
            <a:ext cx="4806287" cy="2823694"/>
          </a:xfrm>
          <a:prstGeom prst="rect">
            <a:avLst/>
          </a:prstGeom>
        </p:spPr>
      </p:pic>
    </p:spTree>
    <p:extLst>
      <p:ext uri="{BB962C8B-B14F-4D97-AF65-F5344CB8AC3E}">
        <p14:creationId xmlns:p14="http://schemas.microsoft.com/office/powerpoint/2010/main" val="38185474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733266"/>
            <a:ext cx="8229600" cy="4981433"/>
          </a:xfrm>
        </p:spPr>
        <p:txBody>
          <a:bodyPr>
            <a:normAutofit/>
          </a:bodyPr>
          <a:lstStyle/>
          <a:p>
            <a:pPr lvl="0">
              <a:spcAft>
                <a:spcPts val="1200"/>
              </a:spcAft>
              <a:buClr>
                <a:srgbClr val="93A299"/>
              </a:buClr>
            </a:pPr>
            <a:r>
              <a:rPr lang="tr-TR" sz="2000" dirty="0" err="1">
                <a:solidFill>
                  <a:srgbClr val="FF0000"/>
                </a:solidFill>
              </a:rPr>
              <a:t>İnfraorbital</a:t>
            </a:r>
            <a:r>
              <a:rPr lang="tr-TR" sz="2000" dirty="0">
                <a:solidFill>
                  <a:srgbClr val="FF0000"/>
                </a:solidFill>
              </a:rPr>
              <a:t> </a:t>
            </a:r>
            <a:r>
              <a:rPr lang="tr-TR" sz="2000" dirty="0" err="1">
                <a:solidFill>
                  <a:srgbClr val="FF0000"/>
                </a:solidFill>
              </a:rPr>
              <a:t>loj</a:t>
            </a:r>
            <a:r>
              <a:rPr lang="tr-TR" sz="2000" dirty="0">
                <a:solidFill>
                  <a:srgbClr val="FF0000"/>
                </a:solidFill>
              </a:rPr>
              <a:t>, </a:t>
            </a:r>
            <a:r>
              <a:rPr lang="tr-TR" sz="2000" dirty="0" err="1">
                <a:solidFill>
                  <a:srgbClr val="292934"/>
                </a:solidFill>
              </a:rPr>
              <a:t>levator</a:t>
            </a:r>
            <a:r>
              <a:rPr lang="tr-TR" sz="2000" dirty="0">
                <a:solidFill>
                  <a:srgbClr val="292934"/>
                </a:solidFill>
              </a:rPr>
              <a:t> </a:t>
            </a:r>
            <a:r>
              <a:rPr lang="tr-TR" sz="2000" dirty="0" err="1">
                <a:solidFill>
                  <a:srgbClr val="292934"/>
                </a:solidFill>
              </a:rPr>
              <a:t>anguli</a:t>
            </a:r>
            <a:r>
              <a:rPr lang="tr-TR" sz="2000" dirty="0">
                <a:solidFill>
                  <a:srgbClr val="292934"/>
                </a:solidFill>
              </a:rPr>
              <a:t> </a:t>
            </a:r>
            <a:r>
              <a:rPr lang="tr-TR" sz="2000" dirty="0" err="1">
                <a:solidFill>
                  <a:srgbClr val="292934"/>
                </a:solidFill>
              </a:rPr>
              <a:t>oris</a:t>
            </a:r>
            <a:r>
              <a:rPr lang="tr-TR" sz="2000" dirty="0">
                <a:solidFill>
                  <a:srgbClr val="292934"/>
                </a:solidFill>
              </a:rPr>
              <a:t> ve </a:t>
            </a:r>
            <a:r>
              <a:rPr lang="tr-TR" sz="2000" dirty="0" err="1">
                <a:solidFill>
                  <a:srgbClr val="292934"/>
                </a:solidFill>
              </a:rPr>
              <a:t>levator</a:t>
            </a:r>
            <a:r>
              <a:rPr lang="tr-TR" sz="2000" dirty="0">
                <a:solidFill>
                  <a:srgbClr val="292934"/>
                </a:solidFill>
              </a:rPr>
              <a:t> </a:t>
            </a:r>
            <a:r>
              <a:rPr lang="tr-TR" sz="2000" dirty="0" err="1">
                <a:solidFill>
                  <a:srgbClr val="292934"/>
                </a:solidFill>
              </a:rPr>
              <a:t>labii</a:t>
            </a:r>
            <a:r>
              <a:rPr lang="tr-TR" sz="2000" dirty="0">
                <a:solidFill>
                  <a:srgbClr val="292934"/>
                </a:solidFill>
              </a:rPr>
              <a:t> </a:t>
            </a:r>
            <a:r>
              <a:rPr lang="tr-TR" sz="2000" dirty="0" err="1">
                <a:solidFill>
                  <a:srgbClr val="292934"/>
                </a:solidFill>
              </a:rPr>
              <a:t>superior</a:t>
            </a:r>
            <a:r>
              <a:rPr lang="tr-TR" sz="2000" dirty="0">
                <a:solidFill>
                  <a:srgbClr val="292934"/>
                </a:solidFill>
              </a:rPr>
              <a:t> kasları arasında bulunur. </a:t>
            </a:r>
          </a:p>
          <a:p>
            <a:pPr lvl="0">
              <a:spcAft>
                <a:spcPts val="1200"/>
              </a:spcAft>
              <a:buClr>
                <a:srgbClr val="93A299"/>
              </a:buClr>
            </a:pPr>
            <a:r>
              <a:rPr lang="tr-TR" sz="2000" dirty="0">
                <a:solidFill>
                  <a:srgbClr val="292934"/>
                </a:solidFill>
              </a:rPr>
              <a:t>Genellikle </a:t>
            </a:r>
            <a:r>
              <a:rPr lang="tr-TR" sz="2000" dirty="0" err="1">
                <a:solidFill>
                  <a:srgbClr val="292934"/>
                </a:solidFill>
              </a:rPr>
              <a:t>maksiller</a:t>
            </a:r>
            <a:r>
              <a:rPr lang="tr-TR" sz="2000" dirty="0">
                <a:solidFill>
                  <a:srgbClr val="292934"/>
                </a:solidFill>
              </a:rPr>
              <a:t> </a:t>
            </a:r>
            <a:r>
              <a:rPr lang="tr-TR" sz="2000" dirty="0" err="1">
                <a:solidFill>
                  <a:srgbClr val="292934"/>
                </a:solidFill>
              </a:rPr>
              <a:t>kanin</a:t>
            </a:r>
            <a:r>
              <a:rPr lang="tr-TR" sz="2000" dirty="0">
                <a:solidFill>
                  <a:srgbClr val="292934"/>
                </a:solidFill>
              </a:rPr>
              <a:t> enfeksiyonu sonucu veya </a:t>
            </a:r>
            <a:r>
              <a:rPr lang="tr-TR" sz="2000" dirty="0" err="1">
                <a:solidFill>
                  <a:srgbClr val="292934"/>
                </a:solidFill>
              </a:rPr>
              <a:t>bukkal</a:t>
            </a:r>
            <a:r>
              <a:rPr lang="tr-TR" sz="2000" dirty="0">
                <a:solidFill>
                  <a:srgbClr val="292934"/>
                </a:solidFill>
              </a:rPr>
              <a:t> </a:t>
            </a:r>
            <a:r>
              <a:rPr lang="tr-TR" sz="2000" dirty="0" err="1">
                <a:solidFill>
                  <a:srgbClr val="292934"/>
                </a:solidFill>
              </a:rPr>
              <a:t>loj</a:t>
            </a:r>
            <a:r>
              <a:rPr lang="tr-TR" sz="2000" dirty="0">
                <a:solidFill>
                  <a:srgbClr val="292934"/>
                </a:solidFill>
              </a:rPr>
              <a:t> apsesinin bu </a:t>
            </a:r>
            <a:r>
              <a:rPr lang="tr-TR" sz="2000" dirty="0" err="1">
                <a:solidFill>
                  <a:srgbClr val="292934"/>
                </a:solidFill>
              </a:rPr>
              <a:t>loja</a:t>
            </a:r>
            <a:r>
              <a:rPr lang="tr-TR" sz="2000" dirty="0">
                <a:solidFill>
                  <a:srgbClr val="292934"/>
                </a:solidFill>
              </a:rPr>
              <a:t> yayılması sonucu </a:t>
            </a:r>
            <a:r>
              <a:rPr lang="tr-TR" sz="2000" dirty="0" err="1">
                <a:solidFill>
                  <a:srgbClr val="292934"/>
                </a:solidFill>
              </a:rPr>
              <a:t>enfekte</a:t>
            </a:r>
            <a:r>
              <a:rPr lang="tr-TR" sz="2000" dirty="0">
                <a:solidFill>
                  <a:srgbClr val="292934"/>
                </a:solidFill>
              </a:rPr>
              <a:t> olur. </a:t>
            </a:r>
            <a:r>
              <a:rPr lang="tr-TR" sz="2000" dirty="0" err="1">
                <a:solidFill>
                  <a:srgbClr val="292934"/>
                </a:solidFill>
              </a:rPr>
              <a:t>Maksiller</a:t>
            </a:r>
            <a:r>
              <a:rPr lang="tr-TR" sz="2000" dirty="0">
                <a:solidFill>
                  <a:srgbClr val="292934"/>
                </a:solidFill>
              </a:rPr>
              <a:t> </a:t>
            </a:r>
            <a:r>
              <a:rPr lang="tr-TR" sz="2000" dirty="0" err="1">
                <a:solidFill>
                  <a:srgbClr val="292934"/>
                </a:solidFill>
              </a:rPr>
              <a:t>kanin</a:t>
            </a:r>
            <a:r>
              <a:rPr lang="tr-TR" sz="2000" dirty="0">
                <a:solidFill>
                  <a:srgbClr val="292934"/>
                </a:solidFill>
              </a:rPr>
              <a:t> kökü, sıklıkla </a:t>
            </a:r>
            <a:r>
              <a:rPr lang="tr-TR" sz="2000" dirty="0" err="1">
                <a:solidFill>
                  <a:srgbClr val="292934"/>
                </a:solidFill>
              </a:rPr>
              <a:t>alveolar</a:t>
            </a:r>
            <a:r>
              <a:rPr lang="tr-TR" sz="2000" dirty="0">
                <a:solidFill>
                  <a:srgbClr val="292934"/>
                </a:solidFill>
              </a:rPr>
              <a:t> kemiği </a:t>
            </a:r>
            <a:r>
              <a:rPr lang="tr-TR" sz="2000" dirty="0" err="1">
                <a:solidFill>
                  <a:srgbClr val="292934"/>
                </a:solidFill>
              </a:rPr>
              <a:t>levator</a:t>
            </a:r>
            <a:r>
              <a:rPr lang="tr-TR" sz="2000" dirty="0">
                <a:solidFill>
                  <a:srgbClr val="292934"/>
                </a:solidFill>
              </a:rPr>
              <a:t> </a:t>
            </a:r>
            <a:r>
              <a:rPr lang="tr-TR" sz="2000" dirty="0" err="1">
                <a:solidFill>
                  <a:srgbClr val="292934"/>
                </a:solidFill>
              </a:rPr>
              <a:t>anguli</a:t>
            </a:r>
            <a:r>
              <a:rPr lang="tr-TR" sz="2000" dirty="0">
                <a:solidFill>
                  <a:srgbClr val="292934"/>
                </a:solidFill>
              </a:rPr>
              <a:t> </a:t>
            </a:r>
            <a:r>
              <a:rPr lang="tr-TR" sz="2000" dirty="0" err="1">
                <a:solidFill>
                  <a:srgbClr val="292934"/>
                </a:solidFill>
              </a:rPr>
              <a:t>oris</a:t>
            </a:r>
            <a:r>
              <a:rPr lang="tr-TR" sz="2000" dirty="0">
                <a:solidFill>
                  <a:srgbClr val="292934"/>
                </a:solidFill>
              </a:rPr>
              <a:t> kasının </a:t>
            </a:r>
            <a:r>
              <a:rPr lang="tr-TR" sz="2000" dirty="0" err="1">
                <a:solidFill>
                  <a:srgbClr val="292934"/>
                </a:solidFill>
              </a:rPr>
              <a:t>origininin</a:t>
            </a:r>
            <a:r>
              <a:rPr lang="tr-TR" sz="2000" dirty="0">
                <a:solidFill>
                  <a:srgbClr val="292934"/>
                </a:solidFill>
              </a:rPr>
              <a:t> üstünden  ve </a:t>
            </a:r>
            <a:r>
              <a:rPr lang="tr-TR" sz="2000" dirty="0" err="1">
                <a:solidFill>
                  <a:srgbClr val="292934"/>
                </a:solidFill>
              </a:rPr>
              <a:t>levator</a:t>
            </a:r>
            <a:r>
              <a:rPr lang="tr-TR" sz="2000" dirty="0">
                <a:solidFill>
                  <a:srgbClr val="292934"/>
                </a:solidFill>
              </a:rPr>
              <a:t> </a:t>
            </a:r>
            <a:r>
              <a:rPr lang="tr-TR" sz="2000" dirty="0" err="1">
                <a:solidFill>
                  <a:srgbClr val="292934"/>
                </a:solidFill>
              </a:rPr>
              <a:t>labi</a:t>
            </a:r>
            <a:r>
              <a:rPr lang="tr-TR" sz="2000" dirty="0">
                <a:solidFill>
                  <a:srgbClr val="292934"/>
                </a:solidFill>
              </a:rPr>
              <a:t> </a:t>
            </a:r>
            <a:r>
              <a:rPr lang="tr-TR" sz="2000" dirty="0" err="1">
                <a:solidFill>
                  <a:srgbClr val="292934"/>
                </a:solidFill>
              </a:rPr>
              <a:t>superior</a:t>
            </a:r>
            <a:r>
              <a:rPr lang="tr-TR" sz="2000" dirty="0">
                <a:solidFill>
                  <a:srgbClr val="292934"/>
                </a:solidFill>
              </a:rPr>
              <a:t> kasının </a:t>
            </a:r>
            <a:r>
              <a:rPr lang="tr-TR" sz="2000" dirty="0" err="1">
                <a:solidFill>
                  <a:srgbClr val="292934"/>
                </a:solidFill>
              </a:rPr>
              <a:t>origininin</a:t>
            </a:r>
            <a:r>
              <a:rPr lang="tr-TR" sz="2000" dirty="0">
                <a:solidFill>
                  <a:srgbClr val="292934"/>
                </a:solidFill>
              </a:rPr>
              <a:t> altından perfore edecek kadar uzundur. </a:t>
            </a:r>
          </a:p>
          <a:p>
            <a:pPr lvl="0">
              <a:spcAft>
                <a:spcPts val="1200"/>
              </a:spcAft>
              <a:buClr>
                <a:srgbClr val="93A299"/>
              </a:buClr>
            </a:pPr>
            <a:r>
              <a:rPr lang="tr-TR" sz="2000" dirty="0">
                <a:solidFill>
                  <a:srgbClr val="292934"/>
                </a:solidFill>
              </a:rPr>
              <a:t>Bu </a:t>
            </a:r>
            <a:r>
              <a:rPr lang="tr-TR" sz="2000" dirty="0" err="1">
                <a:solidFill>
                  <a:srgbClr val="292934"/>
                </a:solidFill>
              </a:rPr>
              <a:t>loj</a:t>
            </a:r>
            <a:r>
              <a:rPr lang="tr-TR" sz="2000" dirty="0">
                <a:solidFill>
                  <a:srgbClr val="292934"/>
                </a:solidFill>
              </a:rPr>
              <a:t> </a:t>
            </a:r>
            <a:r>
              <a:rPr lang="tr-TR" sz="2000" dirty="0" err="1">
                <a:solidFill>
                  <a:srgbClr val="292934"/>
                </a:solidFill>
              </a:rPr>
              <a:t>enfekte</a:t>
            </a:r>
            <a:r>
              <a:rPr lang="tr-TR" sz="2000" dirty="0">
                <a:solidFill>
                  <a:srgbClr val="292934"/>
                </a:solidFill>
              </a:rPr>
              <a:t> olduğunda, oluşan şişlik </a:t>
            </a:r>
            <a:r>
              <a:rPr lang="tr-TR" sz="2000" dirty="0" err="1">
                <a:solidFill>
                  <a:srgbClr val="292934"/>
                </a:solidFill>
              </a:rPr>
              <a:t>nasolabial</a:t>
            </a:r>
            <a:r>
              <a:rPr lang="tr-TR" sz="2000" dirty="0">
                <a:solidFill>
                  <a:srgbClr val="292934"/>
                </a:solidFill>
              </a:rPr>
              <a:t> </a:t>
            </a:r>
            <a:r>
              <a:rPr lang="tr-TR" sz="2000" dirty="0" err="1">
                <a:solidFill>
                  <a:srgbClr val="292934"/>
                </a:solidFill>
              </a:rPr>
              <a:t>sulcusu</a:t>
            </a:r>
            <a:r>
              <a:rPr lang="tr-TR" sz="2000" dirty="0">
                <a:solidFill>
                  <a:srgbClr val="292934"/>
                </a:solidFill>
              </a:rPr>
              <a:t> silikleştirir. </a:t>
            </a:r>
          </a:p>
          <a:p>
            <a:pPr lvl="0">
              <a:spcAft>
                <a:spcPts val="1200"/>
              </a:spcAft>
              <a:buClr>
                <a:srgbClr val="93A299"/>
              </a:buClr>
            </a:pPr>
            <a:r>
              <a:rPr lang="tr-TR" sz="2000" dirty="0" err="1">
                <a:solidFill>
                  <a:srgbClr val="292934"/>
                </a:solidFill>
              </a:rPr>
              <a:t>İnfraorbital</a:t>
            </a:r>
            <a:r>
              <a:rPr lang="tr-TR" sz="2000" dirty="0">
                <a:solidFill>
                  <a:srgbClr val="292934"/>
                </a:solidFill>
              </a:rPr>
              <a:t> </a:t>
            </a:r>
            <a:r>
              <a:rPr lang="tr-TR" sz="2000" dirty="0" err="1">
                <a:solidFill>
                  <a:srgbClr val="292934"/>
                </a:solidFill>
              </a:rPr>
              <a:t>loj</a:t>
            </a:r>
            <a:r>
              <a:rPr lang="tr-TR" sz="2000" dirty="0">
                <a:solidFill>
                  <a:srgbClr val="292934"/>
                </a:solidFill>
              </a:rPr>
              <a:t> apsesinin </a:t>
            </a:r>
            <a:r>
              <a:rPr lang="tr-TR" sz="2000" dirty="0" err="1">
                <a:solidFill>
                  <a:srgbClr val="292934"/>
                </a:solidFill>
              </a:rPr>
              <a:t>spontan</a:t>
            </a:r>
            <a:r>
              <a:rPr lang="tr-TR" sz="2000" dirty="0">
                <a:solidFill>
                  <a:srgbClr val="292934"/>
                </a:solidFill>
              </a:rPr>
              <a:t> olarak drene olması sıklıkla gözün </a:t>
            </a:r>
            <a:r>
              <a:rPr lang="tr-TR" sz="2000" dirty="0" err="1">
                <a:solidFill>
                  <a:srgbClr val="292934"/>
                </a:solidFill>
              </a:rPr>
              <a:t>medial</a:t>
            </a:r>
            <a:r>
              <a:rPr lang="tr-TR" sz="2000" dirty="0">
                <a:solidFill>
                  <a:srgbClr val="292934"/>
                </a:solidFill>
              </a:rPr>
              <a:t> veya </a:t>
            </a:r>
            <a:r>
              <a:rPr lang="tr-TR" sz="2000" dirty="0" err="1">
                <a:solidFill>
                  <a:srgbClr val="292934"/>
                </a:solidFill>
              </a:rPr>
              <a:t>lateral</a:t>
            </a:r>
            <a:r>
              <a:rPr lang="tr-TR" sz="2000" dirty="0">
                <a:solidFill>
                  <a:srgbClr val="292934"/>
                </a:solidFill>
              </a:rPr>
              <a:t> </a:t>
            </a:r>
            <a:r>
              <a:rPr lang="tr-TR" sz="2000" dirty="0" err="1">
                <a:solidFill>
                  <a:srgbClr val="292934"/>
                </a:solidFill>
              </a:rPr>
              <a:t>canthusuna</a:t>
            </a:r>
            <a:r>
              <a:rPr lang="tr-TR" sz="2000" dirty="0">
                <a:solidFill>
                  <a:srgbClr val="292934"/>
                </a:solidFill>
              </a:rPr>
              <a:t> yakın </a:t>
            </a:r>
            <a:r>
              <a:rPr lang="tr-TR" sz="2000" dirty="0" err="1">
                <a:solidFill>
                  <a:srgbClr val="292934"/>
                </a:solidFill>
              </a:rPr>
              <a:t>biryerden</a:t>
            </a:r>
            <a:r>
              <a:rPr lang="tr-TR" sz="2000" dirty="0">
                <a:solidFill>
                  <a:srgbClr val="292934"/>
                </a:solidFill>
              </a:rPr>
              <a:t> gerçekleşir, çünkü bu </a:t>
            </a:r>
            <a:r>
              <a:rPr lang="tr-TR" sz="2000" dirty="0" err="1">
                <a:solidFill>
                  <a:srgbClr val="292934"/>
                </a:solidFill>
              </a:rPr>
              <a:t>lojun</a:t>
            </a:r>
            <a:r>
              <a:rPr lang="tr-TR" sz="2000" dirty="0">
                <a:solidFill>
                  <a:srgbClr val="292934"/>
                </a:solidFill>
              </a:rPr>
              <a:t> en zayıf noktası </a:t>
            </a:r>
            <a:r>
              <a:rPr lang="tr-TR" sz="2000" dirty="0" err="1">
                <a:solidFill>
                  <a:srgbClr val="292934"/>
                </a:solidFill>
              </a:rPr>
              <a:t>levator</a:t>
            </a:r>
            <a:r>
              <a:rPr lang="tr-TR" sz="2000" dirty="0">
                <a:solidFill>
                  <a:srgbClr val="292934"/>
                </a:solidFill>
              </a:rPr>
              <a:t> </a:t>
            </a:r>
            <a:r>
              <a:rPr lang="tr-TR" sz="2000" dirty="0" err="1">
                <a:solidFill>
                  <a:srgbClr val="292934"/>
                </a:solidFill>
              </a:rPr>
              <a:t>labii</a:t>
            </a:r>
            <a:r>
              <a:rPr lang="tr-TR" sz="2000" dirty="0">
                <a:solidFill>
                  <a:srgbClr val="292934"/>
                </a:solidFill>
              </a:rPr>
              <a:t> </a:t>
            </a:r>
            <a:r>
              <a:rPr lang="tr-TR" sz="2000" dirty="0" err="1">
                <a:solidFill>
                  <a:srgbClr val="292934"/>
                </a:solidFill>
              </a:rPr>
              <a:t>superior</a:t>
            </a:r>
            <a:r>
              <a:rPr lang="tr-TR" sz="2000" dirty="0">
                <a:solidFill>
                  <a:srgbClr val="292934"/>
                </a:solidFill>
              </a:rPr>
              <a:t> kas </a:t>
            </a:r>
            <a:r>
              <a:rPr lang="tr-TR" sz="2000" dirty="0" err="1">
                <a:solidFill>
                  <a:srgbClr val="292934"/>
                </a:solidFill>
              </a:rPr>
              <a:t>ataşmanının</a:t>
            </a:r>
            <a:r>
              <a:rPr lang="tr-TR" sz="2000" dirty="0">
                <a:solidFill>
                  <a:srgbClr val="292934"/>
                </a:solidFill>
              </a:rPr>
              <a:t> </a:t>
            </a:r>
            <a:r>
              <a:rPr lang="tr-TR" sz="2000" dirty="0" err="1">
                <a:solidFill>
                  <a:srgbClr val="292934"/>
                </a:solidFill>
              </a:rPr>
              <a:t>medial</a:t>
            </a:r>
            <a:r>
              <a:rPr lang="tr-TR" sz="2000" dirty="0">
                <a:solidFill>
                  <a:srgbClr val="292934"/>
                </a:solidFill>
              </a:rPr>
              <a:t> ve </a:t>
            </a:r>
            <a:r>
              <a:rPr lang="tr-TR" sz="2000" dirty="0" err="1">
                <a:solidFill>
                  <a:srgbClr val="292934"/>
                </a:solidFill>
              </a:rPr>
              <a:t>distal</a:t>
            </a:r>
            <a:r>
              <a:rPr lang="tr-TR" sz="2000" dirty="0">
                <a:solidFill>
                  <a:srgbClr val="292934"/>
                </a:solidFill>
              </a:rPr>
              <a:t> tarafıdır. </a:t>
            </a:r>
          </a:p>
          <a:p>
            <a:endParaRPr lang="tr-TR" dirty="0"/>
          </a:p>
        </p:txBody>
      </p:sp>
    </p:spTree>
    <p:extLst>
      <p:ext uri="{BB962C8B-B14F-4D97-AF65-F5344CB8AC3E}">
        <p14:creationId xmlns:p14="http://schemas.microsoft.com/office/powerpoint/2010/main" val="38393954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533400"/>
            <a:ext cx="8229600" cy="2927875"/>
          </a:xfrm>
        </p:spPr>
        <p:txBody>
          <a:bodyPr>
            <a:noAutofit/>
          </a:bodyPr>
          <a:lstStyle/>
          <a:p>
            <a:r>
              <a:rPr lang="tr-TR" sz="1600" dirty="0" err="1">
                <a:solidFill>
                  <a:srgbClr val="FF0000"/>
                </a:solidFill>
              </a:rPr>
              <a:t>Bukkal</a:t>
            </a:r>
            <a:r>
              <a:rPr lang="tr-TR" sz="1600" dirty="0">
                <a:solidFill>
                  <a:srgbClr val="FF0000"/>
                </a:solidFill>
              </a:rPr>
              <a:t> </a:t>
            </a:r>
            <a:r>
              <a:rPr lang="tr-TR" sz="1600" dirty="0" err="1">
                <a:solidFill>
                  <a:srgbClr val="FF0000"/>
                </a:solidFill>
              </a:rPr>
              <a:t>loj</a:t>
            </a:r>
            <a:r>
              <a:rPr lang="tr-TR" sz="1600" dirty="0">
                <a:solidFill>
                  <a:srgbClr val="FF0000"/>
                </a:solidFill>
              </a:rPr>
              <a:t> </a:t>
            </a:r>
            <a:r>
              <a:rPr lang="tr-TR" sz="1600" dirty="0" err="1">
                <a:solidFill>
                  <a:srgbClr val="292934"/>
                </a:solidFill>
              </a:rPr>
              <a:t>lateralinde</a:t>
            </a:r>
            <a:r>
              <a:rPr lang="tr-TR" sz="1600" dirty="0">
                <a:solidFill>
                  <a:srgbClr val="292934"/>
                </a:solidFill>
              </a:rPr>
              <a:t> deri </a:t>
            </a:r>
            <a:r>
              <a:rPr lang="tr-TR" sz="1600" dirty="0" err="1">
                <a:solidFill>
                  <a:srgbClr val="292934"/>
                </a:solidFill>
              </a:rPr>
              <a:t>medialinde</a:t>
            </a:r>
            <a:r>
              <a:rPr lang="tr-TR" sz="1600" dirty="0">
                <a:solidFill>
                  <a:srgbClr val="292934"/>
                </a:solidFill>
              </a:rPr>
              <a:t> </a:t>
            </a:r>
            <a:r>
              <a:rPr lang="tr-TR" sz="1600" dirty="0" err="1">
                <a:solidFill>
                  <a:srgbClr val="292934"/>
                </a:solidFill>
              </a:rPr>
              <a:t>buccinator</a:t>
            </a:r>
            <a:r>
              <a:rPr lang="tr-TR" sz="1600" dirty="0">
                <a:solidFill>
                  <a:srgbClr val="292934"/>
                </a:solidFill>
              </a:rPr>
              <a:t> kas tarafından sınırlanmıştır. Bu </a:t>
            </a:r>
            <a:r>
              <a:rPr lang="tr-TR" sz="1600" dirty="0" err="1">
                <a:solidFill>
                  <a:srgbClr val="292934"/>
                </a:solidFill>
              </a:rPr>
              <a:t>loj</a:t>
            </a:r>
            <a:r>
              <a:rPr lang="tr-TR" sz="1600" dirty="0">
                <a:solidFill>
                  <a:srgbClr val="292934"/>
                </a:solidFill>
              </a:rPr>
              <a:t>, kökleri </a:t>
            </a:r>
            <a:r>
              <a:rPr lang="tr-TR" sz="1600" dirty="0" err="1">
                <a:solidFill>
                  <a:srgbClr val="292934"/>
                </a:solidFill>
              </a:rPr>
              <a:t>buccinator</a:t>
            </a:r>
            <a:r>
              <a:rPr lang="tr-TR" sz="1600" dirty="0">
                <a:solidFill>
                  <a:srgbClr val="292934"/>
                </a:solidFill>
              </a:rPr>
              <a:t> kas </a:t>
            </a:r>
            <a:r>
              <a:rPr lang="tr-TR" sz="1600" dirty="0" err="1">
                <a:solidFill>
                  <a:srgbClr val="292934"/>
                </a:solidFill>
              </a:rPr>
              <a:t>ataşmanının</a:t>
            </a:r>
            <a:r>
              <a:rPr lang="tr-TR" sz="1600" dirty="0">
                <a:solidFill>
                  <a:srgbClr val="292934"/>
                </a:solidFill>
              </a:rPr>
              <a:t> </a:t>
            </a:r>
            <a:r>
              <a:rPr lang="tr-TR" sz="1600" dirty="0" err="1">
                <a:solidFill>
                  <a:srgbClr val="292934"/>
                </a:solidFill>
              </a:rPr>
              <a:t>superioruna</a:t>
            </a:r>
            <a:r>
              <a:rPr lang="tr-TR" sz="1600" dirty="0">
                <a:solidFill>
                  <a:srgbClr val="292934"/>
                </a:solidFill>
              </a:rPr>
              <a:t> uzanan </a:t>
            </a:r>
            <a:r>
              <a:rPr lang="tr-TR" sz="1600" dirty="0" err="1">
                <a:solidFill>
                  <a:srgbClr val="292934"/>
                </a:solidFill>
              </a:rPr>
              <a:t>maksiller</a:t>
            </a:r>
            <a:r>
              <a:rPr lang="tr-TR" sz="1600" dirty="0">
                <a:solidFill>
                  <a:srgbClr val="292934"/>
                </a:solidFill>
              </a:rPr>
              <a:t> </a:t>
            </a:r>
            <a:r>
              <a:rPr lang="tr-TR" sz="1600" dirty="0" err="1">
                <a:solidFill>
                  <a:srgbClr val="292934"/>
                </a:solidFill>
              </a:rPr>
              <a:t>molar</a:t>
            </a:r>
            <a:r>
              <a:rPr lang="tr-TR" sz="1600" dirty="0">
                <a:solidFill>
                  <a:srgbClr val="292934"/>
                </a:solidFill>
              </a:rPr>
              <a:t> dişler tarafından </a:t>
            </a:r>
            <a:r>
              <a:rPr lang="tr-TR" sz="1600" dirty="0" err="1">
                <a:solidFill>
                  <a:srgbClr val="292934"/>
                </a:solidFill>
              </a:rPr>
              <a:t>enfekte</a:t>
            </a:r>
            <a:r>
              <a:rPr lang="tr-TR" sz="1600" dirty="0">
                <a:solidFill>
                  <a:srgbClr val="292934"/>
                </a:solidFill>
              </a:rPr>
              <a:t> olabilir. </a:t>
            </a:r>
            <a:r>
              <a:rPr lang="tr-TR" sz="1600" dirty="0" err="1">
                <a:solidFill>
                  <a:srgbClr val="292934"/>
                </a:solidFill>
              </a:rPr>
              <a:t>Posterior</a:t>
            </a:r>
            <a:r>
              <a:rPr lang="tr-TR" sz="1600" dirty="0">
                <a:solidFill>
                  <a:srgbClr val="292934"/>
                </a:solidFill>
              </a:rPr>
              <a:t> </a:t>
            </a:r>
            <a:r>
              <a:rPr lang="tr-TR" sz="1600" dirty="0" err="1">
                <a:solidFill>
                  <a:srgbClr val="292934"/>
                </a:solidFill>
              </a:rPr>
              <a:t>maksiller</a:t>
            </a:r>
            <a:r>
              <a:rPr lang="tr-TR" sz="1600" dirty="0">
                <a:solidFill>
                  <a:srgbClr val="292934"/>
                </a:solidFill>
              </a:rPr>
              <a:t> dişler, sıklıkla </a:t>
            </a:r>
            <a:r>
              <a:rPr lang="tr-TR" sz="1600" dirty="0" err="1">
                <a:solidFill>
                  <a:srgbClr val="292934"/>
                </a:solidFill>
              </a:rPr>
              <a:t>molarlar</a:t>
            </a:r>
            <a:r>
              <a:rPr lang="tr-TR" sz="1600" dirty="0">
                <a:solidFill>
                  <a:srgbClr val="292934"/>
                </a:solidFill>
              </a:rPr>
              <a:t>, </a:t>
            </a:r>
            <a:r>
              <a:rPr lang="tr-TR" sz="1600" dirty="0" err="1">
                <a:solidFill>
                  <a:srgbClr val="292934"/>
                </a:solidFill>
              </a:rPr>
              <a:t>bukkal</a:t>
            </a:r>
            <a:r>
              <a:rPr lang="tr-TR" sz="1600" dirty="0">
                <a:solidFill>
                  <a:srgbClr val="292934"/>
                </a:solidFill>
              </a:rPr>
              <a:t> </a:t>
            </a:r>
            <a:r>
              <a:rPr lang="tr-TR" sz="1600" dirty="0" err="1">
                <a:solidFill>
                  <a:srgbClr val="292934"/>
                </a:solidFill>
              </a:rPr>
              <a:t>loj</a:t>
            </a:r>
            <a:r>
              <a:rPr lang="tr-TR" sz="1600" dirty="0">
                <a:solidFill>
                  <a:srgbClr val="292934"/>
                </a:solidFill>
              </a:rPr>
              <a:t> apsesine neden olurlar. </a:t>
            </a:r>
            <a:r>
              <a:rPr lang="tr-TR" sz="1600" dirty="0" err="1">
                <a:solidFill>
                  <a:srgbClr val="292934"/>
                </a:solidFill>
              </a:rPr>
              <a:t>Bukkal</a:t>
            </a:r>
            <a:r>
              <a:rPr lang="tr-TR" sz="1600" dirty="0">
                <a:solidFill>
                  <a:srgbClr val="292934"/>
                </a:solidFill>
              </a:rPr>
              <a:t> </a:t>
            </a:r>
            <a:r>
              <a:rPr lang="tr-TR" sz="1600" dirty="0" err="1">
                <a:solidFill>
                  <a:srgbClr val="292934"/>
                </a:solidFill>
              </a:rPr>
              <a:t>loj</a:t>
            </a:r>
            <a:r>
              <a:rPr lang="tr-TR" sz="1600" dirty="0">
                <a:solidFill>
                  <a:srgbClr val="292934"/>
                </a:solidFill>
              </a:rPr>
              <a:t> tutulumu, </a:t>
            </a:r>
            <a:r>
              <a:rPr lang="tr-TR" sz="1600" dirty="0" err="1">
                <a:solidFill>
                  <a:srgbClr val="292934"/>
                </a:solidFill>
              </a:rPr>
              <a:t>zigomatik</a:t>
            </a:r>
            <a:r>
              <a:rPr lang="tr-TR" sz="1600" dirty="0">
                <a:solidFill>
                  <a:srgbClr val="292934"/>
                </a:solidFill>
              </a:rPr>
              <a:t> ark altında ve </a:t>
            </a:r>
            <a:r>
              <a:rPr lang="tr-TR" sz="1600" dirty="0" err="1">
                <a:solidFill>
                  <a:srgbClr val="292934"/>
                </a:solidFill>
              </a:rPr>
              <a:t>mandibula</a:t>
            </a:r>
            <a:r>
              <a:rPr lang="tr-TR" sz="1600" dirty="0">
                <a:solidFill>
                  <a:srgbClr val="292934"/>
                </a:solidFill>
              </a:rPr>
              <a:t> </a:t>
            </a:r>
            <a:r>
              <a:rPr lang="tr-TR" sz="1600" dirty="0" err="1">
                <a:solidFill>
                  <a:srgbClr val="292934"/>
                </a:solidFill>
              </a:rPr>
              <a:t>inferior</a:t>
            </a:r>
            <a:r>
              <a:rPr lang="tr-TR" sz="1600" dirty="0">
                <a:solidFill>
                  <a:srgbClr val="292934"/>
                </a:solidFill>
              </a:rPr>
              <a:t> </a:t>
            </a:r>
            <a:r>
              <a:rPr lang="tr-TR" sz="1600" dirty="0" err="1">
                <a:solidFill>
                  <a:srgbClr val="292934"/>
                </a:solidFill>
              </a:rPr>
              <a:t>border</a:t>
            </a:r>
            <a:r>
              <a:rPr lang="tr-TR" sz="1600" dirty="0">
                <a:solidFill>
                  <a:srgbClr val="292934"/>
                </a:solidFill>
              </a:rPr>
              <a:t> üstünde şişliğe neden olur. </a:t>
            </a:r>
            <a:r>
              <a:rPr lang="tr-TR" sz="1600" dirty="0" err="1">
                <a:solidFill>
                  <a:srgbClr val="292934"/>
                </a:solidFill>
              </a:rPr>
              <a:t>İnfeksiyon</a:t>
            </a:r>
            <a:r>
              <a:rPr lang="tr-TR" sz="1600" dirty="0">
                <a:solidFill>
                  <a:srgbClr val="292934"/>
                </a:solidFill>
              </a:rPr>
              <a:t> </a:t>
            </a:r>
            <a:r>
              <a:rPr lang="tr-TR" sz="1600" dirty="0" err="1">
                <a:solidFill>
                  <a:srgbClr val="292934"/>
                </a:solidFill>
              </a:rPr>
              <a:t>bukkal</a:t>
            </a:r>
            <a:r>
              <a:rPr lang="tr-TR" sz="1600" dirty="0">
                <a:solidFill>
                  <a:srgbClr val="292934"/>
                </a:solidFill>
              </a:rPr>
              <a:t> </a:t>
            </a:r>
            <a:r>
              <a:rPr lang="tr-TR" sz="1600" dirty="0" err="1">
                <a:solidFill>
                  <a:srgbClr val="292934"/>
                </a:solidFill>
              </a:rPr>
              <a:t>fat</a:t>
            </a:r>
            <a:r>
              <a:rPr lang="tr-TR" sz="1600" dirty="0">
                <a:solidFill>
                  <a:srgbClr val="292934"/>
                </a:solidFill>
              </a:rPr>
              <a:t> </a:t>
            </a:r>
            <a:r>
              <a:rPr lang="tr-TR" sz="1600" dirty="0" err="1">
                <a:solidFill>
                  <a:srgbClr val="292934"/>
                </a:solidFill>
              </a:rPr>
              <a:t>padin</a:t>
            </a:r>
            <a:r>
              <a:rPr lang="tr-TR" sz="1600" dirty="0">
                <a:solidFill>
                  <a:srgbClr val="292934"/>
                </a:solidFill>
              </a:rPr>
              <a:t> uzantılarını </a:t>
            </a:r>
            <a:r>
              <a:rPr lang="tr-TR" sz="1600" dirty="0" err="1">
                <a:solidFill>
                  <a:srgbClr val="292934"/>
                </a:solidFill>
              </a:rPr>
              <a:t>enfekte</a:t>
            </a:r>
            <a:r>
              <a:rPr lang="tr-TR" sz="1600" dirty="0">
                <a:solidFill>
                  <a:srgbClr val="292934"/>
                </a:solidFill>
              </a:rPr>
              <a:t> ederek </a:t>
            </a:r>
            <a:r>
              <a:rPr lang="tr-TR" sz="1600" dirty="0" err="1">
                <a:solidFill>
                  <a:srgbClr val="292934"/>
                </a:solidFill>
              </a:rPr>
              <a:t>superficial</a:t>
            </a:r>
            <a:r>
              <a:rPr lang="tr-TR" sz="1600" dirty="0">
                <a:solidFill>
                  <a:srgbClr val="292934"/>
                </a:solidFill>
              </a:rPr>
              <a:t> </a:t>
            </a:r>
            <a:r>
              <a:rPr lang="tr-TR" sz="1600" dirty="0" err="1">
                <a:solidFill>
                  <a:srgbClr val="292934"/>
                </a:solidFill>
              </a:rPr>
              <a:t>temporal</a:t>
            </a:r>
            <a:r>
              <a:rPr lang="tr-TR" sz="1600" dirty="0">
                <a:solidFill>
                  <a:srgbClr val="292934"/>
                </a:solidFill>
              </a:rPr>
              <a:t> </a:t>
            </a:r>
            <a:r>
              <a:rPr lang="tr-TR" sz="1600" dirty="0" err="1">
                <a:solidFill>
                  <a:srgbClr val="292934"/>
                </a:solidFill>
              </a:rPr>
              <a:t>loja</a:t>
            </a:r>
            <a:r>
              <a:rPr lang="tr-TR" sz="1600" dirty="0">
                <a:solidFill>
                  <a:srgbClr val="292934"/>
                </a:solidFill>
              </a:rPr>
              <a:t>, </a:t>
            </a:r>
            <a:r>
              <a:rPr lang="tr-TR" sz="1600" dirty="0" err="1">
                <a:solidFill>
                  <a:srgbClr val="292934"/>
                </a:solidFill>
              </a:rPr>
              <a:t>infratemporal</a:t>
            </a:r>
            <a:r>
              <a:rPr lang="tr-TR" sz="1600" dirty="0">
                <a:solidFill>
                  <a:srgbClr val="292934"/>
                </a:solidFill>
              </a:rPr>
              <a:t> </a:t>
            </a:r>
            <a:r>
              <a:rPr lang="tr-TR" sz="1600" dirty="0" err="1">
                <a:solidFill>
                  <a:srgbClr val="292934"/>
                </a:solidFill>
              </a:rPr>
              <a:t>loja</a:t>
            </a:r>
            <a:r>
              <a:rPr lang="tr-TR" sz="1600" dirty="0">
                <a:solidFill>
                  <a:srgbClr val="292934"/>
                </a:solidFill>
              </a:rPr>
              <a:t>, </a:t>
            </a:r>
            <a:r>
              <a:rPr lang="tr-TR" sz="1600" dirty="0" err="1">
                <a:solidFill>
                  <a:srgbClr val="292934"/>
                </a:solidFill>
              </a:rPr>
              <a:t>infraorbital</a:t>
            </a:r>
            <a:r>
              <a:rPr lang="tr-TR" sz="1600" dirty="0">
                <a:solidFill>
                  <a:srgbClr val="292934"/>
                </a:solidFill>
              </a:rPr>
              <a:t> </a:t>
            </a:r>
            <a:r>
              <a:rPr lang="tr-TR" sz="1600" dirty="0" err="1">
                <a:solidFill>
                  <a:srgbClr val="292934"/>
                </a:solidFill>
              </a:rPr>
              <a:t>loja</a:t>
            </a:r>
            <a:r>
              <a:rPr lang="tr-TR" sz="1600" dirty="0">
                <a:solidFill>
                  <a:srgbClr val="292934"/>
                </a:solidFill>
              </a:rPr>
              <a:t> ve </a:t>
            </a:r>
            <a:r>
              <a:rPr lang="tr-TR" sz="1600" dirty="0" err="1">
                <a:solidFill>
                  <a:srgbClr val="292934"/>
                </a:solidFill>
              </a:rPr>
              <a:t>periorbital</a:t>
            </a:r>
            <a:r>
              <a:rPr lang="tr-TR" sz="1600" dirty="0">
                <a:solidFill>
                  <a:srgbClr val="292934"/>
                </a:solidFill>
              </a:rPr>
              <a:t> alana yayılabilir. </a:t>
            </a:r>
            <a:r>
              <a:rPr lang="tr-TR" sz="1600" dirty="0" err="1">
                <a:solidFill>
                  <a:srgbClr val="292934"/>
                </a:solidFill>
              </a:rPr>
              <a:t>Fascial</a:t>
            </a:r>
            <a:r>
              <a:rPr lang="tr-TR" sz="1600" dirty="0">
                <a:solidFill>
                  <a:srgbClr val="292934"/>
                </a:solidFill>
              </a:rPr>
              <a:t> tabakalar </a:t>
            </a:r>
            <a:r>
              <a:rPr lang="tr-TR" sz="1600" dirty="0" err="1">
                <a:solidFill>
                  <a:srgbClr val="292934"/>
                </a:solidFill>
              </a:rPr>
              <a:t>zygomatik</a:t>
            </a:r>
            <a:r>
              <a:rPr lang="tr-TR" sz="1600" dirty="0">
                <a:solidFill>
                  <a:srgbClr val="292934"/>
                </a:solidFill>
              </a:rPr>
              <a:t> arkı geçerek üstteki kemiğe sıkıca yapışır, bu yüzden </a:t>
            </a:r>
            <a:r>
              <a:rPr lang="tr-TR" sz="1600" dirty="0" err="1">
                <a:solidFill>
                  <a:srgbClr val="292934"/>
                </a:solidFill>
              </a:rPr>
              <a:t>zigomatik</a:t>
            </a:r>
            <a:r>
              <a:rPr lang="tr-TR" sz="1600" dirty="0">
                <a:solidFill>
                  <a:srgbClr val="292934"/>
                </a:solidFill>
              </a:rPr>
              <a:t> arkın üstündeki ve altındaki şişlik, </a:t>
            </a:r>
            <a:r>
              <a:rPr lang="tr-TR" sz="1600" dirty="0" err="1">
                <a:solidFill>
                  <a:srgbClr val="292934"/>
                </a:solidFill>
              </a:rPr>
              <a:t>zigomatik</a:t>
            </a:r>
            <a:r>
              <a:rPr lang="tr-TR" sz="1600" dirty="0">
                <a:solidFill>
                  <a:srgbClr val="292934"/>
                </a:solidFill>
              </a:rPr>
              <a:t> arkın üstünde çukur görünümüne neden </a:t>
            </a:r>
            <a:r>
              <a:rPr lang="tr-TR" sz="1600" dirty="0" err="1">
                <a:solidFill>
                  <a:srgbClr val="292934"/>
                </a:solidFill>
              </a:rPr>
              <a:t>olur.Bukkal</a:t>
            </a:r>
            <a:r>
              <a:rPr lang="tr-TR" sz="1600" dirty="0">
                <a:solidFill>
                  <a:srgbClr val="292934"/>
                </a:solidFill>
              </a:rPr>
              <a:t> </a:t>
            </a:r>
            <a:r>
              <a:rPr lang="tr-TR" sz="1600" dirty="0" err="1">
                <a:solidFill>
                  <a:srgbClr val="292934"/>
                </a:solidFill>
              </a:rPr>
              <a:t>loj</a:t>
            </a:r>
            <a:r>
              <a:rPr lang="tr-TR" sz="1600" dirty="0">
                <a:solidFill>
                  <a:srgbClr val="292934"/>
                </a:solidFill>
              </a:rPr>
              <a:t> enfeksiyonlarında </a:t>
            </a:r>
            <a:r>
              <a:rPr lang="tr-TR" sz="1600" dirty="0" err="1">
                <a:solidFill>
                  <a:srgbClr val="292934"/>
                </a:solidFill>
              </a:rPr>
              <a:t>zigomatik</a:t>
            </a:r>
            <a:r>
              <a:rPr lang="tr-TR" sz="1600" dirty="0">
                <a:solidFill>
                  <a:srgbClr val="292934"/>
                </a:solidFill>
              </a:rPr>
              <a:t> ark ve </a:t>
            </a:r>
            <a:r>
              <a:rPr lang="tr-TR" sz="1600" dirty="0" err="1">
                <a:solidFill>
                  <a:srgbClr val="292934"/>
                </a:solidFill>
              </a:rPr>
              <a:t>mandibulanın</a:t>
            </a:r>
            <a:r>
              <a:rPr lang="tr-TR" sz="1600" dirty="0">
                <a:solidFill>
                  <a:srgbClr val="292934"/>
                </a:solidFill>
              </a:rPr>
              <a:t> </a:t>
            </a:r>
            <a:r>
              <a:rPr lang="tr-TR" sz="1600" dirty="0" err="1">
                <a:solidFill>
                  <a:srgbClr val="292934"/>
                </a:solidFill>
              </a:rPr>
              <a:t>inferior</a:t>
            </a:r>
            <a:r>
              <a:rPr lang="tr-TR" sz="1600" dirty="0">
                <a:solidFill>
                  <a:srgbClr val="292934"/>
                </a:solidFill>
              </a:rPr>
              <a:t> </a:t>
            </a:r>
            <a:r>
              <a:rPr lang="tr-TR" sz="1600" dirty="0" err="1">
                <a:solidFill>
                  <a:srgbClr val="292934"/>
                </a:solidFill>
              </a:rPr>
              <a:t>borderı</a:t>
            </a:r>
            <a:r>
              <a:rPr lang="tr-TR" sz="1600" dirty="0">
                <a:solidFill>
                  <a:srgbClr val="292934"/>
                </a:solidFill>
              </a:rPr>
              <a:t> hala </a:t>
            </a:r>
            <a:r>
              <a:rPr lang="tr-TR" sz="1600" dirty="0" err="1">
                <a:solidFill>
                  <a:srgbClr val="292934"/>
                </a:solidFill>
              </a:rPr>
              <a:t>palpe</a:t>
            </a:r>
            <a:r>
              <a:rPr lang="tr-TR" sz="1600" dirty="0">
                <a:solidFill>
                  <a:srgbClr val="292934"/>
                </a:solidFill>
              </a:rPr>
              <a:t> edilebilir.</a:t>
            </a:r>
          </a:p>
          <a:p>
            <a:endParaRPr lang="en-US" sz="1600" dirty="0"/>
          </a:p>
        </p:txBody>
      </p:sp>
      <p:pic>
        <p:nvPicPr>
          <p:cNvPr id="8" name="Content Placeholder 7" descr="Ekran Resmi 2015-04-30 22.15.54.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476" t="26729" r="-5499" b="4045"/>
          <a:stretch/>
        </p:blipFill>
        <p:spPr>
          <a:xfrm>
            <a:off x="457200" y="3181350"/>
            <a:ext cx="8229600" cy="3209925"/>
          </a:xfrm>
        </p:spPr>
      </p:pic>
    </p:spTree>
    <p:extLst>
      <p:ext uri="{BB962C8B-B14F-4D97-AF65-F5344CB8AC3E}">
        <p14:creationId xmlns:p14="http://schemas.microsoft.com/office/powerpoint/2010/main" val="37127387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533400"/>
            <a:ext cx="4038600" cy="5188437"/>
          </a:xfrm>
        </p:spPr>
        <p:txBody>
          <a:bodyPr>
            <a:noAutofit/>
          </a:bodyPr>
          <a:lstStyle/>
          <a:p>
            <a:pPr>
              <a:spcAft>
                <a:spcPts val="600"/>
              </a:spcAft>
            </a:pPr>
            <a:r>
              <a:rPr lang="tr-TR" sz="1400" dirty="0" err="1">
                <a:solidFill>
                  <a:srgbClr val="FF0000"/>
                </a:solidFill>
              </a:rPr>
              <a:t>İnfratemporal</a:t>
            </a:r>
            <a:r>
              <a:rPr lang="tr-TR" sz="1400" dirty="0">
                <a:solidFill>
                  <a:srgbClr val="FF0000"/>
                </a:solidFill>
              </a:rPr>
              <a:t> </a:t>
            </a:r>
            <a:r>
              <a:rPr lang="tr-TR" sz="1400" dirty="0" err="1">
                <a:solidFill>
                  <a:srgbClr val="FF0000"/>
                </a:solidFill>
              </a:rPr>
              <a:t>loj</a:t>
            </a:r>
            <a:r>
              <a:rPr lang="tr-TR" sz="1400" dirty="0">
                <a:solidFill>
                  <a:srgbClr val="FF0000"/>
                </a:solidFill>
              </a:rPr>
              <a:t> </a:t>
            </a:r>
            <a:r>
              <a:rPr lang="tr-TR" sz="1400" dirty="0" err="1"/>
              <a:t>maksillanın</a:t>
            </a:r>
            <a:r>
              <a:rPr lang="tr-TR" sz="1400" dirty="0"/>
              <a:t> </a:t>
            </a:r>
            <a:r>
              <a:rPr lang="tr-TR" sz="1400" dirty="0" err="1"/>
              <a:t>posteriorunda</a:t>
            </a:r>
            <a:r>
              <a:rPr lang="tr-TR" sz="1400" dirty="0"/>
              <a:t> bulunur. </a:t>
            </a:r>
            <a:r>
              <a:rPr lang="tr-TR" sz="1400" dirty="0" err="1"/>
              <a:t>Medialden</a:t>
            </a:r>
            <a:r>
              <a:rPr lang="tr-TR" sz="1400" dirty="0"/>
              <a:t> </a:t>
            </a:r>
            <a:r>
              <a:rPr lang="tr-TR" sz="1400" dirty="0" err="1"/>
              <a:t>sphenoid</a:t>
            </a:r>
            <a:r>
              <a:rPr lang="tr-TR" sz="1400" dirty="0"/>
              <a:t> kemiğin </a:t>
            </a:r>
            <a:r>
              <a:rPr lang="tr-TR" sz="1400" dirty="0" err="1"/>
              <a:t>lateral</a:t>
            </a:r>
            <a:r>
              <a:rPr lang="tr-TR" sz="1400" dirty="0"/>
              <a:t> </a:t>
            </a:r>
            <a:r>
              <a:rPr lang="tr-TR" sz="1400" dirty="0" err="1"/>
              <a:t>pterygoid</a:t>
            </a:r>
            <a:r>
              <a:rPr lang="tr-TR" sz="1400" dirty="0"/>
              <a:t> </a:t>
            </a:r>
            <a:r>
              <a:rPr lang="tr-TR" sz="1400" dirty="0" err="1"/>
              <a:t>plate</a:t>
            </a:r>
            <a:r>
              <a:rPr lang="tr-TR" sz="1400" dirty="0"/>
              <a:t> i tarafından sınırlanmıştır. </a:t>
            </a:r>
            <a:r>
              <a:rPr lang="tr-TR" sz="1400" dirty="0" err="1"/>
              <a:t>Superiorda</a:t>
            </a:r>
            <a:r>
              <a:rPr lang="tr-TR" sz="1400" dirty="0"/>
              <a:t> kafa tabanı bulunur. </a:t>
            </a:r>
            <a:r>
              <a:rPr lang="tr-TR" sz="1400" dirty="0" err="1"/>
              <a:t>İnfratemporal</a:t>
            </a:r>
            <a:r>
              <a:rPr lang="tr-TR" sz="1400" dirty="0"/>
              <a:t> </a:t>
            </a:r>
            <a:r>
              <a:rPr lang="tr-TR" sz="1400" dirty="0" err="1"/>
              <a:t>loj</a:t>
            </a:r>
            <a:r>
              <a:rPr lang="tr-TR" sz="1400" dirty="0"/>
              <a:t>, </a:t>
            </a:r>
            <a:r>
              <a:rPr lang="tr-TR" sz="1400" dirty="0" err="1"/>
              <a:t>lateral</a:t>
            </a:r>
            <a:r>
              <a:rPr lang="tr-TR" sz="1400" dirty="0"/>
              <a:t> ve </a:t>
            </a:r>
            <a:r>
              <a:rPr lang="tr-TR" sz="1400" dirty="0" err="1"/>
              <a:t>superiora</a:t>
            </a:r>
            <a:r>
              <a:rPr lang="tr-TR" sz="1400" dirty="0"/>
              <a:t> doğru derin </a:t>
            </a:r>
            <a:r>
              <a:rPr lang="tr-TR" sz="1400" dirty="0" err="1"/>
              <a:t>temporal</a:t>
            </a:r>
            <a:r>
              <a:rPr lang="tr-TR" sz="1400" dirty="0"/>
              <a:t> </a:t>
            </a:r>
            <a:r>
              <a:rPr lang="tr-TR" sz="1400" dirty="0" err="1"/>
              <a:t>loj</a:t>
            </a:r>
            <a:r>
              <a:rPr lang="tr-TR" sz="1400" dirty="0"/>
              <a:t> olarak devam eder. Aslında </a:t>
            </a:r>
            <a:r>
              <a:rPr lang="tr-TR" sz="1400" dirty="0" err="1"/>
              <a:t>infratemporal</a:t>
            </a:r>
            <a:r>
              <a:rPr lang="tr-TR" sz="1400" dirty="0"/>
              <a:t> </a:t>
            </a:r>
            <a:r>
              <a:rPr lang="tr-TR" sz="1400" dirty="0" err="1"/>
              <a:t>loj</a:t>
            </a:r>
            <a:r>
              <a:rPr lang="tr-TR" sz="1400" dirty="0"/>
              <a:t>, derin </a:t>
            </a:r>
            <a:r>
              <a:rPr lang="tr-TR" sz="1400" dirty="0" err="1"/>
              <a:t>temporal</a:t>
            </a:r>
            <a:r>
              <a:rPr lang="tr-TR" sz="1400" dirty="0"/>
              <a:t> </a:t>
            </a:r>
            <a:r>
              <a:rPr lang="tr-TR" sz="1400" dirty="0" err="1"/>
              <a:t>lojun</a:t>
            </a:r>
            <a:r>
              <a:rPr lang="tr-TR" sz="1400" dirty="0"/>
              <a:t> </a:t>
            </a:r>
            <a:r>
              <a:rPr lang="tr-TR" sz="1400" dirty="0" err="1"/>
              <a:t>alttki</a:t>
            </a:r>
            <a:r>
              <a:rPr lang="tr-TR" sz="1400" dirty="0"/>
              <a:t> parçasıdır. </a:t>
            </a:r>
            <a:r>
              <a:rPr lang="tr-TR" sz="1400" dirty="0" err="1"/>
              <a:t>Loj</a:t>
            </a:r>
            <a:r>
              <a:rPr lang="tr-TR" sz="1400" dirty="0"/>
              <a:t>, </a:t>
            </a:r>
            <a:r>
              <a:rPr lang="tr-TR" sz="1400" dirty="0" err="1"/>
              <a:t>internal</a:t>
            </a:r>
            <a:r>
              <a:rPr lang="tr-TR" sz="1400" dirty="0"/>
              <a:t> </a:t>
            </a:r>
            <a:r>
              <a:rPr lang="tr-TR" sz="1400" dirty="0" err="1"/>
              <a:t>maksiller</a:t>
            </a:r>
            <a:r>
              <a:rPr lang="tr-TR" sz="1400" dirty="0"/>
              <a:t> arterin dallarını ve </a:t>
            </a:r>
            <a:r>
              <a:rPr lang="tr-TR" sz="1400" dirty="0" err="1"/>
              <a:t>pterygoid</a:t>
            </a:r>
            <a:r>
              <a:rPr lang="tr-TR" sz="1400" dirty="0"/>
              <a:t> </a:t>
            </a:r>
            <a:r>
              <a:rPr lang="tr-TR" sz="1400" dirty="0" err="1"/>
              <a:t>venöz</a:t>
            </a:r>
            <a:r>
              <a:rPr lang="tr-TR" sz="1400" dirty="0"/>
              <a:t> </a:t>
            </a:r>
            <a:r>
              <a:rPr lang="tr-TR" sz="1400" dirty="0" err="1"/>
              <a:t>pleksusu</a:t>
            </a:r>
            <a:r>
              <a:rPr lang="tr-TR" sz="1400" dirty="0"/>
              <a:t> içerir. </a:t>
            </a:r>
            <a:r>
              <a:rPr lang="tr-TR" sz="1400" dirty="0" err="1"/>
              <a:t>Pterygoid</a:t>
            </a:r>
            <a:r>
              <a:rPr lang="tr-TR" sz="1400" dirty="0"/>
              <a:t> </a:t>
            </a:r>
            <a:r>
              <a:rPr lang="tr-TR" sz="1400" dirty="0" err="1"/>
              <a:t>pleksusdan</a:t>
            </a:r>
            <a:r>
              <a:rPr lang="tr-TR" sz="1400" dirty="0"/>
              <a:t> çıkan </a:t>
            </a:r>
            <a:r>
              <a:rPr lang="tr-TR" sz="1400" dirty="0" err="1"/>
              <a:t>emissary</a:t>
            </a:r>
            <a:r>
              <a:rPr lang="tr-TR" sz="1400" dirty="0"/>
              <a:t> </a:t>
            </a:r>
            <a:r>
              <a:rPr lang="tr-TR" sz="1400" dirty="0" err="1"/>
              <a:t>venler</a:t>
            </a:r>
            <a:r>
              <a:rPr lang="tr-TR" sz="1400" dirty="0"/>
              <a:t> kafa tabanındaki </a:t>
            </a:r>
            <a:r>
              <a:rPr lang="tr-TR" sz="1400" dirty="0" err="1"/>
              <a:t>foraminalardan</a:t>
            </a:r>
            <a:r>
              <a:rPr lang="tr-TR" sz="1400" dirty="0"/>
              <a:t> geçerek </a:t>
            </a:r>
            <a:r>
              <a:rPr lang="tr-TR" sz="1400" dirty="0" err="1"/>
              <a:t>intrakranial</a:t>
            </a:r>
            <a:r>
              <a:rPr lang="tr-TR" sz="1400" dirty="0"/>
              <a:t> dural sinüslerle bağlantı kurarlar. Yüz ve </a:t>
            </a:r>
            <a:r>
              <a:rPr lang="tr-TR" sz="1400" dirty="0" err="1"/>
              <a:t>orbitanın</a:t>
            </a:r>
            <a:r>
              <a:rPr lang="tr-TR" sz="1400" dirty="0"/>
              <a:t> </a:t>
            </a:r>
            <a:r>
              <a:rPr lang="tr-TR" sz="1400" dirty="0" err="1"/>
              <a:t>venlerinin</a:t>
            </a:r>
            <a:r>
              <a:rPr lang="tr-TR" sz="1400" dirty="0"/>
              <a:t> kapağı olmadığı için, kan yoluyla yayılabilen enfeksiyonlar, bu </a:t>
            </a:r>
            <a:r>
              <a:rPr lang="tr-TR" sz="1400" dirty="0" err="1"/>
              <a:t>venlerin</a:t>
            </a:r>
            <a:r>
              <a:rPr lang="tr-TR" sz="1400" dirty="0"/>
              <a:t> rotaları boyunca </a:t>
            </a:r>
            <a:r>
              <a:rPr lang="tr-TR" sz="1400" dirty="0" err="1"/>
              <a:t>superior</a:t>
            </a:r>
            <a:r>
              <a:rPr lang="tr-TR" sz="1400" dirty="0"/>
              <a:t> veya </a:t>
            </a:r>
            <a:r>
              <a:rPr lang="tr-TR" sz="1400" dirty="0" err="1"/>
              <a:t>inferior</a:t>
            </a:r>
            <a:r>
              <a:rPr lang="tr-TR" sz="1400" dirty="0"/>
              <a:t> yayılım gösterebilir. </a:t>
            </a:r>
            <a:r>
              <a:rPr lang="tr-TR" sz="1400" dirty="0" err="1"/>
              <a:t>İnfratemporal</a:t>
            </a:r>
            <a:r>
              <a:rPr lang="tr-TR" sz="1400" dirty="0"/>
              <a:t> </a:t>
            </a:r>
            <a:r>
              <a:rPr lang="tr-TR" sz="1400" dirty="0" err="1"/>
              <a:t>loj</a:t>
            </a:r>
            <a:r>
              <a:rPr lang="tr-TR" sz="1400" dirty="0"/>
              <a:t> enfeksiyonlara </a:t>
            </a:r>
            <a:r>
              <a:rPr lang="tr-TR" sz="1400" dirty="0" err="1"/>
              <a:t>posteriordan</a:t>
            </a:r>
            <a:r>
              <a:rPr lang="tr-TR" sz="1400" dirty="0"/>
              <a:t> yayılarak </a:t>
            </a:r>
            <a:r>
              <a:rPr lang="tr-TR" sz="1400" dirty="0" err="1"/>
              <a:t>kavernöz</a:t>
            </a:r>
            <a:r>
              <a:rPr lang="tr-TR" sz="1400" dirty="0"/>
              <a:t> sinüs </a:t>
            </a:r>
            <a:r>
              <a:rPr lang="tr-TR" sz="1400" dirty="0" err="1"/>
              <a:t>trombozuna</a:t>
            </a:r>
            <a:r>
              <a:rPr lang="tr-TR" sz="1400" dirty="0"/>
              <a:t> neden olabilir. Bu </a:t>
            </a:r>
            <a:r>
              <a:rPr lang="tr-TR" sz="1400" dirty="0" err="1"/>
              <a:t>loj</a:t>
            </a:r>
            <a:r>
              <a:rPr lang="tr-TR" sz="1400" dirty="0"/>
              <a:t> nadiren </a:t>
            </a:r>
            <a:r>
              <a:rPr lang="tr-TR" sz="1400" dirty="0" err="1"/>
              <a:t>enfekte</a:t>
            </a:r>
            <a:r>
              <a:rPr lang="tr-TR" sz="1400" dirty="0"/>
              <a:t> olur, etkeni genellikle </a:t>
            </a:r>
            <a:r>
              <a:rPr lang="tr-TR" sz="1400" dirty="0" err="1"/>
              <a:t>maksiller</a:t>
            </a:r>
            <a:r>
              <a:rPr lang="tr-TR" sz="1400" dirty="0"/>
              <a:t> 3. </a:t>
            </a:r>
            <a:r>
              <a:rPr lang="tr-TR" sz="1400" dirty="0" err="1"/>
              <a:t>molar</a:t>
            </a:r>
            <a:r>
              <a:rPr lang="tr-TR" sz="1400" dirty="0"/>
              <a:t> diştir.</a:t>
            </a:r>
          </a:p>
          <a:p>
            <a:pPr>
              <a:spcAft>
                <a:spcPts val="600"/>
              </a:spcAft>
            </a:pPr>
            <a:endParaRPr lang="en-US" sz="1400" dirty="0"/>
          </a:p>
        </p:txBody>
      </p:sp>
      <p:pic>
        <p:nvPicPr>
          <p:cNvPr id="6" name="Content Placeholder 5" descr="Ekran Resmi 2015-04-30 23.03.31.png"/>
          <p:cNvPicPr>
            <a:picLocks noGrp="1" noChangeAspect="1"/>
          </p:cNvPicPr>
          <p:nvPr>
            <p:ph sz="half" idx="2"/>
          </p:nvPr>
        </p:nvPicPr>
        <p:blipFill>
          <a:blip r:embed="rId2">
            <a:extLst>
              <a:ext uri="{28A0092B-C50C-407E-A947-70E740481C1C}">
                <a14:useLocalDpi xmlns:a14="http://schemas.microsoft.com/office/drawing/2010/main" val="0"/>
              </a:ext>
            </a:extLst>
          </a:blip>
          <a:srcRect t="-19583" b="-19583"/>
          <a:stretch>
            <a:fillRect/>
          </a:stretch>
        </p:blipFill>
        <p:spPr>
          <a:xfrm>
            <a:off x="4648200" y="533400"/>
            <a:ext cx="4038600" cy="5857875"/>
          </a:xfrm>
        </p:spPr>
      </p:pic>
    </p:spTree>
    <p:extLst>
      <p:ext uri="{BB962C8B-B14F-4D97-AF65-F5344CB8AC3E}">
        <p14:creationId xmlns:p14="http://schemas.microsoft.com/office/powerpoint/2010/main" val="1030864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85000" lnSpcReduction="10000"/>
          </a:bodyPr>
          <a:lstStyle/>
          <a:p>
            <a:pPr>
              <a:spcAft>
                <a:spcPts val="600"/>
              </a:spcAft>
            </a:pPr>
            <a:r>
              <a:rPr lang="tr-TR" sz="2000" dirty="0"/>
              <a:t>Derin </a:t>
            </a:r>
            <a:r>
              <a:rPr lang="tr-TR" sz="2000" dirty="0" err="1"/>
              <a:t>dentin</a:t>
            </a:r>
            <a:r>
              <a:rPr lang="tr-TR" sz="2000" dirty="0"/>
              <a:t> çürüğü sonucu </a:t>
            </a:r>
            <a:r>
              <a:rPr lang="tr-TR" sz="2000" dirty="0" err="1"/>
              <a:t>pulpanın</a:t>
            </a:r>
            <a:r>
              <a:rPr lang="tr-TR" sz="2000" dirty="0"/>
              <a:t> </a:t>
            </a:r>
            <a:r>
              <a:rPr lang="tr-TR" sz="2000" dirty="0" err="1"/>
              <a:t>nekroze</a:t>
            </a:r>
            <a:r>
              <a:rPr lang="tr-TR" sz="2000" dirty="0"/>
              <a:t> olmasıyla </a:t>
            </a:r>
            <a:r>
              <a:rPr lang="tr-TR" sz="2000" dirty="0" err="1"/>
              <a:t>periapikal</a:t>
            </a:r>
            <a:r>
              <a:rPr lang="tr-TR" sz="2000" dirty="0"/>
              <a:t> dokuda enfeksiyon başlar. </a:t>
            </a:r>
            <a:r>
              <a:rPr lang="tr-TR" sz="2000" dirty="0" err="1"/>
              <a:t>Periapikal</a:t>
            </a:r>
            <a:r>
              <a:rPr lang="tr-TR" sz="2000" dirty="0"/>
              <a:t> doku </a:t>
            </a:r>
            <a:r>
              <a:rPr lang="tr-TR" sz="2000" dirty="0" err="1"/>
              <a:t>enfekte</a:t>
            </a:r>
            <a:r>
              <a:rPr lang="tr-TR" sz="2000" dirty="0"/>
              <a:t> olduktan sonra </a:t>
            </a:r>
            <a:r>
              <a:rPr lang="tr-TR" sz="2000" dirty="0" err="1"/>
              <a:t>ekfeksiyon</a:t>
            </a:r>
            <a:r>
              <a:rPr lang="tr-TR" sz="2000" dirty="0"/>
              <a:t> her yöne eşit yayılır fakat direncin az olduğu yöne ilerler. </a:t>
            </a:r>
          </a:p>
          <a:p>
            <a:pPr>
              <a:spcAft>
                <a:spcPts val="600"/>
              </a:spcAft>
            </a:pPr>
            <a:r>
              <a:rPr lang="tr-TR" sz="2000" dirty="0"/>
              <a:t>Enfeksiyon </a:t>
            </a:r>
            <a:r>
              <a:rPr lang="tr-TR" sz="2000" dirty="0" err="1"/>
              <a:t>kortikal</a:t>
            </a:r>
            <a:r>
              <a:rPr lang="tr-TR" sz="2000" dirty="0"/>
              <a:t> kemiğe gelene kader </a:t>
            </a:r>
            <a:r>
              <a:rPr lang="tr-TR" sz="2000" dirty="0" err="1"/>
              <a:t>kansellöz</a:t>
            </a:r>
            <a:r>
              <a:rPr lang="tr-TR" sz="2000" dirty="0"/>
              <a:t> kemik boyunca ilerler. Eğer </a:t>
            </a:r>
            <a:r>
              <a:rPr lang="tr-TR" sz="2000" dirty="0" err="1"/>
              <a:t>kortikal</a:t>
            </a:r>
            <a:r>
              <a:rPr lang="tr-TR" sz="2000" dirty="0"/>
              <a:t> tabaka inceyse enfeksiyon kemiği </a:t>
            </a:r>
            <a:r>
              <a:rPr lang="tr-TR" sz="2000" dirty="0" err="1"/>
              <a:t>erode</a:t>
            </a:r>
            <a:r>
              <a:rPr lang="tr-TR" sz="2000" dirty="0"/>
              <a:t> eder ve çevreleyen yumuşak dokuya yayılır.</a:t>
            </a:r>
          </a:p>
          <a:p>
            <a:pPr>
              <a:spcAft>
                <a:spcPts val="600"/>
              </a:spcAft>
            </a:pPr>
            <a:r>
              <a:rPr lang="tr-TR" sz="2000" dirty="0"/>
              <a:t>Etken tedavi edilmeden sadece antibiyotik tedavisi enfeksiyonu durdurabilir fakat tedavi etmez. Antibiyotik tedavisi bittiğinde </a:t>
            </a:r>
            <a:r>
              <a:rPr lang="tr-TR" sz="2000" dirty="0" err="1"/>
              <a:t>dental</a:t>
            </a:r>
            <a:r>
              <a:rPr lang="tr-TR" sz="2000" dirty="0"/>
              <a:t> etken ortadan kaldırılmadığı için enfeksiyon tekrar eder.</a:t>
            </a:r>
          </a:p>
          <a:p>
            <a:pPr>
              <a:spcAft>
                <a:spcPts val="600"/>
              </a:spcAft>
            </a:pPr>
            <a:r>
              <a:rPr lang="tr-TR" sz="2000" dirty="0"/>
              <a:t>Bu yüzden </a:t>
            </a:r>
            <a:r>
              <a:rPr lang="tr-TR" sz="2000" dirty="0" err="1"/>
              <a:t>primer</a:t>
            </a:r>
            <a:r>
              <a:rPr lang="tr-TR" sz="2000" dirty="0"/>
              <a:t> tedavi ,</a:t>
            </a:r>
            <a:r>
              <a:rPr lang="tr-TR" sz="2000" dirty="0" err="1"/>
              <a:t>antibiyorik</a:t>
            </a:r>
            <a:r>
              <a:rPr lang="tr-TR" sz="2000" dirty="0"/>
              <a:t> tedavisi yanında, </a:t>
            </a:r>
            <a:r>
              <a:rPr lang="tr-TR" sz="2000" dirty="0" err="1"/>
              <a:t>endodontik</a:t>
            </a:r>
            <a:r>
              <a:rPr lang="tr-TR" sz="2000" dirty="0"/>
              <a:t> tedavi veya diş çekimi olmalıdır. </a:t>
            </a:r>
          </a:p>
          <a:p>
            <a:endParaRPr lang="tr-TR" dirty="0"/>
          </a:p>
        </p:txBody>
      </p:sp>
    </p:spTree>
    <p:extLst>
      <p:ext uri="{BB962C8B-B14F-4D97-AF65-F5344CB8AC3E}">
        <p14:creationId xmlns:p14="http://schemas.microsoft.com/office/powerpoint/2010/main" val="25189390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533400"/>
            <a:ext cx="8229600" cy="2899961"/>
          </a:xfrm>
        </p:spPr>
        <p:txBody>
          <a:bodyPr>
            <a:noAutofit/>
          </a:bodyPr>
          <a:lstStyle/>
          <a:p>
            <a:pPr>
              <a:spcAft>
                <a:spcPts val="600"/>
              </a:spcAft>
            </a:pPr>
            <a:r>
              <a:rPr lang="tr-TR" sz="1800" dirty="0" err="1"/>
              <a:t>Maksiller</a:t>
            </a:r>
            <a:r>
              <a:rPr lang="tr-TR" sz="1800" dirty="0"/>
              <a:t> </a:t>
            </a:r>
            <a:r>
              <a:rPr lang="tr-TR" sz="1800" dirty="0" err="1"/>
              <a:t>posterior</a:t>
            </a:r>
            <a:r>
              <a:rPr lang="tr-TR" sz="1800" dirty="0"/>
              <a:t> dişlerin </a:t>
            </a:r>
            <a:r>
              <a:rPr lang="tr-TR" sz="1800" dirty="0" err="1"/>
              <a:t>periapikal</a:t>
            </a:r>
            <a:r>
              <a:rPr lang="tr-TR" sz="1800" dirty="0"/>
              <a:t> veya </a:t>
            </a:r>
            <a:r>
              <a:rPr lang="tr-TR" sz="1800" dirty="0" err="1"/>
              <a:t>periodontal</a:t>
            </a:r>
            <a:r>
              <a:rPr lang="tr-TR" sz="1800" dirty="0"/>
              <a:t> enfeksiyonları </a:t>
            </a:r>
            <a:r>
              <a:rPr lang="tr-TR" sz="1800" dirty="0" err="1"/>
              <a:t>superior</a:t>
            </a:r>
            <a:r>
              <a:rPr lang="tr-TR" sz="1800" dirty="0"/>
              <a:t> yönde yayılarak </a:t>
            </a:r>
            <a:r>
              <a:rPr lang="tr-TR" sz="1800" dirty="0" err="1"/>
              <a:t>maksiller</a:t>
            </a:r>
            <a:r>
              <a:rPr lang="tr-TR" sz="1800" dirty="0"/>
              <a:t> sinüs tabanını </a:t>
            </a:r>
            <a:r>
              <a:rPr lang="tr-TR" sz="1800" dirty="0" err="1"/>
              <a:t>erode</a:t>
            </a:r>
            <a:r>
              <a:rPr lang="tr-TR" sz="1800" dirty="0"/>
              <a:t> edebilir. </a:t>
            </a:r>
            <a:r>
              <a:rPr lang="tr-TR" sz="1800" dirty="0" err="1"/>
              <a:t>Maksiller</a:t>
            </a:r>
            <a:r>
              <a:rPr lang="tr-TR" sz="1800" dirty="0"/>
              <a:t> sinüzitlerin %20sinde etken </a:t>
            </a:r>
            <a:r>
              <a:rPr lang="tr-TR" sz="1800" dirty="0" err="1"/>
              <a:t>odontojenik</a:t>
            </a:r>
            <a:r>
              <a:rPr lang="tr-TR" sz="1800" dirty="0"/>
              <a:t> enfeksiyondur. </a:t>
            </a:r>
            <a:r>
              <a:rPr lang="tr-TR" sz="1800" dirty="0" err="1"/>
              <a:t>Odontojenik</a:t>
            </a:r>
            <a:r>
              <a:rPr lang="tr-TR" sz="1800" dirty="0"/>
              <a:t> </a:t>
            </a:r>
            <a:r>
              <a:rPr lang="tr-TR" sz="1800" dirty="0" err="1"/>
              <a:t>maksiller</a:t>
            </a:r>
            <a:r>
              <a:rPr lang="tr-TR" sz="1800" dirty="0"/>
              <a:t> sinüs enfeksiyonları </a:t>
            </a:r>
            <a:r>
              <a:rPr lang="tr-TR" sz="1800" dirty="0" err="1"/>
              <a:t>superior</a:t>
            </a:r>
            <a:r>
              <a:rPr lang="tr-TR" sz="1800" dirty="0"/>
              <a:t> yönde ilerleyerek </a:t>
            </a:r>
            <a:r>
              <a:rPr lang="tr-TR" sz="1800" dirty="0" err="1"/>
              <a:t>ethmoid</a:t>
            </a:r>
            <a:r>
              <a:rPr lang="tr-TR" sz="1800" dirty="0"/>
              <a:t> sinüs veya </a:t>
            </a:r>
            <a:r>
              <a:rPr lang="tr-TR" sz="1800" dirty="0" err="1"/>
              <a:t>orbital</a:t>
            </a:r>
            <a:r>
              <a:rPr lang="tr-TR" sz="1800" dirty="0"/>
              <a:t> tabana yayılarak </a:t>
            </a:r>
            <a:r>
              <a:rPr lang="tr-TR" sz="1800" dirty="0" err="1"/>
              <a:t>sekonder</a:t>
            </a:r>
            <a:r>
              <a:rPr lang="tr-TR" sz="1800" dirty="0"/>
              <a:t> </a:t>
            </a:r>
            <a:r>
              <a:rPr lang="tr-TR" sz="1800" dirty="0" err="1"/>
              <a:t>periorbital</a:t>
            </a:r>
            <a:r>
              <a:rPr lang="tr-TR" sz="1800" dirty="0"/>
              <a:t> veya </a:t>
            </a:r>
            <a:r>
              <a:rPr lang="tr-TR" sz="1800" dirty="0" err="1"/>
              <a:t>orbital</a:t>
            </a:r>
            <a:r>
              <a:rPr lang="tr-TR" sz="1800" dirty="0"/>
              <a:t> enfeksiyona neden olabilir. </a:t>
            </a:r>
            <a:r>
              <a:rPr lang="tr-TR" sz="1800" dirty="0" err="1">
                <a:solidFill>
                  <a:srgbClr val="FF0000"/>
                </a:solidFill>
              </a:rPr>
              <a:t>Periorbital</a:t>
            </a:r>
            <a:r>
              <a:rPr lang="tr-TR" sz="1800" dirty="0">
                <a:solidFill>
                  <a:srgbClr val="FF0000"/>
                </a:solidFill>
              </a:rPr>
              <a:t> veya </a:t>
            </a:r>
            <a:r>
              <a:rPr lang="tr-TR" sz="1800" dirty="0" err="1">
                <a:solidFill>
                  <a:srgbClr val="FF0000"/>
                </a:solidFill>
              </a:rPr>
              <a:t>orbital</a:t>
            </a:r>
            <a:r>
              <a:rPr lang="tr-TR" sz="1800" dirty="0">
                <a:solidFill>
                  <a:srgbClr val="FF0000"/>
                </a:solidFill>
              </a:rPr>
              <a:t> enfeksiyon </a:t>
            </a:r>
            <a:r>
              <a:rPr lang="tr-TR" sz="1800" dirty="0"/>
              <a:t>nadiren </a:t>
            </a:r>
            <a:r>
              <a:rPr lang="tr-TR" sz="1800" dirty="0" err="1"/>
              <a:t>odontojen</a:t>
            </a:r>
            <a:r>
              <a:rPr lang="tr-TR" sz="1800" dirty="0"/>
              <a:t> enfeksiyon kaynaklı gelişebilir, ve geliştiğinde gözkapaklarında şişlik ve kızarıklık ve </a:t>
            </a:r>
            <a:r>
              <a:rPr lang="tr-TR" sz="1800" dirty="0" err="1"/>
              <a:t>orbitanın</a:t>
            </a:r>
            <a:r>
              <a:rPr lang="tr-TR" sz="1800" dirty="0"/>
              <a:t> </a:t>
            </a:r>
            <a:r>
              <a:rPr lang="tr-TR" sz="1800" dirty="0" err="1"/>
              <a:t>vasküler</a:t>
            </a:r>
            <a:r>
              <a:rPr lang="tr-TR" sz="1800" dirty="0"/>
              <a:t>, </a:t>
            </a:r>
            <a:r>
              <a:rPr lang="tr-TR" sz="1800" dirty="0" err="1"/>
              <a:t>nöral</a:t>
            </a:r>
            <a:r>
              <a:rPr lang="tr-TR" sz="1800" dirty="0"/>
              <a:t> </a:t>
            </a:r>
            <a:r>
              <a:rPr lang="tr-TR" sz="1800" dirty="0" err="1"/>
              <a:t>komponentlerinde</a:t>
            </a:r>
            <a:r>
              <a:rPr lang="tr-TR" sz="1800" dirty="0"/>
              <a:t> tutulum izlenir. Ciddi bir enfeksiyondur ve agresif medikal, cerrahi tedavi gerektirir.</a:t>
            </a:r>
          </a:p>
          <a:p>
            <a:endParaRPr lang="en-US" sz="1800" dirty="0"/>
          </a:p>
        </p:txBody>
      </p:sp>
      <p:pic>
        <p:nvPicPr>
          <p:cNvPr id="9" name="Content Placeholder 8" descr="Ekran Resmi 2015-04-30 23.18.52.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7037" t="21992" r="-14749"/>
          <a:stretch/>
        </p:blipFill>
        <p:spPr>
          <a:xfrm>
            <a:off x="457200" y="3433763"/>
            <a:ext cx="8229600" cy="2957512"/>
          </a:xfrm>
        </p:spPr>
      </p:pic>
    </p:spTree>
    <p:extLst>
      <p:ext uri="{BB962C8B-B14F-4D97-AF65-F5344CB8AC3E}">
        <p14:creationId xmlns:p14="http://schemas.microsoft.com/office/powerpoint/2010/main" val="12471064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533400"/>
            <a:ext cx="4038600" cy="5858256"/>
          </a:xfrm>
        </p:spPr>
        <p:txBody>
          <a:bodyPr>
            <a:noAutofit/>
          </a:bodyPr>
          <a:lstStyle/>
          <a:p>
            <a:r>
              <a:rPr lang="tr-TR" sz="1700" dirty="0" err="1">
                <a:solidFill>
                  <a:srgbClr val="292934"/>
                </a:solidFill>
              </a:rPr>
              <a:t>Maksiller</a:t>
            </a:r>
            <a:r>
              <a:rPr lang="tr-TR" sz="1700" dirty="0">
                <a:solidFill>
                  <a:srgbClr val="292934"/>
                </a:solidFill>
              </a:rPr>
              <a:t> </a:t>
            </a:r>
            <a:r>
              <a:rPr lang="tr-TR" sz="1700" dirty="0" err="1">
                <a:solidFill>
                  <a:srgbClr val="292934"/>
                </a:solidFill>
              </a:rPr>
              <a:t>odontojenik</a:t>
            </a:r>
            <a:r>
              <a:rPr lang="tr-TR" sz="1700" dirty="0">
                <a:solidFill>
                  <a:srgbClr val="292934"/>
                </a:solidFill>
              </a:rPr>
              <a:t> enfeksiyon </a:t>
            </a:r>
            <a:r>
              <a:rPr lang="tr-TR" sz="1700" dirty="0" err="1">
                <a:solidFill>
                  <a:srgbClr val="292934"/>
                </a:solidFill>
              </a:rPr>
              <a:t>infraorbital</a:t>
            </a:r>
            <a:r>
              <a:rPr lang="tr-TR" sz="1700" dirty="0">
                <a:solidFill>
                  <a:srgbClr val="292934"/>
                </a:solidFill>
              </a:rPr>
              <a:t> bölgede </a:t>
            </a:r>
            <a:r>
              <a:rPr lang="tr-TR" sz="1700" dirty="0" err="1">
                <a:solidFill>
                  <a:srgbClr val="292934"/>
                </a:solidFill>
              </a:rPr>
              <a:t>infraorbital</a:t>
            </a:r>
            <a:r>
              <a:rPr lang="tr-TR" sz="1700" dirty="0">
                <a:solidFill>
                  <a:srgbClr val="292934"/>
                </a:solidFill>
              </a:rPr>
              <a:t> </a:t>
            </a:r>
            <a:r>
              <a:rPr lang="tr-TR" sz="1700" dirty="0" err="1">
                <a:solidFill>
                  <a:srgbClr val="292934"/>
                </a:solidFill>
              </a:rPr>
              <a:t>veni</a:t>
            </a:r>
            <a:r>
              <a:rPr lang="tr-TR" sz="1700" dirty="0">
                <a:solidFill>
                  <a:srgbClr val="292934"/>
                </a:solidFill>
              </a:rPr>
              <a:t> veya sinüsler </a:t>
            </a:r>
            <a:r>
              <a:rPr lang="tr-TR" sz="1700" dirty="0" err="1">
                <a:solidFill>
                  <a:srgbClr val="292934"/>
                </a:solidFill>
              </a:rPr>
              <a:t>aracılığıyle</a:t>
            </a:r>
            <a:r>
              <a:rPr lang="tr-TR" sz="1700" dirty="0">
                <a:solidFill>
                  <a:srgbClr val="292934"/>
                </a:solidFill>
              </a:rPr>
              <a:t> </a:t>
            </a:r>
            <a:r>
              <a:rPr lang="tr-TR" sz="1700" dirty="0" err="1">
                <a:solidFill>
                  <a:srgbClr val="292934"/>
                </a:solidFill>
              </a:rPr>
              <a:t>inferior</a:t>
            </a:r>
            <a:r>
              <a:rPr lang="tr-TR" sz="1700" dirty="0">
                <a:solidFill>
                  <a:srgbClr val="292934"/>
                </a:solidFill>
              </a:rPr>
              <a:t> </a:t>
            </a:r>
            <a:r>
              <a:rPr lang="tr-TR" sz="1700" dirty="0" err="1">
                <a:solidFill>
                  <a:srgbClr val="292934"/>
                </a:solidFill>
              </a:rPr>
              <a:t>oftalmik</a:t>
            </a:r>
            <a:r>
              <a:rPr lang="tr-TR" sz="1700" dirty="0">
                <a:solidFill>
                  <a:srgbClr val="292934"/>
                </a:solidFill>
              </a:rPr>
              <a:t> </a:t>
            </a:r>
            <a:r>
              <a:rPr lang="tr-TR" sz="1700" dirty="0" err="1">
                <a:solidFill>
                  <a:srgbClr val="292934"/>
                </a:solidFill>
              </a:rPr>
              <a:t>veni</a:t>
            </a:r>
            <a:r>
              <a:rPr lang="tr-TR" sz="1700" dirty="0">
                <a:solidFill>
                  <a:srgbClr val="292934"/>
                </a:solidFill>
              </a:rPr>
              <a:t> </a:t>
            </a:r>
            <a:r>
              <a:rPr lang="tr-TR" sz="1700" dirty="0" err="1">
                <a:solidFill>
                  <a:srgbClr val="292934"/>
                </a:solidFill>
              </a:rPr>
              <a:t>erode</a:t>
            </a:r>
            <a:r>
              <a:rPr lang="tr-TR" sz="1700" dirty="0">
                <a:solidFill>
                  <a:srgbClr val="292934"/>
                </a:solidFill>
              </a:rPr>
              <a:t> ettiğinde, </a:t>
            </a:r>
            <a:r>
              <a:rPr lang="tr-TR" sz="1700" dirty="0" err="1">
                <a:solidFill>
                  <a:srgbClr val="292934"/>
                </a:solidFill>
              </a:rPr>
              <a:t>oftalmik</a:t>
            </a:r>
            <a:r>
              <a:rPr lang="tr-TR" sz="1700" dirty="0">
                <a:solidFill>
                  <a:srgbClr val="292934"/>
                </a:solidFill>
              </a:rPr>
              <a:t> </a:t>
            </a:r>
            <a:r>
              <a:rPr lang="tr-TR" sz="1700" dirty="0" err="1">
                <a:solidFill>
                  <a:srgbClr val="292934"/>
                </a:solidFill>
              </a:rPr>
              <a:t>ven</a:t>
            </a:r>
            <a:r>
              <a:rPr lang="tr-TR" sz="1700" dirty="0">
                <a:solidFill>
                  <a:srgbClr val="292934"/>
                </a:solidFill>
              </a:rPr>
              <a:t> yoluyla </a:t>
            </a:r>
            <a:r>
              <a:rPr lang="tr-TR" sz="1700" dirty="0" err="1">
                <a:solidFill>
                  <a:srgbClr val="292934"/>
                </a:solidFill>
              </a:rPr>
              <a:t>fissura</a:t>
            </a:r>
            <a:r>
              <a:rPr lang="tr-TR" sz="1700" dirty="0">
                <a:solidFill>
                  <a:srgbClr val="292934"/>
                </a:solidFill>
              </a:rPr>
              <a:t> </a:t>
            </a:r>
            <a:r>
              <a:rPr lang="tr-TR" sz="1700" dirty="0" err="1">
                <a:solidFill>
                  <a:srgbClr val="292934"/>
                </a:solidFill>
              </a:rPr>
              <a:t>orbitalis</a:t>
            </a:r>
            <a:r>
              <a:rPr lang="tr-TR" sz="1700" dirty="0">
                <a:solidFill>
                  <a:srgbClr val="292934"/>
                </a:solidFill>
              </a:rPr>
              <a:t> </a:t>
            </a:r>
            <a:r>
              <a:rPr lang="tr-TR" sz="1700" dirty="0" err="1">
                <a:solidFill>
                  <a:srgbClr val="292934"/>
                </a:solidFill>
              </a:rPr>
              <a:t>superiordan</a:t>
            </a:r>
            <a:r>
              <a:rPr lang="tr-TR" sz="1700" dirty="0">
                <a:solidFill>
                  <a:srgbClr val="292934"/>
                </a:solidFill>
              </a:rPr>
              <a:t> geçip direkt olarak </a:t>
            </a:r>
            <a:r>
              <a:rPr lang="tr-TR" sz="1700" dirty="0" err="1">
                <a:solidFill>
                  <a:srgbClr val="292934"/>
                </a:solidFill>
              </a:rPr>
              <a:t>kavernöz</a:t>
            </a:r>
            <a:r>
              <a:rPr lang="tr-TR" sz="1700" dirty="0">
                <a:solidFill>
                  <a:srgbClr val="292934"/>
                </a:solidFill>
              </a:rPr>
              <a:t> sinüse ilerleyebilir. Bu </a:t>
            </a:r>
            <a:r>
              <a:rPr lang="tr-TR" sz="1700" dirty="0" err="1">
                <a:solidFill>
                  <a:srgbClr val="292934"/>
                </a:solidFill>
              </a:rPr>
              <a:t>kavernöz</a:t>
            </a:r>
            <a:r>
              <a:rPr lang="tr-TR" sz="1700" dirty="0">
                <a:solidFill>
                  <a:srgbClr val="292934"/>
                </a:solidFill>
              </a:rPr>
              <a:t> sinüsün </a:t>
            </a:r>
            <a:r>
              <a:rPr lang="tr-TR" sz="1700" dirty="0" err="1">
                <a:solidFill>
                  <a:srgbClr val="292934"/>
                </a:solidFill>
              </a:rPr>
              <a:t>anterior</a:t>
            </a:r>
            <a:r>
              <a:rPr lang="tr-TR" sz="1700" dirty="0">
                <a:solidFill>
                  <a:srgbClr val="292934"/>
                </a:solidFill>
              </a:rPr>
              <a:t> kısmıdır. Bakteri </a:t>
            </a:r>
            <a:r>
              <a:rPr lang="tr-TR" sz="1700" dirty="0" err="1">
                <a:solidFill>
                  <a:srgbClr val="292934"/>
                </a:solidFill>
              </a:rPr>
              <a:t>stimülasyonu</a:t>
            </a:r>
            <a:r>
              <a:rPr lang="tr-TR" sz="1700" dirty="0">
                <a:solidFill>
                  <a:srgbClr val="292934"/>
                </a:solidFill>
              </a:rPr>
              <a:t> sonucu oluşan </a:t>
            </a:r>
            <a:r>
              <a:rPr lang="tr-TR" sz="1700" dirty="0" err="1">
                <a:solidFill>
                  <a:srgbClr val="292934"/>
                </a:solidFill>
              </a:rPr>
              <a:t>intravasküler</a:t>
            </a:r>
            <a:r>
              <a:rPr lang="tr-TR" sz="1700" dirty="0">
                <a:solidFill>
                  <a:srgbClr val="292934"/>
                </a:solidFill>
              </a:rPr>
              <a:t> </a:t>
            </a:r>
            <a:r>
              <a:rPr lang="tr-TR" sz="1700" dirty="0" err="1">
                <a:solidFill>
                  <a:srgbClr val="292934"/>
                </a:solidFill>
              </a:rPr>
              <a:t>inflamasyon</a:t>
            </a:r>
            <a:r>
              <a:rPr lang="tr-TR" sz="1700" dirty="0">
                <a:solidFill>
                  <a:srgbClr val="292934"/>
                </a:solidFill>
              </a:rPr>
              <a:t> pıhtılaşma sistemini </a:t>
            </a:r>
            <a:r>
              <a:rPr lang="tr-TR" sz="1700" dirty="0" err="1">
                <a:solidFill>
                  <a:srgbClr val="292934"/>
                </a:solidFill>
              </a:rPr>
              <a:t>stimüle</a:t>
            </a:r>
            <a:r>
              <a:rPr lang="tr-TR" sz="1700" dirty="0">
                <a:solidFill>
                  <a:srgbClr val="292934"/>
                </a:solidFill>
              </a:rPr>
              <a:t> eder ve septik </a:t>
            </a:r>
            <a:r>
              <a:rPr lang="tr-TR" sz="1700" dirty="0" err="1">
                <a:solidFill>
                  <a:srgbClr val="292934"/>
                </a:solidFill>
              </a:rPr>
              <a:t>kavernöz</a:t>
            </a:r>
            <a:r>
              <a:rPr lang="tr-TR" sz="1700" dirty="0">
                <a:solidFill>
                  <a:srgbClr val="292934"/>
                </a:solidFill>
              </a:rPr>
              <a:t> sinüs </a:t>
            </a:r>
            <a:r>
              <a:rPr lang="tr-TR" sz="1700" dirty="0" err="1">
                <a:solidFill>
                  <a:srgbClr val="292934"/>
                </a:solidFill>
              </a:rPr>
              <a:t>trombozuna</a:t>
            </a:r>
            <a:r>
              <a:rPr lang="tr-TR" sz="1700" dirty="0">
                <a:solidFill>
                  <a:srgbClr val="292934"/>
                </a:solidFill>
              </a:rPr>
              <a:t> neden olur. </a:t>
            </a:r>
            <a:r>
              <a:rPr lang="tr-TR" sz="1700" dirty="0" err="1">
                <a:solidFill>
                  <a:srgbClr val="292934"/>
                </a:solidFill>
              </a:rPr>
              <a:t>Kavernöz</a:t>
            </a:r>
            <a:r>
              <a:rPr lang="tr-TR" sz="1700" dirty="0">
                <a:solidFill>
                  <a:srgbClr val="292934"/>
                </a:solidFill>
              </a:rPr>
              <a:t> sinüs </a:t>
            </a:r>
            <a:r>
              <a:rPr lang="tr-TR" sz="1700" dirty="0" err="1">
                <a:solidFill>
                  <a:srgbClr val="292934"/>
                </a:solidFill>
              </a:rPr>
              <a:t>trombozu</a:t>
            </a:r>
            <a:r>
              <a:rPr lang="tr-TR" sz="1700" dirty="0">
                <a:solidFill>
                  <a:srgbClr val="292934"/>
                </a:solidFill>
              </a:rPr>
              <a:t> </a:t>
            </a:r>
            <a:r>
              <a:rPr lang="tr-TR" sz="1700" dirty="0" err="1">
                <a:solidFill>
                  <a:srgbClr val="292934"/>
                </a:solidFill>
              </a:rPr>
              <a:t>enfekte</a:t>
            </a:r>
            <a:r>
              <a:rPr lang="tr-TR" sz="1700" dirty="0">
                <a:solidFill>
                  <a:srgbClr val="292934"/>
                </a:solidFill>
              </a:rPr>
              <a:t> bir diş sonucu nadiren oluşan bir durumdur. </a:t>
            </a:r>
            <a:r>
              <a:rPr lang="tr-TR" sz="1700" dirty="0" err="1">
                <a:solidFill>
                  <a:srgbClr val="292934"/>
                </a:solidFill>
              </a:rPr>
              <a:t>Orbital</a:t>
            </a:r>
            <a:r>
              <a:rPr lang="tr-TR" sz="1700" dirty="0">
                <a:solidFill>
                  <a:srgbClr val="292934"/>
                </a:solidFill>
              </a:rPr>
              <a:t> </a:t>
            </a:r>
            <a:r>
              <a:rPr lang="tr-TR" sz="1700" dirty="0" err="1">
                <a:solidFill>
                  <a:srgbClr val="292934"/>
                </a:solidFill>
              </a:rPr>
              <a:t>selülit</a:t>
            </a:r>
            <a:r>
              <a:rPr lang="tr-TR" sz="1700" dirty="0">
                <a:solidFill>
                  <a:srgbClr val="292934"/>
                </a:solidFill>
              </a:rPr>
              <a:t> gibi </a:t>
            </a:r>
            <a:r>
              <a:rPr lang="tr-TR" sz="1700" dirty="0" err="1">
                <a:solidFill>
                  <a:srgbClr val="292934"/>
                </a:solidFill>
              </a:rPr>
              <a:t>kavernöz</a:t>
            </a:r>
            <a:r>
              <a:rPr lang="tr-TR" sz="1700" dirty="0">
                <a:solidFill>
                  <a:srgbClr val="292934"/>
                </a:solidFill>
              </a:rPr>
              <a:t> </a:t>
            </a:r>
            <a:r>
              <a:rPr lang="tr-TR" sz="1700" dirty="0" err="1">
                <a:solidFill>
                  <a:srgbClr val="292934"/>
                </a:solidFill>
              </a:rPr>
              <a:t>sinüz</a:t>
            </a:r>
            <a:r>
              <a:rPr lang="tr-TR" sz="1700" dirty="0">
                <a:solidFill>
                  <a:srgbClr val="292934"/>
                </a:solidFill>
              </a:rPr>
              <a:t> </a:t>
            </a:r>
            <a:r>
              <a:rPr lang="tr-TR" sz="1700" dirty="0" err="1">
                <a:solidFill>
                  <a:srgbClr val="292934"/>
                </a:solidFill>
              </a:rPr>
              <a:t>trombozuda</a:t>
            </a:r>
            <a:r>
              <a:rPr lang="tr-TR" sz="1700" dirty="0">
                <a:solidFill>
                  <a:srgbClr val="292934"/>
                </a:solidFill>
              </a:rPr>
              <a:t> ciddi, hayati risk taşıyan, </a:t>
            </a:r>
            <a:r>
              <a:rPr lang="tr-TR" sz="1700" dirty="0" err="1">
                <a:solidFill>
                  <a:srgbClr val="292934"/>
                </a:solidFill>
              </a:rPr>
              <a:t>agresiv</a:t>
            </a:r>
            <a:r>
              <a:rPr lang="tr-TR" sz="1700" dirty="0">
                <a:solidFill>
                  <a:srgbClr val="292934"/>
                </a:solidFill>
              </a:rPr>
              <a:t> medikal ve cerrahi tedavi gerektiren bir durumdur. </a:t>
            </a:r>
            <a:r>
              <a:rPr lang="tr-TR" sz="1700" dirty="0" err="1">
                <a:solidFill>
                  <a:srgbClr val="292934"/>
                </a:solidFill>
              </a:rPr>
              <a:t>Kavernöz</a:t>
            </a:r>
            <a:r>
              <a:rPr lang="tr-TR" sz="1700" dirty="0">
                <a:solidFill>
                  <a:srgbClr val="292934"/>
                </a:solidFill>
              </a:rPr>
              <a:t> sinüs içindeki en savunmasız yapı </a:t>
            </a:r>
            <a:r>
              <a:rPr lang="tr-TR" sz="1700" dirty="0" err="1">
                <a:solidFill>
                  <a:srgbClr val="292934"/>
                </a:solidFill>
              </a:rPr>
              <a:t>n.abducens</a:t>
            </a:r>
            <a:r>
              <a:rPr lang="tr-TR" sz="1700" dirty="0">
                <a:solidFill>
                  <a:srgbClr val="292934"/>
                </a:solidFill>
              </a:rPr>
              <a:t> (6.kranial sinir) </a:t>
            </a:r>
            <a:r>
              <a:rPr lang="tr-TR" sz="1700" dirty="0" err="1">
                <a:solidFill>
                  <a:srgbClr val="292934"/>
                </a:solidFill>
              </a:rPr>
              <a:t>dir</a:t>
            </a:r>
            <a:r>
              <a:rPr lang="tr-TR" sz="1700" dirty="0">
                <a:solidFill>
                  <a:srgbClr val="292934"/>
                </a:solidFill>
              </a:rPr>
              <a:t>.</a:t>
            </a:r>
          </a:p>
          <a:p>
            <a:endParaRPr lang="en-US" sz="1700" dirty="0">
              <a:solidFill>
                <a:srgbClr val="292934"/>
              </a:solidFill>
            </a:endParaRPr>
          </a:p>
        </p:txBody>
      </p:sp>
      <p:pic>
        <p:nvPicPr>
          <p:cNvPr id="6" name="Content Placeholder 5" descr="Ekran Resmi 2015-04-30 22.20.01.png"/>
          <p:cNvPicPr>
            <a:picLocks noGrp="1" noChangeAspect="1"/>
          </p:cNvPicPr>
          <p:nvPr>
            <p:ph sz="half" idx="2"/>
          </p:nvPr>
        </p:nvPicPr>
        <p:blipFill>
          <a:blip r:embed="rId2">
            <a:extLst>
              <a:ext uri="{28A0092B-C50C-407E-A947-70E740481C1C}">
                <a14:useLocalDpi xmlns:a14="http://schemas.microsoft.com/office/drawing/2010/main" val="0"/>
              </a:ext>
            </a:extLst>
          </a:blip>
          <a:srcRect t="-11671" b="-11671"/>
          <a:stretch>
            <a:fillRect/>
          </a:stretch>
        </p:blipFill>
        <p:spPr>
          <a:xfrm>
            <a:off x="4648200" y="533400"/>
            <a:ext cx="4038600" cy="5857875"/>
          </a:xfrm>
        </p:spPr>
      </p:pic>
    </p:spTree>
    <p:extLst>
      <p:ext uri="{BB962C8B-B14F-4D97-AF65-F5344CB8AC3E}">
        <p14:creationId xmlns:p14="http://schemas.microsoft.com/office/powerpoint/2010/main" val="20659589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Mandibular</a:t>
            </a:r>
            <a:r>
              <a:rPr lang="tr-TR" dirty="0"/>
              <a:t> diş kaynaklı enfeksiyonlar</a:t>
            </a:r>
            <a:endParaRPr lang="en-US" dirty="0"/>
          </a:p>
        </p:txBody>
      </p:sp>
      <p:sp>
        <p:nvSpPr>
          <p:cNvPr id="3" name="Content Placeholder 2"/>
          <p:cNvSpPr>
            <a:spLocks noGrp="1"/>
          </p:cNvSpPr>
          <p:nvPr>
            <p:ph sz="half" idx="1"/>
          </p:nvPr>
        </p:nvSpPr>
        <p:spPr>
          <a:xfrm>
            <a:off x="457200" y="2988860"/>
            <a:ext cx="4038600" cy="3402796"/>
          </a:xfrm>
        </p:spPr>
        <p:txBody>
          <a:bodyPr>
            <a:noAutofit/>
          </a:bodyPr>
          <a:lstStyle/>
          <a:p>
            <a:pPr>
              <a:spcAft>
                <a:spcPts val="600"/>
              </a:spcAft>
            </a:pPr>
            <a:r>
              <a:rPr lang="tr-TR" sz="1800" dirty="0" err="1">
                <a:solidFill>
                  <a:srgbClr val="292934"/>
                </a:solidFill>
              </a:rPr>
              <a:t>Subperiostal</a:t>
            </a:r>
            <a:r>
              <a:rPr lang="tr-TR" sz="1800" dirty="0">
                <a:solidFill>
                  <a:srgbClr val="292934"/>
                </a:solidFill>
              </a:rPr>
              <a:t> </a:t>
            </a:r>
            <a:r>
              <a:rPr lang="tr-TR" sz="1800" dirty="0" err="1">
                <a:solidFill>
                  <a:srgbClr val="292934"/>
                </a:solidFill>
              </a:rPr>
              <a:t>loj</a:t>
            </a:r>
            <a:r>
              <a:rPr lang="tr-TR" sz="1800" dirty="0">
                <a:solidFill>
                  <a:srgbClr val="292934"/>
                </a:solidFill>
              </a:rPr>
              <a:t>; enfeksiyonun </a:t>
            </a:r>
            <a:r>
              <a:rPr lang="tr-TR" sz="1800" dirty="0" err="1">
                <a:solidFill>
                  <a:srgbClr val="292934"/>
                </a:solidFill>
              </a:rPr>
              <a:t>bukkal</a:t>
            </a:r>
            <a:r>
              <a:rPr lang="tr-TR" sz="1800" dirty="0">
                <a:solidFill>
                  <a:srgbClr val="292934"/>
                </a:solidFill>
              </a:rPr>
              <a:t> </a:t>
            </a:r>
            <a:r>
              <a:rPr lang="tr-TR" sz="1800" dirty="0" err="1">
                <a:solidFill>
                  <a:srgbClr val="292934"/>
                </a:solidFill>
              </a:rPr>
              <a:t>kortikal</a:t>
            </a:r>
            <a:r>
              <a:rPr lang="tr-TR" sz="1800" dirty="0">
                <a:solidFill>
                  <a:srgbClr val="292934"/>
                </a:solidFill>
              </a:rPr>
              <a:t> kemiği perfore ettiği fakat </a:t>
            </a:r>
            <a:r>
              <a:rPr lang="tr-TR" sz="1800" dirty="0" err="1">
                <a:solidFill>
                  <a:srgbClr val="292934"/>
                </a:solidFill>
              </a:rPr>
              <a:t>periostu</a:t>
            </a:r>
            <a:r>
              <a:rPr lang="tr-TR" sz="1800" dirty="0">
                <a:solidFill>
                  <a:srgbClr val="292934"/>
                </a:solidFill>
              </a:rPr>
              <a:t> perfore etmediği vakalarda enfeksiyon </a:t>
            </a:r>
            <a:r>
              <a:rPr lang="tr-TR" sz="1800" dirty="0" err="1">
                <a:solidFill>
                  <a:srgbClr val="292934"/>
                </a:solidFill>
              </a:rPr>
              <a:t>periost</a:t>
            </a:r>
            <a:r>
              <a:rPr lang="tr-TR" sz="1800" dirty="0">
                <a:solidFill>
                  <a:srgbClr val="292934"/>
                </a:solidFill>
              </a:rPr>
              <a:t> ile kemiği ayırır ve </a:t>
            </a:r>
            <a:r>
              <a:rPr lang="tr-TR" sz="1800" dirty="0" err="1">
                <a:solidFill>
                  <a:srgbClr val="292934"/>
                </a:solidFill>
              </a:rPr>
              <a:t>periost</a:t>
            </a:r>
            <a:r>
              <a:rPr lang="tr-TR" sz="1800" dirty="0">
                <a:solidFill>
                  <a:srgbClr val="292934"/>
                </a:solidFill>
              </a:rPr>
              <a:t> altında birikir. Klinik olarak bu şişlik, </a:t>
            </a:r>
            <a:r>
              <a:rPr lang="tr-TR" sz="1800" dirty="0" err="1">
                <a:solidFill>
                  <a:srgbClr val="292934"/>
                </a:solidFill>
              </a:rPr>
              <a:t>mandibulanın</a:t>
            </a:r>
            <a:r>
              <a:rPr lang="tr-TR" sz="1800" dirty="0">
                <a:solidFill>
                  <a:srgbClr val="292934"/>
                </a:solidFill>
              </a:rPr>
              <a:t> </a:t>
            </a:r>
            <a:r>
              <a:rPr lang="tr-TR" sz="1800" dirty="0" err="1">
                <a:solidFill>
                  <a:srgbClr val="292934"/>
                </a:solidFill>
              </a:rPr>
              <a:t>lingual</a:t>
            </a:r>
            <a:r>
              <a:rPr lang="tr-TR" sz="1800" dirty="0">
                <a:solidFill>
                  <a:srgbClr val="292934"/>
                </a:solidFill>
              </a:rPr>
              <a:t> korteksinin normal görünümü sanılabilir. Şişlik daha fazla büyüdüğünde teşhis konulur.</a:t>
            </a:r>
          </a:p>
          <a:p>
            <a:pPr>
              <a:spcAft>
                <a:spcPts val="600"/>
              </a:spcAft>
            </a:pPr>
            <a:endParaRPr lang="en-US" sz="1800" dirty="0"/>
          </a:p>
        </p:txBody>
      </p:sp>
      <p:pic>
        <p:nvPicPr>
          <p:cNvPr id="7" name="Content Placeholder 6" descr="Ekran Resmi 2015-04-30 23.54.29.png"/>
          <p:cNvPicPr>
            <a:picLocks noGrp="1" noChangeAspect="1"/>
          </p:cNvPicPr>
          <p:nvPr>
            <p:ph sz="half" idx="2"/>
          </p:nvPr>
        </p:nvPicPr>
        <p:blipFill>
          <a:blip r:embed="rId2">
            <a:extLst>
              <a:ext uri="{28A0092B-C50C-407E-A947-70E740481C1C}">
                <a14:useLocalDpi xmlns:a14="http://schemas.microsoft.com/office/drawing/2010/main" val="0"/>
              </a:ext>
            </a:extLst>
          </a:blip>
          <a:srcRect l="7128" r="7128"/>
          <a:stretch>
            <a:fillRect/>
          </a:stretch>
        </p:blipFill>
        <p:spPr/>
      </p:pic>
      <p:sp>
        <p:nvSpPr>
          <p:cNvPr id="6" name="TextBox 5"/>
          <p:cNvSpPr txBox="1"/>
          <p:nvPr/>
        </p:nvSpPr>
        <p:spPr>
          <a:xfrm>
            <a:off x="457200" y="1673352"/>
            <a:ext cx="8229600" cy="1477328"/>
          </a:xfrm>
          <a:prstGeom prst="rect">
            <a:avLst/>
          </a:prstGeom>
          <a:noFill/>
        </p:spPr>
        <p:txBody>
          <a:bodyPr wrap="square" rtlCol="0">
            <a:spAutoFit/>
          </a:bodyPr>
          <a:lstStyle/>
          <a:p>
            <a:pPr marL="285750" indent="-285750">
              <a:buFont typeface="Arial"/>
              <a:buChar char="•"/>
            </a:pPr>
            <a:r>
              <a:rPr lang="tr-TR" dirty="0" err="1"/>
              <a:t>Mandibular</a:t>
            </a:r>
            <a:r>
              <a:rPr lang="tr-TR" dirty="0"/>
              <a:t> enfeksiyonlar </a:t>
            </a:r>
            <a:r>
              <a:rPr lang="tr-TR" dirty="0" err="1"/>
              <a:t>subperiostal</a:t>
            </a:r>
            <a:r>
              <a:rPr lang="tr-TR" dirty="0"/>
              <a:t>, </a:t>
            </a:r>
            <a:r>
              <a:rPr lang="tr-TR" dirty="0" err="1"/>
              <a:t>submandibular</a:t>
            </a:r>
            <a:r>
              <a:rPr lang="tr-TR" dirty="0"/>
              <a:t>, </a:t>
            </a:r>
            <a:r>
              <a:rPr lang="tr-TR" dirty="0" err="1"/>
              <a:t>sublingual</a:t>
            </a:r>
            <a:r>
              <a:rPr lang="tr-TR" dirty="0"/>
              <a:t>, </a:t>
            </a:r>
            <a:r>
              <a:rPr lang="tr-TR" dirty="0" err="1"/>
              <a:t>submental</a:t>
            </a:r>
            <a:r>
              <a:rPr lang="tr-TR" dirty="0"/>
              <a:t> ve </a:t>
            </a:r>
            <a:r>
              <a:rPr lang="tr-TR" dirty="0" err="1"/>
              <a:t>masticator</a:t>
            </a:r>
            <a:r>
              <a:rPr lang="tr-TR" dirty="0"/>
              <a:t> </a:t>
            </a:r>
            <a:r>
              <a:rPr lang="tr-TR" dirty="0" err="1"/>
              <a:t>loj</a:t>
            </a:r>
            <a:r>
              <a:rPr lang="tr-TR" dirty="0"/>
              <a:t> </a:t>
            </a:r>
            <a:r>
              <a:rPr lang="tr-TR" dirty="0" err="1"/>
              <a:t>lara</a:t>
            </a:r>
            <a:r>
              <a:rPr lang="tr-TR" dirty="0"/>
              <a:t> yayılma eğilimindedir. Bu </a:t>
            </a:r>
            <a:r>
              <a:rPr lang="tr-TR" dirty="0" err="1"/>
              <a:t>lojlardan</a:t>
            </a:r>
            <a:r>
              <a:rPr lang="tr-TR" dirty="0"/>
              <a:t> enfeksiyon boynun derin </a:t>
            </a:r>
            <a:r>
              <a:rPr lang="tr-TR" dirty="0" err="1"/>
              <a:t>fasiyal</a:t>
            </a:r>
            <a:r>
              <a:rPr lang="tr-TR" dirty="0"/>
              <a:t> </a:t>
            </a:r>
            <a:r>
              <a:rPr lang="tr-TR" dirty="0" err="1"/>
              <a:t>lojlarına</a:t>
            </a:r>
            <a:r>
              <a:rPr lang="tr-TR" dirty="0"/>
              <a:t> yayılabilir, </a:t>
            </a:r>
            <a:r>
              <a:rPr lang="tr-TR" dirty="0" err="1"/>
              <a:t>mediastinuma</a:t>
            </a:r>
            <a:r>
              <a:rPr lang="tr-TR" dirty="0"/>
              <a:t> kadar uzanıp kalp, akciğerler ve büyük damarlara ulaşabilir.</a:t>
            </a:r>
          </a:p>
          <a:p>
            <a:endParaRPr lang="en-US" dirty="0"/>
          </a:p>
        </p:txBody>
      </p:sp>
    </p:spTree>
    <p:extLst>
      <p:ext uri="{BB962C8B-B14F-4D97-AF65-F5344CB8AC3E}">
        <p14:creationId xmlns:p14="http://schemas.microsoft.com/office/powerpoint/2010/main" val="2300365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7421" y="968990"/>
            <a:ext cx="4318379" cy="5422665"/>
          </a:xfrm>
        </p:spPr>
        <p:txBody>
          <a:bodyPr>
            <a:normAutofit/>
          </a:bodyPr>
          <a:lstStyle/>
          <a:p>
            <a:pPr>
              <a:spcAft>
                <a:spcPts val="600"/>
              </a:spcAft>
            </a:pPr>
            <a:r>
              <a:rPr lang="tr-TR" sz="1600" dirty="0" err="1"/>
              <a:t>Mandibular</a:t>
            </a:r>
            <a:r>
              <a:rPr lang="tr-TR" sz="1600" dirty="0"/>
              <a:t> </a:t>
            </a:r>
            <a:r>
              <a:rPr lang="tr-TR" sz="1600" dirty="0" err="1"/>
              <a:t>posterior</a:t>
            </a:r>
            <a:r>
              <a:rPr lang="tr-TR" sz="1600" dirty="0"/>
              <a:t> dişlerden kaynaklanan enfeksiyon </a:t>
            </a:r>
            <a:r>
              <a:rPr lang="tr-TR" sz="1600" dirty="0" err="1"/>
              <a:t>bukkal</a:t>
            </a:r>
            <a:r>
              <a:rPr lang="tr-TR" sz="1600" dirty="0"/>
              <a:t> kemiği </a:t>
            </a:r>
            <a:r>
              <a:rPr lang="tr-TR" sz="1600" dirty="0" err="1"/>
              <a:t>buksinatör</a:t>
            </a:r>
            <a:r>
              <a:rPr lang="tr-TR" sz="1600" dirty="0"/>
              <a:t> kas </a:t>
            </a:r>
            <a:r>
              <a:rPr lang="tr-TR" sz="1600" dirty="0" err="1"/>
              <a:t>ataşmanının</a:t>
            </a:r>
            <a:r>
              <a:rPr lang="tr-TR" sz="1600" dirty="0"/>
              <a:t> altından perfore ederse </a:t>
            </a:r>
            <a:r>
              <a:rPr lang="tr-TR" sz="1600" dirty="0" err="1"/>
              <a:t>bukkal</a:t>
            </a:r>
            <a:r>
              <a:rPr lang="tr-TR" sz="1600" dirty="0"/>
              <a:t> </a:t>
            </a:r>
            <a:r>
              <a:rPr lang="tr-TR" sz="1600" dirty="0" err="1"/>
              <a:t>loj</a:t>
            </a:r>
            <a:r>
              <a:rPr lang="tr-TR" sz="1600" dirty="0"/>
              <a:t> tutulumu görülür.</a:t>
            </a:r>
          </a:p>
          <a:p>
            <a:pPr>
              <a:spcAft>
                <a:spcPts val="600"/>
              </a:spcAft>
            </a:pPr>
            <a:r>
              <a:rPr lang="tr-TR" sz="1600" dirty="0" err="1"/>
              <a:t>Gordinsky</a:t>
            </a:r>
            <a:r>
              <a:rPr lang="tr-TR" sz="1600" dirty="0"/>
              <a:t> ve </a:t>
            </a:r>
            <a:r>
              <a:rPr lang="tr-TR" sz="1600" dirty="0" err="1"/>
              <a:t>Holyoke</a:t>
            </a:r>
            <a:r>
              <a:rPr lang="tr-TR" sz="1600" dirty="0"/>
              <a:t>, </a:t>
            </a:r>
            <a:r>
              <a:rPr lang="tr-TR" sz="1600" dirty="0" err="1"/>
              <a:t>submaksiller</a:t>
            </a:r>
            <a:r>
              <a:rPr lang="tr-TR" sz="1600" dirty="0"/>
              <a:t> </a:t>
            </a:r>
            <a:r>
              <a:rPr lang="tr-TR" sz="1600" dirty="0" err="1"/>
              <a:t>loju</a:t>
            </a:r>
            <a:r>
              <a:rPr lang="tr-TR" sz="1600" dirty="0"/>
              <a:t>, 3 </a:t>
            </a:r>
            <a:r>
              <a:rPr lang="tr-TR" sz="1600" dirty="0" err="1"/>
              <a:t>loju</a:t>
            </a:r>
            <a:r>
              <a:rPr lang="tr-TR" sz="1600" dirty="0"/>
              <a:t> kapsayan ,</a:t>
            </a:r>
            <a:r>
              <a:rPr lang="tr-TR" sz="1600" dirty="0" err="1"/>
              <a:t>submandibular</a:t>
            </a:r>
            <a:r>
              <a:rPr lang="tr-TR" sz="1600" dirty="0"/>
              <a:t>, </a:t>
            </a:r>
            <a:r>
              <a:rPr lang="tr-TR" sz="1600" dirty="0" err="1"/>
              <a:t>sublingual</a:t>
            </a:r>
            <a:r>
              <a:rPr lang="tr-TR" sz="1600" dirty="0"/>
              <a:t> ve </a:t>
            </a:r>
            <a:r>
              <a:rPr lang="tr-TR" sz="1600" dirty="0" err="1"/>
              <a:t>submental</a:t>
            </a:r>
            <a:r>
              <a:rPr lang="tr-TR" sz="1600" dirty="0"/>
              <a:t> </a:t>
            </a:r>
            <a:r>
              <a:rPr lang="tr-TR" sz="1600" dirty="0" err="1"/>
              <a:t>lojlar</a:t>
            </a:r>
            <a:r>
              <a:rPr lang="tr-TR" sz="1600" dirty="0"/>
              <a:t>, büyük bir </a:t>
            </a:r>
            <a:r>
              <a:rPr lang="tr-TR" sz="1600" dirty="0" err="1"/>
              <a:t>loj</a:t>
            </a:r>
            <a:r>
              <a:rPr lang="tr-TR" sz="1600" dirty="0"/>
              <a:t> olarak tanımlamıştır.</a:t>
            </a:r>
          </a:p>
          <a:p>
            <a:pPr>
              <a:spcAft>
                <a:spcPts val="600"/>
              </a:spcAft>
            </a:pPr>
            <a:r>
              <a:rPr lang="tr-TR" sz="1600" dirty="0"/>
              <a:t>Eğer enfeksiyon </a:t>
            </a:r>
            <a:r>
              <a:rPr lang="tr-TR" sz="1600" dirty="0" err="1"/>
              <a:t>mandibulanın</a:t>
            </a:r>
            <a:r>
              <a:rPr lang="tr-TR" sz="1600" dirty="0"/>
              <a:t> </a:t>
            </a:r>
            <a:r>
              <a:rPr lang="tr-TR" sz="1600" dirty="0" err="1"/>
              <a:t>lingual</a:t>
            </a:r>
            <a:r>
              <a:rPr lang="tr-TR" sz="1600" dirty="0"/>
              <a:t> kemiğini </a:t>
            </a:r>
            <a:r>
              <a:rPr lang="tr-TR" sz="1600" dirty="0" err="1"/>
              <a:t>mylohyoid</a:t>
            </a:r>
            <a:r>
              <a:rPr lang="tr-TR" sz="1600" dirty="0"/>
              <a:t> kasın üstünden perfore ederse </a:t>
            </a:r>
            <a:r>
              <a:rPr lang="tr-TR" sz="1600" dirty="0" err="1"/>
              <a:t>sublingual</a:t>
            </a:r>
            <a:r>
              <a:rPr lang="tr-TR" sz="1600" dirty="0"/>
              <a:t>(en sık </a:t>
            </a:r>
            <a:r>
              <a:rPr lang="tr-TR" sz="1600" dirty="0" err="1"/>
              <a:t>premolar</a:t>
            </a:r>
            <a:r>
              <a:rPr lang="tr-TR" sz="1600" dirty="0"/>
              <a:t> ve 1.molar dişlerde görülür) , altından perfore ederse </a:t>
            </a:r>
            <a:r>
              <a:rPr lang="tr-TR" sz="1600" dirty="0" err="1"/>
              <a:t>submandibular</a:t>
            </a:r>
            <a:r>
              <a:rPr lang="tr-TR" sz="1600" dirty="0"/>
              <a:t> apseler meydana gelir. </a:t>
            </a:r>
            <a:r>
              <a:rPr lang="tr-TR" sz="1600" dirty="0" err="1"/>
              <a:t>Mandibular</a:t>
            </a:r>
            <a:r>
              <a:rPr lang="tr-TR" sz="1600" dirty="0"/>
              <a:t> 3.molar dişler </a:t>
            </a:r>
            <a:r>
              <a:rPr lang="tr-TR" sz="1600" dirty="0" err="1"/>
              <a:t>submandibular</a:t>
            </a:r>
            <a:r>
              <a:rPr lang="tr-TR" sz="1600" dirty="0"/>
              <a:t> apselerin en sık etkenidir. </a:t>
            </a:r>
            <a:r>
              <a:rPr lang="tr-TR" sz="1600" dirty="0" err="1"/>
              <a:t>Mandibular</a:t>
            </a:r>
            <a:r>
              <a:rPr lang="tr-TR" sz="1600" dirty="0"/>
              <a:t> 2.molar dişler ise köklerinin uzunluğuna bağlı olarak iki </a:t>
            </a:r>
            <a:r>
              <a:rPr lang="tr-TR" sz="1600" dirty="0" err="1"/>
              <a:t>lojuda</a:t>
            </a:r>
            <a:r>
              <a:rPr lang="tr-TR" sz="1600" dirty="0"/>
              <a:t> </a:t>
            </a:r>
            <a:r>
              <a:rPr lang="tr-TR" sz="1600" dirty="0" err="1"/>
              <a:t>enfekte</a:t>
            </a:r>
            <a:r>
              <a:rPr lang="tr-TR" sz="1600" dirty="0"/>
              <a:t> edebilir.</a:t>
            </a:r>
          </a:p>
          <a:p>
            <a:endParaRPr lang="en-US" sz="1600" dirty="0"/>
          </a:p>
        </p:txBody>
      </p:sp>
      <p:pic>
        <p:nvPicPr>
          <p:cNvPr id="5" name="Content Placeholder 4" descr="Ekran Resmi 2015-05-01 00.03.08.png"/>
          <p:cNvPicPr>
            <a:picLocks noGrp="1" noChangeAspect="1"/>
          </p:cNvPicPr>
          <p:nvPr>
            <p:ph sz="half" idx="2"/>
          </p:nvPr>
        </p:nvPicPr>
        <p:blipFill>
          <a:blip r:embed="rId2">
            <a:extLst>
              <a:ext uri="{28A0092B-C50C-407E-A947-70E740481C1C}">
                <a14:useLocalDpi xmlns:a14="http://schemas.microsoft.com/office/drawing/2010/main" val="0"/>
              </a:ext>
            </a:extLst>
          </a:blip>
          <a:srcRect t="-41262" b="-41262"/>
          <a:stretch>
            <a:fillRect/>
          </a:stretch>
        </p:blipFill>
        <p:spPr>
          <a:xfrm>
            <a:off x="4648200" y="533400"/>
            <a:ext cx="4038600" cy="5858256"/>
          </a:xfrm>
        </p:spPr>
      </p:pic>
    </p:spTree>
    <p:extLst>
      <p:ext uri="{BB962C8B-B14F-4D97-AF65-F5344CB8AC3E}">
        <p14:creationId xmlns:p14="http://schemas.microsoft.com/office/powerpoint/2010/main" val="13383996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19116"/>
            <a:ext cx="8229600" cy="2314245"/>
          </a:xfrm>
        </p:spPr>
        <p:txBody>
          <a:bodyPr>
            <a:normAutofit/>
          </a:bodyPr>
          <a:lstStyle/>
          <a:p>
            <a:pPr>
              <a:spcAft>
                <a:spcPts val="600"/>
              </a:spcAft>
            </a:pPr>
            <a:r>
              <a:rPr lang="tr-TR" sz="2000" dirty="0" err="1">
                <a:solidFill>
                  <a:srgbClr val="FF0000"/>
                </a:solidFill>
              </a:rPr>
              <a:t>Sublingual</a:t>
            </a:r>
            <a:r>
              <a:rPr lang="tr-TR" sz="2000" dirty="0">
                <a:solidFill>
                  <a:srgbClr val="FF0000"/>
                </a:solidFill>
              </a:rPr>
              <a:t> </a:t>
            </a:r>
            <a:r>
              <a:rPr lang="tr-TR" sz="2000" dirty="0" err="1">
                <a:solidFill>
                  <a:srgbClr val="FF0000"/>
                </a:solidFill>
              </a:rPr>
              <a:t>loj</a:t>
            </a:r>
            <a:r>
              <a:rPr lang="tr-TR" sz="2000" dirty="0">
                <a:solidFill>
                  <a:srgbClr val="FF0000"/>
                </a:solidFill>
              </a:rPr>
              <a:t>, </a:t>
            </a:r>
            <a:r>
              <a:rPr lang="tr-TR" sz="2000" dirty="0">
                <a:solidFill>
                  <a:srgbClr val="292934"/>
                </a:solidFill>
              </a:rPr>
              <a:t>ağız tabanı oral mukozası ile </a:t>
            </a:r>
            <a:r>
              <a:rPr lang="tr-TR" sz="2000" dirty="0" err="1">
                <a:solidFill>
                  <a:srgbClr val="292934"/>
                </a:solidFill>
              </a:rPr>
              <a:t>mylohyoid</a:t>
            </a:r>
            <a:r>
              <a:rPr lang="tr-TR" sz="2000" dirty="0">
                <a:solidFill>
                  <a:srgbClr val="292934"/>
                </a:solidFill>
              </a:rPr>
              <a:t> kas arasında bulunur. Bu </a:t>
            </a:r>
            <a:r>
              <a:rPr lang="tr-TR" sz="2000" dirty="0" err="1">
                <a:solidFill>
                  <a:srgbClr val="292934"/>
                </a:solidFill>
              </a:rPr>
              <a:t>lojun</a:t>
            </a:r>
            <a:r>
              <a:rPr lang="tr-TR" sz="2000" dirty="0">
                <a:solidFill>
                  <a:srgbClr val="292934"/>
                </a:solidFill>
              </a:rPr>
              <a:t> </a:t>
            </a:r>
            <a:r>
              <a:rPr lang="tr-TR" sz="2000" dirty="0" err="1">
                <a:solidFill>
                  <a:srgbClr val="292934"/>
                </a:solidFill>
              </a:rPr>
              <a:t>posterior</a:t>
            </a:r>
            <a:r>
              <a:rPr lang="tr-TR" sz="2000" dirty="0">
                <a:solidFill>
                  <a:srgbClr val="292934"/>
                </a:solidFill>
              </a:rPr>
              <a:t> sınırı açıktır </a:t>
            </a:r>
            <a:r>
              <a:rPr lang="tr-TR" sz="2000" dirty="0" err="1">
                <a:solidFill>
                  <a:srgbClr val="292934"/>
                </a:solidFill>
              </a:rPr>
              <a:t>burdan</a:t>
            </a:r>
            <a:r>
              <a:rPr lang="tr-TR" sz="2000" dirty="0">
                <a:solidFill>
                  <a:srgbClr val="292934"/>
                </a:solidFill>
              </a:rPr>
              <a:t> </a:t>
            </a:r>
            <a:r>
              <a:rPr lang="tr-TR" sz="2000" dirty="0" err="1">
                <a:solidFill>
                  <a:srgbClr val="292934"/>
                </a:solidFill>
              </a:rPr>
              <a:t>submandibular</a:t>
            </a:r>
            <a:r>
              <a:rPr lang="tr-TR" sz="2000" dirty="0">
                <a:solidFill>
                  <a:srgbClr val="292934"/>
                </a:solidFill>
              </a:rPr>
              <a:t> </a:t>
            </a:r>
            <a:r>
              <a:rPr lang="tr-TR" sz="2000" dirty="0" err="1">
                <a:solidFill>
                  <a:srgbClr val="292934"/>
                </a:solidFill>
              </a:rPr>
              <a:t>loj</a:t>
            </a:r>
            <a:r>
              <a:rPr lang="tr-TR" sz="2000" dirty="0">
                <a:solidFill>
                  <a:srgbClr val="292934"/>
                </a:solidFill>
              </a:rPr>
              <a:t> ile direkt ilişkidedir. Klinik olarak, </a:t>
            </a:r>
            <a:r>
              <a:rPr lang="tr-TR" sz="2000" dirty="0" err="1">
                <a:solidFill>
                  <a:srgbClr val="292934"/>
                </a:solidFill>
              </a:rPr>
              <a:t>ekstraoral</a:t>
            </a:r>
            <a:r>
              <a:rPr lang="tr-TR" sz="2000" dirty="0">
                <a:solidFill>
                  <a:srgbClr val="292934"/>
                </a:solidFill>
              </a:rPr>
              <a:t> şişlik çok azdır veya yoktur, fakat </a:t>
            </a:r>
            <a:r>
              <a:rPr lang="tr-TR" sz="2000" dirty="0" err="1">
                <a:solidFill>
                  <a:srgbClr val="292934"/>
                </a:solidFill>
              </a:rPr>
              <a:t>intraoral</a:t>
            </a:r>
            <a:r>
              <a:rPr lang="tr-TR" sz="2000" dirty="0">
                <a:solidFill>
                  <a:srgbClr val="292934"/>
                </a:solidFill>
              </a:rPr>
              <a:t> olarak </a:t>
            </a:r>
            <a:r>
              <a:rPr lang="tr-TR" sz="2000" dirty="0" err="1">
                <a:solidFill>
                  <a:srgbClr val="292934"/>
                </a:solidFill>
              </a:rPr>
              <a:t>enfekte</a:t>
            </a:r>
            <a:r>
              <a:rPr lang="tr-TR" sz="2000" dirty="0">
                <a:solidFill>
                  <a:srgbClr val="292934"/>
                </a:solidFill>
              </a:rPr>
              <a:t> olan tarafta ağız tabanında şişlik izlenir. Enfeksiyon genellikle </a:t>
            </a:r>
            <a:r>
              <a:rPr lang="tr-TR" sz="2000" dirty="0" err="1">
                <a:solidFill>
                  <a:srgbClr val="292934"/>
                </a:solidFill>
              </a:rPr>
              <a:t>bilateral</a:t>
            </a:r>
            <a:r>
              <a:rPr lang="tr-TR" sz="2000" dirty="0">
                <a:solidFill>
                  <a:srgbClr val="292934"/>
                </a:solidFill>
              </a:rPr>
              <a:t> tutuluma ilerler ve dil yukarı </a:t>
            </a:r>
            <a:r>
              <a:rPr lang="tr-TR" sz="2000" dirty="0" err="1">
                <a:solidFill>
                  <a:srgbClr val="292934"/>
                </a:solidFill>
              </a:rPr>
              <a:t>deviye</a:t>
            </a:r>
            <a:r>
              <a:rPr lang="tr-TR" sz="2000" dirty="0">
                <a:solidFill>
                  <a:srgbClr val="292934"/>
                </a:solidFill>
              </a:rPr>
              <a:t> olur.</a:t>
            </a:r>
          </a:p>
          <a:p>
            <a:pPr>
              <a:spcAft>
                <a:spcPts val="600"/>
              </a:spcAft>
            </a:pPr>
            <a:endParaRPr lang="en-US" dirty="0">
              <a:solidFill>
                <a:srgbClr val="292934"/>
              </a:solidFill>
            </a:endParaRPr>
          </a:p>
        </p:txBody>
      </p:sp>
      <p:pic>
        <p:nvPicPr>
          <p:cNvPr id="6" name="Content Placeholder 5" descr="Ekran Resmi 2015-05-01 00.04.34.png"/>
          <p:cNvPicPr>
            <a:picLocks noGrp="1" noChangeAspect="1"/>
          </p:cNvPicPr>
          <p:nvPr>
            <p:ph sz="half" idx="2"/>
          </p:nvPr>
        </p:nvPicPr>
        <p:blipFill>
          <a:blip r:embed="rId2">
            <a:extLst>
              <a:ext uri="{28A0092B-C50C-407E-A947-70E740481C1C}">
                <a14:useLocalDpi xmlns:a14="http://schemas.microsoft.com/office/drawing/2010/main" val="0"/>
              </a:ext>
            </a:extLst>
          </a:blip>
          <a:srcRect l="-6907" r="-6907"/>
          <a:stretch>
            <a:fillRect/>
          </a:stretch>
        </p:blipFill>
        <p:spPr>
          <a:xfrm>
            <a:off x="457200" y="3433763"/>
            <a:ext cx="8229600" cy="2957512"/>
          </a:xfrm>
        </p:spPr>
      </p:pic>
    </p:spTree>
    <p:extLst>
      <p:ext uri="{BB962C8B-B14F-4D97-AF65-F5344CB8AC3E}">
        <p14:creationId xmlns:p14="http://schemas.microsoft.com/office/powerpoint/2010/main" val="7029309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873457"/>
            <a:ext cx="4038600" cy="5518199"/>
          </a:xfrm>
        </p:spPr>
        <p:txBody>
          <a:bodyPr>
            <a:normAutofit/>
          </a:bodyPr>
          <a:lstStyle/>
          <a:p>
            <a:pPr>
              <a:spcAft>
                <a:spcPts val="600"/>
              </a:spcAft>
            </a:pPr>
            <a:r>
              <a:rPr lang="tr-TR" sz="2000" dirty="0" err="1">
                <a:solidFill>
                  <a:srgbClr val="FF0000"/>
                </a:solidFill>
              </a:rPr>
              <a:t>Submandibular</a:t>
            </a:r>
            <a:r>
              <a:rPr lang="tr-TR" sz="2000" dirty="0">
                <a:solidFill>
                  <a:srgbClr val="FF0000"/>
                </a:solidFill>
              </a:rPr>
              <a:t> </a:t>
            </a:r>
            <a:r>
              <a:rPr lang="tr-TR" sz="2000" dirty="0" err="1">
                <a:solidFill>
                  <a:srgbClr val="FF0000"/>
                </a:solidFill>
              </a:rPr>
              <a:t>loj</a:t>
            </a:r>
            <a:r>
              <a:rPr lang="tr-TR" sz="2000" dirty="0">
                <a:solidFill>
                  <a:srgbClr val="FF0000"/>
                </a:solidFill>
              </a:rPr>
              <a:t> </a:t>
            </a:r>
            <a:r>
              <a:rPr lang="tr-TR" sz="2000" dirty="0" err="1"/>
              <a:t>mylohyoid</a:t>
            </a:r>
            <a:r>
              <a:rPr lang="tr-TR" sz="2000" dirty="0"/>
              <a:t> kas ve derin </a:t>
            </a:r>
            <a:r>
              <a:rPr lang="tr-TR" sz="2000" dirty="0" err="1"/>
              <a:t>cervical</a:t>
            </a:r>
            <a:r>
              <a:rPr lang="tr-TR" sz="2000" dirty="0"/>
              <a:t> </a:t>
            </a:r>
            <a:r>
              <a:rPr lang="tr-TR" sz="2000" dirty="0" err="1"/>
              <a:t>fascianın</a:t>
            </a:r>
            <a:r>
              <a:rPr lang="tr-TR" sz="2000" dirty="0"/>
              <a:t> </a:t>
            </a:r>
            <a:r>
              <a:rPr lang="tr-TR" sz="2000" dirty="0" err="1"/>
              <a:t>superficial</a:t>
            </a:r>
            <a:r>
              <a:rPr lang="tr-TR" sz="2000" dirty="0"/>
              <a:t> tabakası arasında bulunur. </a:t>
            </a:r>
          </a:p>
          <a:p>
            <a:pPr>
              <a:spcAft>
                <a:spcPts val="600"/>
              </a:spcAft>
            </a:pPr>
            <a:r>
              <a:rPr lang="tr-TR" sz="2000" dirty="0"/>
              <a:t>Bu </a:t>
            </a:r>
            <a:r>
              <a:rPr lang="tr-TR" sz="2000" dirty="0" err="1"/>
              <a:t>lojun</a:t>
            </a:r>
            <a:r>
              <a:rPr lang="tr-TR" sz="2000" dirty="0"/>
              <a:t> </a:t>
            </a:r>
            <a:r>
              <a:rPr lang="tr-TR" sz="2000" dirty="0" err="1"/>
              <a:t>posterior</a:t>
            </a:r>
            <a:r>
              <a:rPr lang="tr-TR" sz="2000" dirty="0"/>
              <a:t> sınırı boynun derin </a:t>
            </a:r>
            <a:r>
              <a:rPr lang="tr-TR" sz="2000" dirty="0" err="1"/>
              <a:t>lojlarıyla</a:t>
            </a:r>
            <a:r>
              <a:rPr lang="tr-TR" sz="2000" dirty="0"/>
              <a:t> ilişkilidir. </a:t>
            </a:r>
          </a:p>
          <a:p>
            <a:pPr>
              <a:spcAft>
                <a:spcPts val="600"/>
              </a:spcAft>
            </a:pPr>
            <a:r>
              <a:rPr lang="tr-TR" sz="2000" dirty="0" err="1"/>
              <a:t>Submandibular</a:t>
            </a:r>
            <a:r>
              <a:rPr lang="tr-TR" sz="2000" dirty="0"/>
              <a:t> </a:t>
            </a:r>
            <a:r>
              <a:rPr lang="tr-TR" sz="2000" dirty="0" err="1"/>
              <a:t>loj</a:t>
            </a:r>
            <a:r>
              <a:rPr lang="tr-TR" sz="2000" dirty="0"/>
              <a:t> enfeksiyonlarında, </a:t>
            </a:r>
            <a:r>
              <a:rPr lang="tr-TR" sz="2000" dirty="0" err="1"/>
              <a:t>mandibula</a:t>
            </a:r>
            <a:r>
              <a:rPr lang="tr-TR" sz="2000" dirty="0"/>
              <a:t> </a:t>
            </a:r>
            <a:r>
              <a:rPr lang="tr-TR" sz="2000" dirty="0" err="1"/>
              <a:t>borderı</a:t>
            </a:r>
            <a:r>
              <a:rPr lang="tr-TR" sz="2000" dirty="0"/>
              <a:t> </a:t>
            </a:r>
            <a:r>
              <a:rPr lang="tr-TR" sz="2000" dirty="0" err="1"/>
              <a:t>digastrik</a:t>
            </a:r>
            <a:r>
              <a:rPr lang="tr-TR" sz="2000" dirty="0"/>
              <a:t> kasın </a:t>
            </a:r>
            <a:r>
              <a:rPr lang="tr-TR" sz="2000" dirty="0" err="1"/>
              <a:t>venter</a:t>
            </a:r>
            <a:r>
              <a:rPr lang="tr-TR" sz="2000" dirty="0"/>
              <a:t> </a:t>
            </a:r>
            <a:r>
              <a:rPr lang="tr-TR" sz="2000" dirty="0" err="1"/>
              <a:t>anterior</a:t>
            </a:r>
            <a:r>
              <a:rPr lang="tr-TR" sz="2000" dirty="0"/>
              <a:t> ve </a:t>
            </a:r>
            <a:r>
              <a:rPr lang="tr-TR" sz="2000" dirty="0" err="1"/>
              <a:t>posteriorunun</a:t>
            </a:r>
            <a:r>
              <a:rPr lang="tr-TR" sz="2000" dirty="0"/>
              <a:t> sınırladığı </a:t>
            </a:r>
            <a:r>
              <a:rPr lang="tr-TR" sz="2000" dirty="0" err="1"/>
              <a:t>apeksine</a:t>
            </a:r>
            <a:r>
              <a:rPr lang="tr-TR" sz="2000" dirty="0"/>
              <a:t> </a:t>
            </a:r>
            <a:r>
              <a:rPr lang="tr-TR" sz="2000" dirty="0" err="1"/>
              <a:t>hyoid</a:t>
            </a:r>
            <a:r>
              <a:rPr lang="tr-TR" sz="2000" dirty="0"/>
              <a:t> kemiğin oluşturduğu üçgende </a:t>
            </a:r>
            <a:r>
              <a:rPr lang="tr-TR" sz="2000" dirty="0" err="1"/>
              <a:t>ekstraoral</a:t>
            </a:r>
            <a:r>
              <a:rPr lang="tr-TR" sz="2000" dirty="0"/>
              <a:t> olarak şişlik izlenir.</a:t>
            </a:r>
          </a:p>
          <a:p>
            <a:endParaRPr lang="en-US" dirty="0"/>
          </a:p>
        </p:txBody>
      </p:sp>
      <p:pic>
        <p:nvPicPr>
          <p:cNvPr id="6" name="Content Placeholder 5" descr="Ekran Resmi 2015-05-01 00.04.52.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218" b="-1218"/>
          <a:stretch/>
        </p:blipFill>
        <p:spPr>
          <a:xfrm>
            <a:off x="4648200" y="533400"/>
            <a:ext cx="4038600" cy="2899961"/>
          </a:xfrm>
        </p:spPr>
      </p:pic>
      <p:sp>
        <p:nvSpPr>
          <p:cNvPr id="8" name="Content Placeholder 2"/>
          <p:cNvSpPr txBox="1">
            <a:spLocks/>
          </p:cNvSpPr>
          <p:nvPr/>
        </p:nvSpPr>
        <p:spPr>
          <a:xfrm>
            <a:off x="4648200" y="4032504"/>
            <a:ext cx="4038600" cy="2359152"/>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endParaRPr lang="en-US" dirty="0"/>
          </a:p>
        </p:txBody>
      </p:sp>
      <p:pic>
        <p:nvPicPr>
          <p:cNvPr id="10" name="Picture 9" descr="Ekran Resmi 2015-05-01 00.05.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7973" y="3433361"/>
            <a:ext cx="3448828" cy="2958295"/>
          </a:xfrm>
          <a:prstGeom prst="rect">
            <a:avLst/>
          </a:prstGeom>
        </p:spPr>
      </p:pic>
    </p:spTree>
    <p:extLst>
      <p:ext uri="{BB962C8B-B14F-4D97-AF65-F5344CB8AC3E}">
        <p14:creationId xmlns:p14="http://schemas.microsoft.com/office/powerpoint/2010/main" val="2913084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00752"/>
            <a:ext cx="4038600" cy="5490904"/>
          </a:xfrm>
        </p:spPr>
        <p:txBody>
          <a:bodyPr>
            <a:noAutofit/>
          </a:bodyPr>
          <a:lstStyle/>
          <a:p>
            <a:pPr>
              <a:spcAft>
                <a:spcPts val="600"/>
              </a:spcAft>
            </a:pPr>
            <a:r>
              <a:rPr lang="tr-TR" sz="1800" dirty="0" err="1">
                <a:solidFill>
                  <a:srgbClr val="FF0000"/>
                </a:solidFill>
              </a:rPr>
              <a:t>Submental</a:t>
            </a:r>
            <a:r>
              <a:rPr lang="tr-TR" sz="1800" dirty="0">
                <a:solidFill>
                  <a:srgbClr val="FF0000"/>
                </a:solidFill>
              </a:rPr>
              <a:t> </a:t>
            </a:r>
            <a:r>
              <a:rPr lang="tr-TR" sz="1800" dirty="0" err="1">
                <a:solidFill>
                  <a:srgbClr val="FF0000"/>
                </a:solidFill>
              </a:rPr>
              <a:t>loj</a:t>
            </a:r>
            <a:r>
              <a:rPr lang="tr-TR" sz="1800" dirty="0">
                <a:solidFill>
                  <a:srgbClr val="FF0000"/>
                </a:solidFill>
              </a:rPr>
              <a:t>, </a:t>
            </a:r>
            <a:r>
              <a:rPr lang="tr-TR" sz="1800" dirty="0" err="1"/>
              <a:t>digastrik</a:t>
            </a:r>
            <a:r>
              <a:rPr lang="tr-TR" sz="1800" dirty="0"/>
              <a:t> kasın </a:t>
            </a:r>
            <a:r>
              <a:rPr lang="tr-TR" sz="1800" dirty="0" err="1"/>
              <a:t>venter</a:t>
            </a:r>
            <a:r>
              <a:rPr lang="tr-TR" sz="1800" dirty="0"/>
              <a:t> </a:t>
            </a:r>
            <a:r>
              <a:rPr lang="tr-TR" sz="1800" dirty="0" err="1"/>
              <a:t>anteriorları</a:t>
            </a:r>
            <a:r>
              <a:rPr lang="tr-TR" sz="1800" dirty="0"/>
              <a:t> arasında bulunur. </a:t>
            </a:r>
          </a:p>
          <a:p>
            <a:pPr>
              <a:spcAft>
                <a:spcPts val="600"/>
              </a:spcAft>
            </a:pPr>
            <a:r>
              <a:rPr lang="tr-TR" sz="1800" dirty="0"/>
              <a:t>Sadece </a:t>
            </a:r>
            <a:r>
              <a:rPr lang="tr-TR" sz="1800" dirty="0" err="1"/>
              <a:t>submental</a:t>
            </a:r>
            <a:r>
              <a:rPr lang="tr-TR" sz="1800" dirty="0"/>
              <a:t> </a:t>
            </a:r>
            <a:r>
              <a:rPr lang="tr-TR" sz="1800" dirty="0" err="1"/>
              <a:t>lojun</a:t>
            </a:r>
            <a:r>
              <a:rPr lang="tr-TR" sz="1800" dirty="0"/>
              <a:t> enfeksiyonu, </a:t>
            </a:r>
            <a:r>
              <a:rPr lang="tr-TR" sz="1800" dirty="0" err="1"/>
              <a:t>mandibular</a:t>
            </a:r>
            <a:r>
              <a:rPr lang="tr-TR" sz="1800" dirty="0"/>
              <a:t> keser diş enfeksiyonları sonucu oluşur ve nadiren görülür. </a:t>
            </a:r>
          </a:p>
          <a:p>
            <a:pPr>
              <a:spcAft>
                <a:spcPts val="600"/>
              </a:spcAft>
            </a:pPr>
            <a:r>
              <a:rPr lang="tr-TR" sz="1800" dirty="0"/>
              <a:t>Daha sık olarak </a:t>
            </a:r>
            <a:r>
              <a:rPr lang="tr-TR" sz="1800" dirty="0" err="1"/>
              <a:t>submental</a:t>
            </a:r>
            <a:r>
              <a:rPr lang="tr-TR" sz="1800" dirty="0"/>
              <a:t> </a:t>
            </a:r>
            <a:r>
              <a:rPr lang="tr-TR" sz="1800" dirty="0" err="1"/>
              <a:t>loj</a:t>
            </a:r>
            <a:r>
              <a:rPr lang="tr-TR" sz="1800" dirty="0"/>
              <a:t> enfeksiyonları, </a:t>
            </a:r>
            <a:r>
              <a:rPr lang="tr-TR" sz="1800" dirty="0" err="1"/>
              <a:t>submandibular</a:t>
            </a:r>
            <a:r>
              <a:rPr lang="tr-TR" sz="1800" dirty="0"/>
              <a:t> </a:t>
            </a:r>
            <a:r>
              <a:rPr lang="tr-TR" sz="1800" dirty="0" err="1"/>
              <a:t>loj</a:t>
            </a:r>
            <a:r>
              <a:rPr lang="tr-TR" sz="1800" dirty="0"/>
              <a:t> enfeksiyonlarının yayılımı sonucu görülür. </a:t>
            </a:r>
          </a:p>
          <a:p>
            <a:pPr>
              <a:spcAft>
                <a:spcPts val="600"/>
              </a:spcAft>
            </a:pPr>
            <a:r>
              <a:rPr lang="tr-TR" sz="1800" dirty="0" err="1"/>
              <a:t>Submandibular</a:t>
            </a:r>
            <a:r>
              <a:rPr lang="tr-TR" sz="1800" dirty="0"/>
              <a:t> </a:t>
            </a:r>
            <a:r>
              <a:rPr lang="tr-TR" sz="1800" dirty="0" err="1"/>
              <a:t>loj</a:t>
            </a:r>
            <a:r>
              <a:rPr lang="tr-TR" sz="1800" dirty="0"/>
              <a:t> enfeksiyonları kolayca </a:t>
            </a:r>
            <a:r>
              <a:rPr lang="tr-TR" sz="1800" dirty="0" err="1"/>
              <a:t>digastrik</a:t>
            </a:r>
            <a:r>
              <a:rPr lang="tr-TR" sz="1800" dirty="0"/>
              <a:t> kasın </a:t>
            </a:r>
            <a:r>
              <a:rPr lang="tr-TR" sz="1800" dirty="0" err="1"/>
              <a:t>venter</a:t>
            </a:r>
            <a:r>
              <a:rPr lang="tr-TR" sz="1800" dirty="0"/>
              <a:t> </a:t>
            </a:r>
            <a:r>
              <a:rPr lang="tr-TR" sz="1800" dirty="0" err="1"/>
              <a:t>anteriorunu</a:t>
            </a:r>
            <a:r>
              <a:rPr lang="tr-TR" sz="1800" dirty="0"/>
              <a:t> geçer ve </a:t>
            </a:r>
            <a:r>
              <a:rPr lang="tr-TR" sz="1800" dirty="0" err="1"/>
              <a:t>submental</a:t>
            </a:r>
            <a:r>
              <a:rPr lang="tr-TR" sz="1800" dirty="0"/>
              <a:t> </a:t>
            </a:r>
            <a:r>
              <a:rPr lang="tr-TR" sz="1800" dirty="0" err="1"/>
              <a:t>loja</a:t>
            </a:r>
            <a:r>
              <a:rPr lang="tr-TR" sz="1800" dirty="0"/>
              <a:t> yayılır. </a:t>
            </a:r>
          </a:p>
          <a:p>
            <a:pPr>
              <a:spcAft>
                <a:spcPts val="600"/>
              </a:spcAft>
            </a:pPr>
            <a:r>
              <a:rPr lang="tr-TR" sz="1800" dirty="0"/>
              <a:t>Agresif enfeksiyonlar </a:t>
            </a:r>
            <a:r>
              <a:rPr lang="tr-TR" sz="1800" dirty="0" err="1"/>
              <a:t>submental</a:t>
            </a:r>
            <a:r>
              <a:rPr lang="tr-TR" sz="1800" dirty="0"/>
              <a:t> </a:t>
            </a:r>
            <a:r>
              <a:rPr lang="tr-TR" sz="1800" dirty="0" err="1"/>
              <a:t>loja</a:t>
            </a:r>
            <a:r>
              <a:rPr lang="tr-TR" sz="1800" dirty="0"/>
              <a:t> yayıldıktan sonra karşı taraf </a:t>
            </a:r>
            <a:r>
              <a:rPr lang="tr-TR" sz="1800" dirty="0" err="1"/>
              <a:t>submandibular</a:t>
            </a:r>
            <a:r>
              <a:rPr lang="tr-TR" sz="1800" dirty="0"/>
              <a:t> </a:t>
            </a:r>
            <a:r>
              <a:rPr lang="tr-TR" sz="1800" dirty="0" err="1"/>
              <a:t>lojuna</a:t>
            </a:r>
            <a:r>
              <a:rPr lang="tr-TR" sz="1800" dirty="0"/>
              <a:t> da yayılarak 3 </a:t>
            </a:r>
            <a:r>
              <a:rPr lang="tr-TR" sz="1800" dirty="0" err="1"/>
              <a:t>loju</a:t>
            </a:r>
            <a:r>
              <a:rPr lang="tr-TR" sz="1800" dirty="0"/>
              <a:t> birden tutabilir.</a:t>
            </a:r>
          </a:p>
          <a:p>
            <a:endParaRPr lang="en-US" sz="1800" dirty="0"/>
          </a:p>
        </p:txBody>
      </p:sp>
      <p:pic>
        <p:nvPicPr>
          <p:cNvPr id="6" name="Content Placeholder 5" descr="Ekran Resmi 2015-05-01 00.16.44.png"/>
          <p:cNvPicPr>
            <a:picLocks noGrp="1" noChangeAspect="1"/>
          </p:cNvPicPr>
          <p:nvPr>
            <p:ph sz="half" idx="2"/>
          </p:nvPr>
        </p:nvPicPr>
        <p:blipFill>
          <a:blip r:embed="rId2">
            <a:extLst>
              <a:ext uri="{28A0092B-C50C-407E-A947-70E740481C1C}">
                <a14:useLocalDpi xmlns:a14="http://schemas.microsoft.com/office/drawing/2010/main" val="0"/>
              </a:ext>
            </a:extLst>
          </a:blip>
          <a:srcRect t="-30925" b="-30925"/>
          <a:stretch>
            <a:fillRect/>
          </a:stretch>
        </p:blipFill>
        <p:spPr>
          <a:xfrm>
            <a:off x="4648200" y="117508"/>
            <a:ext cx="4038600" cy="4718304"/>
          </a:xfrm>
        </p:spPr>
      </p:pic>
    </p:spTree>
    <p:extLst>
      <p:ext uri="{BB962C8B-B14F-4D97-AF65-F5344CB8AC3E}">
        <p14:creationId xmlns:p14="http://schemas.microsoft.com/office/powerpoint/2010/main" val="41646097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9934"/>
            <a:ext cx="8229600" cy="5467066"/>
          </a:xfrm>
        </p:spPr>
        <p:txBody>
          <a:bodyPr>
            <a:noAutofit/>
          </a:bodyPr>
          <a:lstStyle/>
          <a:p>
            <a:pPr>
              <a:spcAft>
                <a:spcPts val="600"/>
              </a:spcAft>
            </a:pPr>
            <a:r>
              <a:rPr lang="tr-TR" sz="1800" dirty="0" err="1"/>
              <a:t>Perimandibular</a:t>
            </a:r>
            <a:r>
              <a:rPr lang="tr-TR" sz="1800" dirty="0"/>
              <a:t> </a:t>
            </a:r>
            <a:r>
              <a:rPr lang="tr-TR" sz="1800" dirty="0" err="1"/>
              <a:t>lojların</a:t>
            </a:r>
            <a:r>
              <a:rPr lang="tr-TR" sz="1800" dirty="0"/>
              <a:t> (</a:t>
            </a:r>
            <a:r>
              <a:rPr lang="tr-TR" sz="1800" dirty="0" err="1"/>
              <a:t>submandibular</a:t>
            </a:r>
            <a:r>
              <a:rPr lang="tr-TR" sz="1800" dirty="0"/>
              <a:t>, </a:t>
            </a:r>
            <a:r>
              <a:rPr lang="tr-TR" sz="1800" dirty="0" err="1"/>
              <a:t>submental</a:t>
            </a:r>
            <a:r>
              <a:rPr lang="tr-TR" sz="1800" dirty="0"/>
              <a:t>, </a:t>
            </a:r>
            <a:r>
              <a:rPr lang="tr-TR" sz="1800" dirty="0" err="1"/>
              <a:t>sublingual</a:t>
            </a:r>
            <a:r>
              <a:rPr lang="tr-TR" sz="1800" dirty="0"/>
              <a:t>) </a:t>
            </a:r>
            <a:r>
              <a:rPr lang="tr-TR" sz="1800" dirty="0" err="1"/>
              <a:t>bilateral</a:t>
            </a:r>
            <a:r>
              <a:rPr lang="tr-TR" sz="1800" dirty="0"/>
              <a:t> olarak tutulması </a:t>
            </a:r>
            <a:r>
              <a:rPr lang="tr-TR" sz="1800" dirty="0">
                <a:solidFill>
                  <a:srgbClr val="FF0000"/>
                </a:solidFill>
              </a:rPr>
              <a:t>Ludwig anjini </a:t>
            </a:r>
            <a:r>
              <a:rPr lang="tr-TR" sz="1800" dirty="0"/>
              <a:t>olarak bilinir. Bu enfeksiyon hızlıca </a:t>
            </a:r>
            <a:r>
              <a:rPr lang="tr-TR" sz="1800" dirty="0" err="1"/>
              <a:t>selülite</a:t>
            </a:r>
            <a:r>
              <a:rPr lang="tr-TR" sz="1800" dirty="0"/>
              <a:t> dönüşerek havayolunu tıkayabilir ve </a:t>
            </a:r>
            <a:r>
              <a:rPr lang="tr-TR" sz="1800" dirty="0" err="1"/>
              <a:t>posteriora</a:t>
            </a:r>
            <a:r>
              <a:rPr lang="tr-TR" sz="1800" dirty="0"/>
              <a:t> doğru boynun derin </a:t>
            </a:r>
            <a:r>
              <a:rPr lang="tr-TR" sz="1800" dirty="0" err="1"/>
              <a:t>lojlarına</a:t>
            </a:r>
            <a:r>
              <a:rPr lang="tr-TR" sz="1800" dirty="0"/>
              <a:t> yayılabilir.</a:t>
            </a:r>
          </a:p>
          <a:p>
            <a:pPr>
              <a:spcAft>
                <a:spcPts val="600"/>
              </a:spcAft>
            </a:pPr>
            <a:r>
              <a:rPr lang="tr-TR" sz="1800" dirty="0"/>
              <a:t>Ağır şişlikler sıklıkla dilin </a:t>
            </a:r>
            <a:r>
              <a:rPr lang="tr-TR" sz="1800" dirty="0" err="1"/>
              <a:t>elevasyonuna</a:t>
            </a:r>
            <a:r>
              <a:rPr lang="tr-TR" sz="1800" dirty="0"/>
              <a:t> ve </a:t>
            </a:r>
            <a:r>
              <a:rPr lang="tr-TR" sz="1800" dirty="0" err="1"/>
              <a:t>displasmanına</a:t>
            </a:r>
            <a:r>
              <a:rPr lang="tr-TR" sz="1800" dirty="0"/>
              <a:t> sebep olur. Hastanın genellikle </a:t>
            </a:r>
            <a:r>
              <a:rPr lang="tr-TR" sz="1800" dirty="0" err="1"/>
              <a:t>trismusu</a:t>
            </a:r>
            <a:r>
              <a:rPr lang="tr-TR" sz="1800" dirty="0"/>
              <a:t> vardır, salyasını tutamaz, yutkunmakta ve bazen nefes almakta zorluk çeker. Hasta sıklıkla yutkunma ve nefes almayı sürdüremeyeceğinden kaygı duyar.</a:t>
            </a:r>
          </a:p>
          <a:p>
            <a:pPr>
              <a:spcAft>
                <a:spcPts val="600"/>
              </a:spcAft>
            </a:pPr>
            <a:r>
              <a:rPr lang="tr-TR" sz="1800" dirty="0"/>
              <a:t>Enfeksiyon çok hızlı bir şekilde ilerleyebilir ve üst solunum yolunu tıkayarak ölüme sebebiyet verebilir.</a:t>
            </a:r>
          </a:p>
          <a:p>
            <a:pPr>
              <a:spcAft>
                <a:spcPts val="600"/>
              </a:spcAft>
            </a:pPr>
            <a:r>
              <a:rPr lang="tr-TR" sz="1800" dirty="0" err="1"/>
              <a:t>Ludvig</a:t>
            </a:r>
            <a:r>
              <a:rPr lang="tr-TR" sz="1800" dirty="0"/>
              <a:t> anjininin en sık etkeni </a:t>
            </a:r>
            <a:r>
              <a:rPr lang="tr-TR" sz="1800" dirty="0" err="1"/>
              <a:t>odontojenik</a:t>
            </a:r>
            <a:r>
              <a:rPr lang="tr-TR" sz="1800" dirty="0"/>
              <a:t> enfeksiyondur.</a:t>
            </a:r>
          </a:p>
          <a:p>
            <a:pPr>
              <a:spcAft>
                <a:spcPts val="600"/>
              </a:spcAft>
            </a:pPr>
            <a:r>
              <a:rPr lang="tr-TR" sz="1800" dirty="0"/>
              <a:t>1940’lardan önce, penisilin bulunmadan önce, Williams(4) ve Williams ve </a:t>
            </a:r>
            <a:r>
              <a:rPr lang="tr-TR" sz="1800" dirty="0" err="1"/>
              <a:t>Guralnick</a:t>
            </a:r>
            <a:r>
              <a:rPr lang="tr-TR" sz="1800" dirty="0"/>
              <a:t>(5), </a:t>
            </a:r>
            <a:r>
              <a:rPr lang="tr-TR" sz="1800" dirty="0" err="1"/>
              <a:t>Ludvig</a:t>
            </a:r>
            <a:r>
              <a:rPr lang="tr-TR" sz="1800" dirty="0"/>
              <a:t> anjininden kaynaklanan ölümleri, önce havayolunu koruyarak daha sonra erken ve </a:t>
            </a:r>
            <a:r>
              <a:rPr lang="tr-TR" sz="1800" dirty="0" err="1"/>
              <a:t>agresiv</a:t>
            </a:r>
            <a:r>
              <a:rPr lang="tr-TR" sz="1800" dirty="0"/>
              <a:t> </a:t>
            </a:r>
            <a:r>
              <a:rPr lang="tr-TR" sz="1800" dirty="0" err="1"/>
              <a:t>insizyon</a:t>
            </a:r>
            <a:r>
              <a:rPr lang="tr-TR" sz="1800" dirty="0"/>
              <a:t> ve drenaj prosedürünü uygulayarak, %54’den %10’a düşürmüşlerdir.</a:t>
            </a:r>
          </a:p>
          <a:p>
            <a:pPr>
              <a:spcAft>
                <a:spcPts val="600"/>
              </a:spcAft>
            </a:pPr>
            <a:endParaRPr lang="tr-TR" sz="1800" dirty="0"/>
          </a:p>
          <a:p>
            <a:pPr>
              <a:spcAft>
                <a:spcPts val="600"/>
              </a:spcAft>
            </a:pPr>
            <a:endParaRPr lang="en-US" sz="1400" dirty="0"/>
          </a:p>
        </p:txBody>
      </p:sp>
    </p:spTree>
    <p:extLst>
      <p:ext uri="{BB962C8B-B14F-4D97-AF65-F5344CB8AC3E}">
        <p14:creationId xmlns:p14="http://schemas.microsoft.com/office/powerpoint/2010/main" val="39629570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85000" lnSpcReduction="20000"/>
          </a:bodyPr>
          <a:lstStyle/>
          <a:p>
            <a:pPr>
              <a:spcAft>
                <a:spcPts val="600"/>
              </a:spcAft>
            </a:pPr>
            <a:r>
              <a:rPr lang="tr-TR" sz="1800" dirty="0" err="1"/>
              <a:t>Submandibular</a:t>
            </a:r>
            <a:r>
              <a:rPr lang="tr-TR" sz="1800" dirty="0"/>
              <a:t> ve </a:t>
            </a:r>
            <a:r>
              <a:rPr lang="tr-TR" sz="1800" dirty="0" err="1"/>
              <a:t>sublingual</a:t>
            </a:r>
            <a:r>
              <a:rPr lang="tr-TR" sz="1800" dirty="0"/>
              <a:t> </a:t>
            </a:r>
            <a:r>
              <a:rPr lang="tr-TR" sz="1800" dirty="0" err="1"/>
              <a:t>lojlar</a:t>
            </a:r>
            <a:r>
              <a:rPr lang="tr-TR" sz="1800" dirty="0"/>
              <a:t> </a:t>
            </a:r>
            <a:r>
              <a:rPr lang="tr-TR" sz="1800" dirty="0" err="1"/>
              <a:t>mylohyoid</a:t>
            </a:r>
            <a:r>
              <a:rPr lang="tr-TR" sz="1800" dirty="0"/>
              <a:t> kasın </a:t>
            </a:r>
            <a:r>
              <a:rPr lang="tr-TR" sz="1800" dirty="0" err="1"/>
              <a:t>posterior</a:t>
            </a:r>
            <a:r>
              <a:rPr lang="tr-TR" sz="1800" dirty="0"/>
              <a:t> sınırını birlikte oluştururlar. Bu birleşimin </a:t>
            </a:r>
            <a:r>
              <a:rPr lang="tr-TR" sz="1800" dirty="0" err="1"/>
              <a:t>posterior</a:t>
            </a:r>
            <a:r>
              <a:rPr lang="tr-TR" sz="1800" dirty="0"/>
              <a:t> sınırı </a:t>
            </a:r>
            <a:r>
              <a:rPr lang="tr-TR" sz="1800" dirty="0" err="1">
                <a:solidFill>
                  <a:srgbClr val="FF0000"/>
                </a:solidFill>
              </a:rPr>
              <a:t>buccopharyngeal</a:t>
            </a:r>
            <a:r>
              <a:rPr lang="tr-TR" sz="1800" dirty="0">
                <a:solidFill>
                  <a:srgbClr val="FF0000"/>
                </a:solidFill>
              </a:rPr>
              <a:t> </a:t>
            </a:r>
            <a:r>
              <a:rPr lang="tr-TR" sz="1800" dirty="0" err="1">
                <a:solidFill>
                  <a:srgbClr val="FF0000"/>
                </a:solidFill>
              </a:rPr>
              <a:t>gap</a:t>
            </a:r>
            <a:r>
              <a:rPr lang="tr-TR" sz="1800" dirty="0">
                <a:solidFill>
                  <a:srgbClr val="FF0000"/>
                </a:solidFill>
              </a:rPr>
              <a:t> </a:t>
            </a:r>
            <a:r>
              <a:rPr lang="tr-TR" sz="1800" dirty="0"/>
              <a:t>olarak adlandırılır. </a:t>
            </a:r>
            <a:r>
              <a:rPr lang="tr-TR" sz="1800" dirty="0" err="1"/>
              <a:t>Styloglossus</a:t>
            </a:r>
            <a:r>
              <a:rPr lang="tr-TR" sz="1800" dirty="0"/>
              <a:t> ve </a:t>
            </a:r>
            <a:r>
              <a:rPr lang="tr-TR" sz="1800" dirty="0" err="1"/>
              <a:t>stylohyoid</a:t>
            </a:r>
            <a:r>
              <a:rPr lang="tr-TR" sz="1800" dirty="0"/>
              <a:t> kasların dil ve </a:t>
            </a:r>
            <a:r>
              <a:rPr lang="tr-TR" sz="1800" dirty="0" err="1"/>
              <a:t>hyoid</a:t>
            </a:r>
            <a:r>
              <a:rPr lang="tr-TR" sz="1800" dirty="0"/>
              <a:t> kemiğe doğru ilerlerken, </a:t>
            </a:r>
            <a:r>
              <a:rPr lang="tr-TR" sz="1800" dirty="0" err="1"/>
              <a:t>m.constrictor</a:t>
            </a:r>
            <a:r>
              <a:rPr lang="tr-TR" sz="1800" dirty="0"/>
              <a:t> </a:t>
            </a:r>
            <a:r>
              <a:rPr lang="tr-TR" sz="1800" dirty="0" err="1"/>
              <a:t>pharyngis</a:t>
            </a:r>
            <a:r>
              <a:rPr lang="tr-TR" sz="1800" dirty="0"/>
              <a:t> sup. ve </a:t>
            </a:r>
            <a:r>
              <a:rPr lang="tr-TR" sz="1800" dirty="0" err="1"/>
              <a:t>med</a:t>
            </a:r>
            <a:r>
              <a:rPr lang="tr-TR" sz="1800" dirty="0"/>
              <a:t>. arasından geçtiği yerde bulunur. </a:t>
            </a:r>
          </a:p>
          <a:p>
            <a:pPr>
              <a:spcAft>
                <a:spcPts val="600"/>
              </a:spcAft>
            </a:pPr>
            <a:r>
              <a:rPr lang="tr-TR" sz="1800" dirty="0" err="1"/>
              <a:t>Submandibular</a:t>
            </a:r>
            <a:r>
              <a:rPr lang="tr-TR" sz="1800" dirty="0"/>
              <a:t> ve </a:t>
            </a:r>
            <a:r>
              <a:rPr lang="tr-TR" sz="1800" dirty="0" err="1"/>
              <a:t>sublingual</a:t>
            </a:r>
            <a:r>
              <a:rPr lang="tr-TR" sz="1800" dirty="0"/>
              <a:t> </a:t>
            </a:r>
            <a:r>
              <a:rPr lang="tr-TR" sz="1800" dirty="0" err="1"/>
              <a:t>loj</a:t>
            </a:r>
            <a:r>
              <a:rPr lang="tr-TR" sz="1800" dirty="0"/>
              <a:t> enfeksiyonları, </a:t>
            </a:r>
            <a:r>
              <a:rPr lang="tr-TR" sz="1800" dirty="0" err="1"/>
              <a:t>bukkopharyngeal</a:t>
            </a:r>
            <a:r>
              <a:rPr lang="tr-TR" sz="1800" dirty="0"/>
              <a:t> </a:t>
            </a:r>
            <a:r>
              <a:rPr lang="tr-TR" sz="1800" dirty="0" err="1"/>
              <a:t>gapi</a:t>
            </a:r>
            <a:r>
              <a:rPr lang="tr-TR" sz="1800" dirty="0"/>
              <a:t> geçerek </a:t>
            </a:r>
            <a:r>
              <a:rPr lang="tr-TR" sz="1800" dirty="0" err="1"/>
              <a:t>lateral</a:t>
            </a:r>
            <a:r>
              <a:rPr lang="tr-TR" sz="1800" dirty="0"/>
              <a:t> </a:t>
            </a:r>
            <a:r>
              <a:rPr lang="tr-TR" sz="1800" dirty="0" err="1"/>
              <a:t>pharyngeal</a:t>
            </a:r>
            <a:r>
              <a:rPr lang="tr-TR" sz="1800" dirty="0"/>
              <a:t> </a:t>
            </a:r>
            <a:r>
              <a:rPr lang="tr-TR" sz="1800" dirty="0" err="1"/>
              <a:t>loja</a:t>
            </a:r>
            <a:r>
              <a:rPr lang="tr-TR" sz="1800" dirty="0"/>
              <a:t> girebilir. Ayrıca </a:t>
            </a:r>
            <a:r>
              <a:rPr lang="tr-TR" sz="1800" dirty="0" err="1"/>
              <a:t>submandibular</a:t>
            </a:r>
            <a:r>
              <a:rPr lang="tr-TR" sz="1800" dirty="0"/>
              <a:t> </a:t>
            </a:r>
            <a:r>
              <a:rPr lang="tr-TR" sz="1800" dirty="0" err="1"/>
              <a:t>loj</a:t>
            </a:r>
            <a:r>
              <a:rPr lang="tr-TR" sz="1800" dirty="0"/>
              <a:t> enfeksiyonları, </a:t>
            </a:r>
            <a:r>
              <a:rPr lang="tr-TR" sz="1800" dirty="0" err="1"/>
              <a:t>digastrik</a:t>
            </a:r>
            <a:r>
              <a:rPr lang="tr-TR" sz="1800" dirty="0"/>
              <a:t> kasın </a:t>
            </a:r>
            <a:r>
              <a:rPr lang="tr-TR" sz="1800" dirty="0" err="1"/>
              <a:t>venter</a:t>
            </a:r>
            <a:r>
              <a:rPr lang="tr-TR" sz="1800" dirty="0"/>
              <a:t> </a:t>
            </a:r>
            <a:r>
              <a:rPr lang="tr-TR" sz="1800" dirty="0" err="1"/>
              <a:t>posteriorunu</a:t>
            </a:r>
            <a:r>
              <a:rPr lang="tr-TR" sz="1800" dirty="0"/>
              <a:t> geçerek direkt olarak </a:t>
            </a:r>
            <a:r>
              <a:rPr lang="tr-TR" sz="1800" dirty="0" err="1"/>
              <a:t>lateral</a:t>
            </a:r>
            <a:r>
              <a:rPr lang="tr-TR" sz="1800" dirty="0"/>
              <a:t> </a:t>
            </a:r>
            <a:r>
              <a:rPr lang="tr-TR" sz="1800" dirty="0" err="1"/>
              <a:t>pharyngeal</a:t>
            </a:r>
            <a:r>
              <a:rPr lang="tr-TR" sz="1800" dirty="0"/>
              <a:t> </a:t>
            </a:r>
            <a:r>
              <a:rPr lang="tr-TR" sz="1800" dirty="0" err="1"/>
              <a:t>loja</a:t>
            </a:r>
            <a:r>
              <a:rPr lang="tr-TR" sz="1800" dirty="0"/>
              <a:t> geçebilir.</a:t>
            </a:r>
          </a:p>
          <a:p>
            <a:pPr>
              <a:spcAft>
                <a:spcPts val="600"/>
              </a:spcAft>
            </a:pPr>
            <a:r>
              <a:rPr lang="tr-TR" sz="1800" dirty="0"/>
              <a:t>Rapor edilen vakalarda en sık görülen ağır </a:t>
            </a:r>
            <a:r>
              <a:rPr lang="tr-TR" sz="1800" dirty="0" err="1"/>
              <a:t>odontojenik</a:t>
            </a:r>
            <a:r>
              <a:rPr lang="tr-TR" sz="1800" dirty="0"/>
              <a:t> enfeksiyonlar, </a:t>
            </a:r>
            <a:r>
              <a:rPr lang="tr-TR" sz="1800" dirty="0" err="1"/>
              <a:t>submandibular</a:t>
            </a:r>
            <a:r>
              <a:rPr lang="tr-TR" sz="1800" dirty="0"/>
              <a:t> </a:t>
            </a:r>
            <a:r>
              <a:rPr lang="tr-TR" sz="1800" dirty="0" err="1"/>
              <a:t>loj</a:t>
            </a:r>
            <a:r>
              <a:rPr lang="tr-TR" sz="1800" dirty="0"/>
              <a:t> enfeksiyonlarıdır. Yakın geçmişteki vakalara bakıldığında, </a:t>
            </a:r>
            <a:r>
              <a:rPr lang="tr-TR" sz="1800" dirty="0" err="1"/>
              <a:t>hospitalizasyon</a:t>
            </a:r>
            <a:r>
              <a:rPr lang="tr-TR" sz="1800" dirty="0"/>
              <a:t> gerektiren ağır </a:t>
            </a:r>
            <a:r>
              <a:rPr lang="tr-TR" sz="1800" dirty="0" err="1"/>
              <a:t>odontojenik</a:t>
            </a:r>
            <a:r>
              <a:rPr lang="tr-TR" sz="1800" dirty="0"/>
              <a:t> enfeksiyon vakalarının  %54ünü </a:t>
            </a:r>
            <a:r>
              <a:rPr lang="tr-TR" sz="1800" dirty="0" err="1"/>
              <a:t>submandibular</a:t>
            </a:r>
            <a:r>
              <a:rPr lang="tr-TR" sz="1800" dirty="0"/>
              <a:t> apseler oluştururken, </a:t>
            </a:r>
            <a:r>
              <a:rPr lang="tr-TR" sz="1800" dirty="0" err="1"/>
              <a:t>mastikatör</a:t>
            </a:r>
            <a:r>
              <a:rPr lang="tr-TR" sz="1800" dirty="0"/>
              <a:t> </a:t>
            </a:r>
            <a:r>
              <a:rPr lang="tr-TR" sz="1800" dirty="0" err="1"/>
              <a:t>loj</a:t>
            </a:r>
            <a:r>
              <a:rPr lang="tr-TR" sz="1800" dirty="0"/>
              <a:t> %78ini oluşturur. </a:t>
            </a:r>
            <a:r>
              <a:rPr lang="tr-TR" sz="1800" dirty="0" err="1"/>
              <a:t>Pterygomandibular</a:t>
            </a:r>
            <a:r>
              <a:rPr lang="tr-TR" sz="1800" dirty="0"/>
              <a:t> tutulum ise vakaların %60ında görülmüştür. </a:t>
            </a:r>
            <a:r>
              <a:rPr lang="tr-TR" sz="1800" dirty="0" err="1"/>
              <a:t>Mandibular</a:t>
            </a:r>
            <a:r>
              <a:rPr lang="tr-TR" sz="1800" dirty="0"/>
              <a:t> 3. </a:t>
            </a:r>
            <a:r>
              <a:rPr lang="tr-TR" sz="1800" dirty="0" err="1"/>
              <a:t>molar</a:t>
            </a:r>
            <a:r>
              <a:rPr lang="tr-TR" sz="1800" dirty="0"/>
              <a:t> diş sıklıkla </a:t>
            </a:r>
            <a:r>
              <a:rPr lang="tr-TR" sz="1800" dirty="0" err="1"/>
              <a:t>mastikator</a:t>
            </a:r>
            <a:r>
              <a:rPr lang="tr-TR" sz="1800" dirty="0"/>
              <a:t> </a:t>
            </a:r>
            <a:r>
              <a:rPr lang="tr-TR" sz="1800" dirty="0" err="1"/>
              <a:t>spacein</a:t>
            </a:r>
            <a:r>
              <a:rPr lang="tr-TR" sz="1800" dirty="0"/>
              <a:t> </a:t>
            </a:r>
            <a:r>
              <a:rPr lang="tr-TR" sz="1800" dirty="0" err="1"/>
              <a:t>pterygomandibular</a:t>
            </a:r>
            <a:r>
              <a:rPr lang="tr-TR" sz="1800" dirty="0"/>
              <a:t> kısmında enfeksiyona neden olur.</a:t>
            </a:r>
          </a:p>
          <a:p>
            <a:pPr>
              <a:spcAft>
                <a:spcPts val="600"/>
              </a:spcAft>
            </a:pPr>
            <a:endParaRPr lang="tr-TR" dirty="0"/>
          </a:p>
          <a:p>
            <a:endParaRPr lang="tr-TR" dirty="0"/>
          </a:p>
        </p:txBody>
      </p:sp>
    </p:spTree>
    <p:extLst>
      <p:ext uri="{BB962C8B-B14F-4D97-AF65-F5344CB8AC3E}">
        <p14:creationId xmlns:p14="http://schemas.microsoft.com/office/powerpoint/2010/main" val="7914475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77922"/>
            <a:ext cx="8229600" cy="5699078"/>
          </a:xfrm>
        </p:spPr>
        <p:txBody>
          <a:bodyPr>
            <a:normAutofit/>
          </a:bodyPr>
          <a:lstStyle/>
          <a:p>
            <a:pPr>
              <a:spcAft>
                <a:spcPts val="600"/>
              </a:spcAft>
            </a:pPr>
            <a:r>
              <a:rPr lang="tr-TR" sz="1800" dirty="0" err="1"/>
              <a:t>Mastikator</a:t>
            </a:r>
            <a:r>
              <a:rPr lang="tr-TR" sz="1800" dirty="0"/>
              <a:t> </a:t>
            </a:r>
            <a:r>
              <a:rPr lang="tr-TR" sz="1800" dirty="0" err="1"/>
              <a:t>loj</a:t>
            </a:r>
            <a:r>
              <a:rPr lang="tr-TR" sz="1800" dirty="0"/>
              <a:t>, derin </a:t>
            </a:r>
            <a:r>
              <a:rPr lang="tr-TR" sz="1800" dirty="0" err="1"/>
              <a:t>cervical</a:t>
            </a:r>
            <a:r>
              <a:rPr lang="tr-TR" sz="1800" dirty="0"/>
              <a:t> </a:t>
            </a:r>
            <a:r>
              <a:rPr lang="tr-TR" sz="1800" dirty="0" err="1"/>
              <a:t>fascianın</a:t>
            </a:r>
            <a:r>
              <a:rPr lang="tr-TR" sz="1800" dirty="0"/>
              <a:t>, derin </a:t>
            </a:r>
            <a:r>
              <a:rPr lang="tr-TR" sz="1800" dirty="0" err="1"/>
              <a:t>servikal</a:t>
            </a:r>
            <a:r>
              <a:rPr lang="tr-TR" sz="1800" dirty="0"/>
              <a:t> </a:t>
            </a:r>
            <a:r>
              <a:rPr lang="tr-TR" sz="1800" dirty="0" err="1"/>
              <a:t>fasianın</a:t>
            </a:r>
            <a:r>
              <a:rPr lang="tr-TR" sz="1800" dirty="0"/>
              <a:t> </a:t>
            </a:r>
            <a:r>
              <a:rPr lang="tr-TR" sz="1800" dirty="0" err="1"/>
              <a:t>superficial</a:t>
            </a:r>
            <a:r>
              <a:rPr lang="tr-TR" sz="1800" dirty="0"/>
              <a:t> </a:t>
            </a:r>
            <a:r>
              <a:rPr lang="tr-TR" sz="1800" dirty="0" err="1"/>
              <a:t>fasiası</a:t>
            </a:r>
            <a:r>
              <a:rPr lang="tr-TR" sz="1800" dirty="0"/>
              <a:t> veya </a:t>
            </a:r>
            <a:r>
              <a:rPr lang="tr-TR" sz="1800" dirty="0" err="1"/>
              <a:t>investing</a:t>
            </a:r>
            <a:r>
              <a:rPr lang="tr-TR" sz="1800" dirty="0"/>
              <a:t> </a:t>
            </a:r>
            <a:r>
              <a:rPr lang="tr-TR" sz="1800" dirty="0" err="1"/>
              <a:t>layer</a:t>
            </a:r>
            <a:r>
              <a:rPr lang="tr-TR" sz="1800" dirty="0"/>
              <a:t> olarak da adlandırılır, </a:t>
            </a:r>
            <a:r>
              <a:rPr lang="tr-TR" sz="1800" dirty="0" err="1"/>
              <a:t>mastikatör</a:t>
            </a:r>
            <a:r>
              <a:rPr lang="tr-TR" sz="1800" dirty="0"/>
              <a:t> kasları çevrelemesiyle şekillenir. </a:t>
            </a:r>
          </a:p>
          <a:p>
            <a:pPr>
              <a:spcAft>
                <a:spcPts val="600"/>
              </a:spcAft>
            </a:pPr>
            <a:r>
              <a:rPr lang="tr-TR" sz="1800" dirty="0"/>
              <a:t>Bu </a:t>
            </a:r>
            <a:r>
              <a:rPr lang="tr-TR" sz="1800" dirty="0" err="1"/>
              <a:t>fasia</a:t>
            </a:r>
            <a:r>
              <a:rPr lang="tr-TR" sz="1800" dirty="0"/>
              <a:t> </a:t>
            </a:r>
            <a:r>
              <a:rPr lang="tr-TR" sz="1800" dirty="0" err="1"/>
              <a:t>mandibula</a:t>
            </a:r>
            <a:r>
              <a:rPr lang="tr-TR" sz="1800" dirty="0"/>
              <a:t> </a:t>
            </a:r>
            <a:r>
              <a:rPr lang="tr-TR" sz="1800" dirty="0" err="1"/>
              <a:t>inferior</a:t>
            </a:r>
            <a:r>
              <a:rPr lang="tr-TR" sz="1800" dirty="0"/>
              <a:t> </a:t>
            </a:r>
            <a:r>
              <a:rPr lang="tr-TR" sz="1800" dirty="0" err="1"/>
              <a:t>borderında</a:t>
            </a:r>
            <a:r>
              <a:rPr lang="tr-TR" sz="1800" dirty="0"/>
              <a:t> ikiye ayrılır, </a:t>
            </a:r>
            <a:r>
              <a:rPr lang="tr-TR" sz="1800" dirty="0" err="1"/>
              <a:t>masseter</a:t>
            </a:r>
            <a:r>
              <a:rPr lang="tr-TR" sz="1800" dirty="0"/>
              <a:t> kasın </a:t>
            </a:r>
            <a:r>
              <a:rPr lang="tr-TR" sz="1800" dirty="0" err="1"/>
              <a:t>lateralinden</a:t>
            </a:r>
            <a:r>
              <a:rPr lang="tr-TR" sz="1800" dirty="0"/>
              <a:t> ve </a:t>
            </a:r>
            <a:r>
              <a:rPr lang="tr-TR" sz="1800" dirty="0" err="1"/>
              <a:t>medialde</a:t>
            </a:r>
            <a:r>
              <a:rPr lang="tr-TR" sz="1800" dirty="0"/>
              <a:t> </a:t>
            </a:r>
            <a:r>
              <a:rPr lang="tr-TR" sz="1800" dirty="0" err="1"/>
              <a:t>medial</a:t>
            </a:r>
            <a:r>
              <a:rPr lang="tr-TR" sz="1800" dirty="0"/>
              <a:t> </a:t>
            </a:r>
            <a:r>
              <a:rPr lang="tr-TR" sz="1800" dirty="0" err="1"/>
              <a:t>pterygoid</a:t>
            </a:r>
            <a:r>
              <a:rPr lang="tr-TR" sz="1800" dirty="0"/>
              <a:t> kasın </a:t>
            </a:r>
            <a:r>
              <a:rPr lang="tr-TR" sz="1800" dirty="0" err="1"/>
              <a:t>medialinden</a:t>
            </a:r>
            <a:r>
              <a:rPr lang="tr-TR" sz="1800" dirty="0"/>
              <a:t> seyreder. </a:t>
            </a:r>
          </a:p>
          <a:p>
            <a:pPr>
              <a:spcAft>
                <a:spcPts val="600"/>
              </a:spcAft>
            </a:pPr>
            <a:r>
              <a:rPr lang="tr-TR" sz="1800" dirty="0" err="1"/>
              <a:t>Medialde</a:t>
            </a:r>
            <a:r>
              <a:rPr lang="tr-TR" sz="1800" dirty="0"/>
              <a:t> </a:t>
            </a:r>
            <a:r>
              <a:rPr lang="tr-TR" sz="1800" dirty="0" err="1"/>
              <a:t>sphenoid</a:t>
            </a:r>
            <a:r>
              <a:rPr lang="tr-TR" sz="1800" dirty="0"/>
              <a:t> kemiğin </a:t>
            </a:r>
            <a:r>
              <a:rPr lang="tr-TR" sz="1800" dirty="0" err="1"/>
              <a:t>pterigoid</a:t>
            </a:r>
            <a:r>
              <a:rPr lang="tr-TR" sz="1800" dirty="0"/>
              <a:t> çıkıntısında sona erer. </a:t>
            </a:r>
          </a:p>
          <a:p>
            <a:pPr>
              <a:spcAft>
                <a:spcPts val="600"/>
              </a:spcAft>
            </a:pPr>
            <a:r>
              <a:rPr lang="tr-TR" sz="1800" dirty="0" err="1"/>
              <a:t>Lateralde</a:t>
            </a:r>
            <a:r>
              <a:rPr lang="tr-TR" sz="1800" dirty="0"/>
              <a:t>, lokal olarak </a:t>
            </a:r>
            <a:r>
              <a:rPr lang="tr-TR" sz="1800" dirty="0" err="1"/>
              <a:t>perotideomasseterik</a:t>
            </a:r>
            <a:r>
              <a:rPr lang="tr-TR" sz="1800" dirty="0"/>
              <a:t> </a:t>
            </a:r>
            <a:r>
              <a:rPr lang="tr-TR" sz="1800" dirty="0" err="1"/>
              <a:t>fascia</a:t>
            </a:r>
            <a:r>
              <a:rPr lang="tr-TR" sz="1800" dirty="0"/>
              <a:t> olarak adlandırılır, </a:t>
            </a:r>
            <a:r>
              <a:rPr lang="tr-TR" sz="1800" dirty="0" err="1"/>
              <a:t>masseter</a:t>
            </a:r>
            <a:r>
              <a:rPr lang="tr-TR" sz="1800" dirty="0"/>
              <a:t> kasın üzerinden seyreder ve </a:t>
            </a:r>
            <a:r>
              <a:rPr lang="tr-TR" sz="1800" dirty="0" err="1"/>
              <a:t>zygomatik</a:t>
            </a:r>
            <a:r>
              <a:rPr lang="tr-TR" sz="1800" dirty="0"/>
              <a:t> kemiğin üzerindeki </a:t>
            </a:r>
            <a:r>
              <a:rPr lang="tr-TR" sz="1800" dirty="0" err="1"/>
              <a:t>periosteumla</a:t>
            </a:r>
            <a:r>
              <a:rPr lang="tr-TR" sz="1800" dirty="0"/>
              <a:t> birleşir.</a:t>
            </a:r>
          </a:p>
          <a:p>
            <a:pPr>
              <a:spcAft>
                <a:spcPts val="600"/>
              </a:spcAft>
            </a:pPr>
            <a:r>
              <a:rPr lang="tr-TR" sz="1800" dirty="0"/>
              <a:t> </a:t>
            </a:r>
            <a:r>
              <a:rPr lang="tr-TR" sz="1800" dirty="0" err="1"/>
              <a:t>Zygomatik</a:t>
            </a:r>
            <a:r>
              <a:rPr lang="tr-TR" sz="1800" dirty="0"/>
              <a:t> arkın üstünde bu </a:t>
            </a:r>
            <a:r>
              <a:rPr lang="tr-TR" sz="1800" dirty="0" err="1"/>
              <a:t>fascia</a:t>
            </a:r>
            <a:r>
              <a:rPr lang="tr-TR" sz="1800" dirty="0"/>
              <a:t> </a:t>
            </a:r>
            <a:r>
              <a:rPr lang="tr-TR" sz="1800" dirty="0" err="1"/>
              <a:t>temporal</a:t>
            </a:r>
            <a:r>
              <a:rPr lang="tr-TR" sz="1800" dirty="0"/>
              <a:t> </a:t>
            </a:r>
            <a:r>
              <a:rPr lang="tr-TR" sz="1800" dirty="0" err="1"/>
              <a:t>fascia</a:t>
            </a:r>
            <a:r>
              <a:rPr lang="tr-TR" sz="1800" dirty="0"/>
              <a:t> olarak adlandırılır, </a:t>
            </a:r>
            <a:r>
              <a:rPr lang="tr-TR" sz="1800" dirty="0" err="1"/>
              <a:t>temporal</a:t>
            </a:r>
            <a:r>
              <a:rPr lang="tr-TR" sz="1800" dirty="0"/>
              <a:t> kasın </a:t>
            </a:r>
            <a:r>
              <a:rPr lang="tr-TR" sz="1800" dirty="0" err="1"/>
              <a:t>lateral</a:t>
            </a:r>
            <a:r>
              <a:rPr lang="tr-TR" sz="1800" dirty="0"/>
              <a:t> yüzeyinde seyreder ve </a:t>
            </a:r>
            <a:r>
              <a:rPr lang="tr-TR" sz="1800" dirty="0" err="1"/>
              <a:t>temporal</a:t>
            </a:r>
            <a:r>
              <a:rPr lang="tr-TR" sz="1800" dirty="0"/>
              <a:t> kasın </a:t>
            </a:r>
            <a:r>
              <a:rPr lang="tr-TR" sz="1800" dirty="0" err="1"/>
              <a:t>craniumdaki</a:t>
            </a:r>
            <a:r>
              <a:rPr lang="tr-TR" sz="1800" dirty="0"/>
              <a:t> </a:t>
            </a:r>
            <a:r>
              <a:rPr lang="tr-TR" sz="1800" dirty="0" err="1"/>
              <a:t>insertiosunda</a:t>
            </a:r>
            <a:r>
              <a:rPr lang="tr-TR" sz="1800" dirty="0"/>
              <a:t> sona erer. </a:t>
            </a:r>
          </a:p>
          <a:p>
            <a:pPr>
              <a:spcAft>
                <a:spcPts val="600"/>
              </a:spcAft>
            </a:pPr>
            <a:r>
              <a:rPr lang="tr-TR" sz="1800" dirty="0"/>
              <a:t>Bu </a:t>
            </a:r>
            <a:r>
              <a:rPr lang="tr-TR" sz="1800" dirty="0" err="1"/>
              <a:t>fascial</a:t>
            </a:r>
            <a:r>
              <a:rPr lang="tr-TR" sz="1800" dirty="0"/>
              <a:t> kılıf ve kafatası yüzeyi arasındaki alan </a:t>
            </a:r>
            <a:r>
              <a:rPr lang="tr-TR" sz="1800" dirty="0" err="1"/>
              <a:t>mastikatör</a:t>
            </a:r>
            <a:r>
              <a:rPr lang="tr-TR" sz="1800" dirty="0"/>
              <a:t> </a:t>
            </a:r>
            <a:r>
              <a:rPr lang="tr-TR" sz="1800" dirty="0" err="1"/>
              <a:t>loj</a:t>
            </a:r>
            <a:r>
              <a:rPr lang="tr-TR" sz="1800" dirty="0"/>
              <a:t> olarak adlandırılır</a:t>
            </a:r>
            <a:endParaRPr lang="en-US" sz="2000" dirty="0"/>
          </a:p>
        </p:txBody>
      </p:sp>
    </p:spTree>
    <p:extLst>
      <p:ext uri="{BB962C8B-B14F-4D97-AF65-F5344CB8AC3E}">
        <p14:creationId xmlns:p14="http://schemas.microsoft.com/office/powerpoint/2010/main" val="586445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spcAft>
                <a:spcPts val="600"/>
              </a:spcAft>
            </a:pPr>
            <a:r>
              <a:rPr lang="tr-TR" dirty="0"/>
              <a:t>Enfeksiyon </a:t>
            </a:r>
            <a:r>
              <a:rPr lang="tr-TR" dirty="0" err="1"/>
              <a:t>alveoler</a:t>
            </a:r>
            <a:r>
              <a:rPr lang="tr-TR" dirty="0"/>
              <a:t> prosesin </a:t>
            </a:r>
            <a:r>
              <a:rPr lang="tr-TR" dirty="0" err="1"/>
              <a:t>kortikal</a:t>
            </a:r>
            <a:r>
              <a:rPr lang="tr-TR" dirty="0"/>
              <a:t> tabakasını </a:t>
            </a:r>
            <a:r>
              <a:rPr lang="tr-TR" dirty="0" err="1"/>
              <a:t>erode</a:t>
            </a:r>
            <a:r>
              <a:rPr lang="tr-TR" dirty="0"/>
              <a:t> ettikten sonra tahmin edilebilir anatomik </a:t>
            </a:r>
            <a:r>
              <a:rPr lang="tr-TR" dirty="0" err="1"/>
              <a:t>lokasyonlara</a:t>
            </a:r>
            <a:r>
              <a:rPr lang="tr-TR" dirty="0"/>
              <a:t> yayılır.</a:t>
            </a:r>
          </a:p>
          <a:p>
            <a:pPr>
              <a:spcAft>
                <a:spcPts val="600"/>
              </a:spcAft>
            </a:pPr>
            <a:r>
              <a:rPr lang="tr-TR" dirty="0"/>
              <a:t>Belirli bir dişten kaynaklanan enfeksiyonun yayılacağı </a:t>
            </a:r>
            <a:r>
              <a:rPr lang="tr-TR" dirty="0" err="1"/>
              <a:t>lokasyon</a:t>
            </a:r>
            <a:r>
              <a:rPr lang="tr-TR" dirty="0"/>
              <a:t> iki majör faktöre bağlıdır;</a:t>
            </a:r>
          </a:p>
          <a:p>
            <a:pPr marL="731520" lvl="1" indent="-457200">
              <a:spcAft>
                <a:spcPts val="600"/>
              </a:spcAft>
              <a:buFont typeface="+mj-lt"/>
              <a:buAutoNum type="arabicPeriod"/>
            </a:pPr>
            <a:r>
              <a:rPr lang="tr-TR" dirty="0"/>
              <a:t>Diş </a:t>
            </a:r>
            <a:r>
              <a:rPr lang="tr-TR" dirty="0" err="1"/>
              <a:t>apeksi</a:t>
            </a:r>
            <a:r>
              <a:rPr lang="tr-TR" dirty="0"/>
              <a:t> üzerindeki kemiğin kalınlığı</a:t>
            </a:r>
          </a:p>
          <a:p>
            <a:pPr marL="731520" lvl="1" indent="-457200">
              <a:spcAft>
                <a:spcPts val="600"/>
              </a:spcAft>
              <a:buFont typeface="+mj-lt"/>
              <a:buAutoNum type="arabicPeriod"/>
            </a:pPr>
            <a:r>
              <a:rPr lang="tr-TR" dirty="0"/>
              <a:t>Kemikteki </a:t>
            </a:r>
            <a:r>
              <a:rPr lang="tr-TR" dirty="0" err="1"/>
              <a:t>perforasyonun</a:t>
            </a:r>
            <a:r>
              <a:rPr lang="tr-TR" dirty="0"/>
              <a:t> kas </a:t>
            </a:r>
            <a:r>
              <a:rPr lang="tr-TR" dirty="0" err="1"/>
              <a:t>ataşmanlarıyla</a:t>
            </a:r>
            <a:r>
              <a:rPr lang="tr-TR" dirty="0"/>
              <a:t> ilişkisi</a:t>
            </a:r>
          </a:p>
          <a:p>
            <a:pPr>
              <a:spcAft>
                <a:spcPts val="600"/>
              </a:spcAft>
            </a:pPr>
            <a:endParaRPr lang="en-US" dirty="0"/>
          </a:p>
        </p:txBody>
      </p:sp>
    </p:spTree>
    <p:extLst>
      <p:ext uri="{BB962C8B-B14F-4D97-AF65-F5344CB8AC3E}">
        <p14:creationId xmlns:p14="http://schemas.microsoft.com/office/powerpoint/2010/main" val="28600220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587755"/>
            <a:ext cx="4326340" cy="5889246"/>
          </a:xfrm>
        </p:spPr>
        <p:txBody>
          <a:bodyPr>
            <a:normAutofit/>
          </a:bodyPr>
          <a:lstStyle/>
          <a:p>
            <a:pPr>
              <a:spcAft>
                <a:spcPts val="600"/>
              </a:spcAft>
            </a:pPr>
            <a:r>
              <a:rPr lang="tr-TR" sz="1600" dirty="0"/>
              <a:t>Bu </a:t>
            </a:r>
            <a:r>
              <a:rPr lang="tr-TR" sz="1600" dirty="0" err="1"/>
              <a:t>fascia</a:t>
            </a:r>
            <a:r>
              <a:rPr lang="tr-TR" sz="1600" dirty="0"/>
              <a:t>, </a:t>
            </a:r>
            <a:r>
              <a:rPr lang="tr-TR" sz="1600" dirty="0" err="1"/>
              <a:t>masticator</a:t>
            </a:r>
            <a:r>
              <a:rPr lang="tr-TR" sz="1600" dirty="0"/>
              <a:t> </a:t>
            </a:r>
            <a:r>
              <a:rPr lang="tr-TR" sz="1600" dirty="0" err="1"/>
              <a:t>loju</a:t>
            </a:r>
            <a:r>
              <a:rPr lang="tr-TR" sz="1600" dirty="0"/>
              <a:t> 4 </a:t>
            </a:r>
            <a:r>
              <a:rPr lang="tr-TR" sz="1600" dirty="0" err="1"/>
              <a:t>kompartmana</a:t>
            </a:r>
            <a:r>
              <a:rPr lang="tr-TR" sz="1600" dirty="0"/>
              <a:t> ayırır.</a:t>
            </a:r>
          </a:p>
          <a:p>
            <a:pPr>
              <a:spcAft>
                <a:spcPts val="600"/>
              </a:spcAft>
            </a:pPr>
            <a:r>
              <a:rPr lang="tr-TR" sz="1600" dirty="0"/>
              <a:t>Bunlar; </a:t>
            </a:r>
          </a:p>
          <a:p>
            <a:pPr marL="731520" lvl="1" indent="-457200">
              <a:spcAft>
                <a:spcPts val="600"/>
              </a:spcAft>
              <a:buFont typeface="+mj-lt"/>
              <a:buAutoNum type="arabicPeriod"/>
            </a:pPr>
            <a:r>
              <a:rPr lang="tr-TR" sz="1600" dirty="0" err="1"/>
              <a:t>masseter</a:t>
            </a:r>
            <a:r>
              <a:rPr lang="tr-TR" sz="1600" dirty="0"/>
              <a:t> kası ve </a:t>
            </a:r>
            <a:r>
              <a:rPr lang="tr-TR" sz="1600" dirty="0" err="1"/>
              <a:t>mandibula</a:t>
            </a:r>
            <a:r>
              <a:rPr lang="tr-TR" sz="1600" dirty="0"/>
              <a:t> </a:t>
            </a:r>
            <a:r>
              <a:rPr lang="tr-TR" sz="1600" dirty="0" err="1"/>
              <a:t>ramusunun</a:t>
            </a:r>
            <a:r>
              <a:rPr lang="tr-TR" sz="1600" dirty="0"/>
              <a:t> </a:t>
            </a:r>
            <a:r>
              <a:rPr lang="tr-TR" sz="1600" dirty="0" err="1"/>
              <a:t>lateral</a:t>
            </a:r>
            <a:r>
              <a:rPr lang="tr-TR" sz="1600" dirty="0"/>
              <a:t> yüzeyi arasında bulunan </a:t>
            </a:r>
            <a:r>
              <a:rPr lang="tr-TR" sz="1600" dirty="0" err="1"/>
              <a:t>submasseterik</a:t>
            </a:r>
            <a:r>
              <a:rPr lang="tr-TR" sz="1600" dirty="0"/>
              <a:t> </a:t>
            </a:r>
            <a:r>
              <a:rPr lang="tr-TR" sz="1600" dirty="0" err="1"/>
              <a:t>loj</a:t>
            </a:r>
            <a:r>
              <a:rPr lang="tr-TR" sz="1600" dirty="0"/>
              <a:t>, </a:t>
            </a:r>
          </a:p>
          <a:p>
            <a:pPr marL="731520" lvl="1" indent="-457200">
              <a:spcAft>
                <a:spcPts val="600"/>
              </a:spcAft>
              <a:buFont typeface="+mj-lt"/>
              <a:buAutoNum type="arabicPeriod"/>
            </a:pPr>
            <a:r>
              <a:rPr lang="tr-TR" sz="1600" dirty="0" err="1"/>
              <a:t>medial</a:t>
            </a:r>
            <a:r>
              <a:rPr lang="tr-TR" sz="1600" dirty="0"/>
              <a:t> </a:t>
            </a:r>
            <a:r>
              <a:rPr lang="tr-TR" sz="1600" dirty="0" err="1"/>
              <a:t>pterygoid</a:t>
            </a:r>
            <a:r>
              <a:rPr lang="tr-TR" sz="1600" dirty="0"/>
              <a:t> kas ve </a:t>
            </a:r>
            <a:r>
              <a:rPr lang="tr-TR" sz="1600" dirty="0" err="1"/>
              <a:t>ramus</a:t>
            </a:r>
            <a:r>
              <a:rPr lang="tr-TR" sz="1600" dirty="0"/>
              <a:t> </a:t>
            </a:r>
            <a:r>
              <a:rPr lang="tr-TR" sz="1600" dirty="0" err="1"/>
              <a:t>mandibulanın</a:t>
            </a:r>
            <a:r>
              <a:rPr lang="tr-TR" sz="1600" dirty="0"/>
              <a:t> </a:t>
            </a:r>
            <a:r>
              <a:rPr lang="tr-TR" sz="1600" dirty="0" err="1"/>
              <a:t>mediali</a:t>
            </a:r>
            <a:r>
              <a:rPr lang="tr-TR" sz="1600" dirty="0"/>
              <a:t> arasında bulunan </a:t>
            </a:r>
            <a:r>
              <a:rPr lang="tr-TR" sz="1600" dirty="0" err="1"/>
              <a:t>pterygomandibular</a:t>
            </a:r>
            <a:r>
              <a:rPr lang="tr-TR" sz="1600" dirty="0"/>
              <a:t> </a:t>
            </a:r>
            <a:r>
              <a:rPr lang="tr-TR" sz="1600" dirty="0" err="1"/>
              <a:t>loj</a:t>
            </a:r>
            <a:r>
              <a:rPr lang="tr-TR" sz="1600" dirty="0"/>
              <a:t>, </a:t>
            </a:r>
          </a:p>
          <a:p>
            <a:pPr marL="731520" lvl="1" indent="-457200">
              <a:spcAft>
                <a:spcPts val="600"/>
              </a:spcAft>
              <a:buFont typeface="+mj-lt"/>
              <a:buAutoNum type="arabicPeriod"/>
            </a:pPr>
            <a:r>
              <a:rPr lang="tr-TR" sz="1600" dirty="0" err="1"/>
              <a:t>temporal</a:t>
            </a:r>
            <a:r>
              <a:rPr lang="tr-TR" sz="1600" dirty="0"/>
              <a:t> </a:t>
            </a:r>
            <a:r>
              <a:rPr lang="tr-TR" sz="1600" dirty="0" err="1"/>
              <a:t>fascia</a:t>
            </a:r>
            <a:r>
              <a:rPr lang="tr-TR" sz="1600" dirty="0"/>
              <a:t> ve </a:t>
            </a:r>
            <a:r>
              <a:rPr lang="tr-TR" sz="1600" dirty="0" err="1"/>
              <a:t>temporal</a:t>
            </a:r>
            <a:r>
              <a:rPr lang="tr-TR" sz="1600" dirty="0"/>
              <a:t> kas arasında bulunan </a:t>
            </a:r>
            <a:r>
              <a:rPr lang="tr-TR" sz="1600" dirty="0" err="1"/>
              <a:t>superfiscial</a:t>
            </a:r>
            <a:r>
              <a:rPr lang="tr-TR" sz="1600" dirty="0"/>
              <a:t> </a:t>
            </a:r>
            <a:r>
              <a:rPr lang="tr-TR" sz="1600" dirty="0" err="1"/>
              <a:t>temporal</a:t>
            </a:r>
            <a:r>
              <a:rPr lang="tr-TR" sz="1600" dirty="0"/>
              <a:t> </a:t>
            </a:r>
            <a:r>
              <a:rPr lang="tr-TR" sz="1600" dirty="0" err="1"/>
              <a:t>loj</a:t>
            </a:r>
            <a:r>
              <a:rPr lang="tr-TR" sz="1600" dirty="0"/>
              <a:t>, </a:t>
            </a:r>
          </a:p>
          <a:p>
            <a:pPr marL="731520" lvl="1" indent="-457200">
              <a:spcAft>
                <a:spcPts val="600"/>
              </a:spcAft>
              <a:buFont typeface="+mj-lt"/>
              <a:buAutoNum type="arabicPeriod"/>
            </a:pPr>
            <a:r>
              <a:rPr lang="tr-TR" sz="1600" dirty="0" err="1"/>
              <a:t>temporal</a:t>
            </a:r>
            <a:r>
              <a:rPr lang="tr-TR" sz="1600" dirty="0"/>
              <a:t> kas ve </a:t>
            </a:r>
            <a:r>
              <a:rPr lang="tr-TR" sz="1600" dirty="0" err="1"/>
              <a:t>temporal</a:t>
            </a:r>
            <a:r>
              <a:rPr lang="tr-TR" sz="1600" dirty="0"/>
              <a:t> kemik arasında bulunan derin </a:t>
            </a:r>
            <a:r>
              <a:rPr lang="tr-TR" sz="1600" dirty="0" err="1"/>
              <a:t>temporal</a:t>
            </a:r>
            <a:r>
              <a:rPr lang="tr-TR" sz="1600" dirty="0"/>
              <a:t> </a:t>
            </a:r>
            <a:r>
              <a:rPr lang="tr-TR" sz="1600" dirty="0" err="1"/>
              <a:t>lojdur</a:t>
            </a:r>
            <a:r>
              <a:rPr lang="tr-TR" sz="1600" dirty="0"/>
              <a:t>.</a:t>
            </a:r>
          </a:p>
          <a:p>
            <a:pPr>
              <a:spcAft>
                <a:spcPts val="600"/>
              </a:spcAft>
            </a:pPr>
            <a:endParaRPr lang="en-US" dirty="0"/>
          </a:p>
          <a:p>
            <a:endParaRPr lang="tr-TR" dirty="0"/>
          </a:p>
        </p:txBody>
      </p:sp>
      <p:pic>
        <p:nvPicPr>
          <p:cNvPr id="4" name="Resim 3"/>
          <p:cNvPicPr>
            <a:picLocks noChangeAspect="1"/>
          </p:cNvPicPr>
          <p:nvPr/>
        </p:nvPicPr>
        <p:blipFill>
          <a:blip r:embed="rId2"/>
          <a:stretch>
            <a:fillRect/>
          </a:stretch>
        </p:blipFill>
        <p:spPr>
          <a:xfrm>
            <a:off x="4326340" y="587754"/>
            <a:ext cx="4767485" cy="5889246"/>
          </a:xfrm>
          <a:prstGeom prst="rect">
            <a:avLst/>
          </a:prstGeom>
        </p:spPr>
      </p:pic>
    </p:spTree>
    <p:extLst>
      <p:ext uri="{BB962C8B-B14F-4D97-AF65-F5344CB8AC3E}">
        <p14:creationId xmlns:p14="http://schemas.microsoft.com/office/powerpoint/2010/main" val="28244791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533400"/>
            <a:ext cx="8229600" cy="2899961"/>
          </a:xfrm>
        </p:spPr>
        <p:txBody>
          <a:bodyPr>
            <a:normAutofit lnSpcReduction="10000"/>
          </a:bodyPr>
          <a:lstStyle/>
          <a:p>
            <a:pPr>
              <a:spcAft>
                <a:spcPts val="600"/>
              </a:spcAft>
            </a:pPr>
            <a:r>
              <a:rPr lang="tr-TR" sz="1800" dirty="0" err="1"/>
              <a:t>Zygomatik</a:t>
            </a:r>
            <a:r>
              <a:rPr lang="tr-TR" sz="1800" dirty="0"/>
              <a:t> ark </a:t>
            </a:r>
            <a:r>
              <a:rPr lang="tr-TR" sz="1800" dirty="0" err="1"/>
              <a:t>submasseteric</a:t>
            </a:r>
            <a:r>
              <a:rPr lang="tr-TR" sz="1800" dirty="0"/>
              <a:t> </a:t>
            </a:r>
            <a:r>
              <a:rPr lang="tr-TR" sz="1800" dirty="0" err="1"/>
              <a:t>loj</a:t>
            </a:r>
            <a:r>
              <a:rPr lang="tr-TR" sz="1800" dirty="0"/>
              <a:t> ve </a:t>
            </a:r>
            <a:r>
              <a:rPr lang="tr-TR" sz="1800" dirty="0" err="1"/>
              <a:t>superfiscial</a:t>
            </a:r>
            <a:r>
              <a:rPr lang="tr-TR" sz="1800" dirty="0"/>
              <a:t> </a:t>
            </a:r>
            <a:r>
              <a:rPr lang="tr-TR" sz="1800" dirty="0" err="1"/>
              <a:t>temporal</a:t>
            </a:r>
            <a:r>
              <a:rPr lang="tr-TR" sz="1800" dirty="0"/>
              <a:t> </a:t>
            </a:r>
            <a:r>
              <a:rPr lang="tr-TR" sz="1800" dirty="0" err="1"/>
              <a:t>loju</a:t>
            </a:r>
            <a:r>
              <a:rPr lang="tr-TR" sz="1800" dirty="0"/>
              <a:t> ayırır, </a:t>
            </a:r>
            <a:r>
              <a:rPr lang="tr-TR" sz="1800" dirty="0" err="1"/>
              <a:t>lateral</a:t>
            </a:r>
            <a:r>
              <a:rPr lang="tr-TR" sz="1800" dirty="0"/>
              <a:t> </a:t>
            </a:r>
            <a:r>
              <a:rPr lang="tr-TR" sz="1800" dirty="0" err="1"/>
              <a:t>pterygoid</a:t>
            </a:r>
            <a:r>
              <a:rPr lang="tr-TR" sz="1800" dirty="0"/>
              <a:t> kas </a:t>
            </a:r>
            <a:r>
              <a:rPr lang="tr-TR" sz="1800" dirty="0" err="1"/>
              <a:t>pterygomandibular</a:t>
            </a:r>
            <a:r>
              <a:rPr lang="tr-TR" sz="1800" dirty="0"/>
              <a:t> </a:t>
            </a:r>
            <a:r>
              <a:rPr lang="tr-TR" sz="1800" dirty="0" err="1"/>
              <a:t>loj</a:t>
            </a:r>
            <a:r>
              <a:rPr lang="tr-TR" sz="1800" dirty="0"/>
              <a:t> ve derin </a:t>
            </a:r>
            <a:r>
              <a:rPr lang="tr-TR" sz="1800" dirty="0" err="1"/>
              <a:t>temporal</a:t>
            </a:r>
            <a:r>
              <a:rPr lang="tr-TR" sz="1800" dirty="0"/>
              <a:t> </a:t>
            </a:r>
            <a:r>
              <a:rPr lang="tr-TR" sz="1800" dirty="0" err="1"/>
              <a:t>loju</a:t>
            </a:r>
            <a:r>
              <a:rPr lang="tr-TR" sz="1800" dirty="0"/>
              <a:t> ayırır.</a:t>
            </a:r>
          </a:p>
          <a:p>
            <a:pPr>
              <a:spcAft>
                <a:spcPts val="600"/>
              </a:spcAft>
            </a:pPr>
            <a:r>
              <a:rPr lang="tr-TR" sz="1800" dirty="0" err="1"/>
              <a:t>İnfratemporal</a:t>
            </a:r>
            <a:r>
              <a:rPr lang="tr-TR" sz="1800" dirty="0"/>
              <a:t> </a:t>
            </a:r>
            <a:r>
              <a:rPr lang="tr-TR" sz="1800" dirty="0" err="1"/>
              <a:t>loj</a:t>
            </a:r>
            <a:r>
              <a:rPr lang="tr-TR" sz="1800" dirty="0"/>
              <a:t> aslında derin </a:t>
            </a:r>
            <a:r>
              <a:rPr lang="tr-TR" sz="1800" dirty="0" err="1"/>
              <a:t>temporal</a:t>
            </a:r>
            <a:r>
              <a:rPr lang="tr-TR" sz="1800" dirty="0"/>
              <a:t> </a:t>
            </a:r>
            <a:r>
              <a:rPr lang="tr-TR" sz="1800" dirty="0" err="1"/>
              <a:t>lojun</a:t>
            </a:r>
            <a:r>
              <a:rPr lang="tr-TR" sz="1800" dirty="0"/>
              <a:t> </a:t>
            </a:r>
            <a:r>
              <a:rPr lang="tr-TR" sz="1800" dirty="0" err="1"/>
              <a:t>inferior</a:t>
            </a:r>
            <a:r>
              <a:rPr lang="tr-TR" sz="1800" dirty="0"/>
              <a:t> bölümü sayılır, </a:t>
            </a:r>
            <a:r>
              <a:rPr lang="tr-TR" sz="1800" dirty="0" err="1"/>
              <a:t>lateral</a:t>
            </a:r>
            <a:r>
              <a:rPr lang="tr-TR" sz="1800" dirty="0"/>
              <a:t> </a:t>
            </a:r>
            <a:r>
              <a:rPr lang="tr-TR" sz="1800" dirty="0" err="1"/>
              <a:t>pterygoid</a:t>
            </a:r>
            <a:r>
              <a:rPr lang="tr-TR" sz="1800" dirty="0"/>
              <a:t> kas ve </a:t>
            </a:r>
            <a:r>
              <a:rPr lang="tr-TR" sz="1800" dirty="0" err="1"/>
              <a:t>sphenoid</a:t>
            </a:r>
            <a:r>
              <a:rPr lang="tr-TR" sz="1800" dirty="0"/>
              <a:t> kemiğin </a:t>
            </a:r>
            <a:r>
              <a:rPr lang="tr-TR" sz="1800" dirty="0" err="1"/>
              <a:t>infratemporal</a:t>
            </a:r>
            <a:r>
              <a:rPr lang="tr-TR" sz="1800" dirty="0"/>
              <a:t> </a:t>
            </a:r>
            <a:r>
              <a:rPr lang="tr-TR" sz="1800" dirty="0" err="1"/>
              <a:t>cresti</a:t>
            </a:r>
            <a:r>
              <a:rPr lang="tr-TR" sz="1800" dirty="0"/>
              <a:t> arasında bulunur.</a:t>
            </a:r>
          </a:p>
          <a:p>
            <a:pPr>
              <a:spcAft>
                <a:spcPts val="600"/>
              </a:spcAft>
            </a:pPr>
            <a:r>
              <a:rPr lang="tr-TR" sz="1800" dirty="0" err="1"/>
              <a:t>Mastikatör</a:t>
            </a:r>
            <a:r>
              <a:rPr lang="tr-TR" sz="1800" dirty="0"/>
              <a:t> </a:t>
            </a:r>
            <a:r>
              <a:rPr lang="tr-TR" sz="1800" dirty="0" err="1"/>
              <a:t>lojun</a:t>
            </a:r>
            <a:r>
              <a:rPr lang="tr-TR" sz="1800" dirty="0"/>
              <a:t> 4 </a:t>
            </a:r>
            <a:r>
              <a:rPr lang="tr-TR" sz="1800" dirty="0" err="1"/>
              <a:t>kompartmanı</a:t>
            </a:r>
            <a:r>
              <a:rPr lang="tr-TR" sz="1800" dirty="0"/>
              <a:t> klinik olarak ayrı kabul edilir çünkü çoğu vakada sadece bir </a:t>
            </a:r>
            <a:r>
              <a:rPr lang="tr-TR" sz="1800" dirty="0" err="1"/>
              <a:t>kompartman</a:t>
            </a:r>
            <a:r>
              <a:rPr lang="tr-TR" sz="1800" dirty="0"/>
              <a:t> </a:t>
            </a:r>
            <a:r>
              <a:rPr lang="tr-TR" sz="1800" dirty="0" err="1"/>
              <a:t>enfekte</a:t>
            </a:r>
            <a:r>
              <a:rPr lang="tr-TR" sz="1800" dirty="0"/>
              <a:t> olur. Buna rağmen, ağır ve uzun süreli enfeksiyonlarda enfeksiyon 4 </a:t>
            </a:r>
            <a:r>
              <a:rPr lang="tr-TR" sz="1800" dirty="0" err="1"/>
              <a:t>kompartmanı</a:t>
            </a:r>
            <a:r>
              <a:rPr lang="tr-TR" sz="1800" dirty="0"/>
              <a:t> birden tutabilir.</a:t>
            </a:r>
          </a:p>
          <a:p>
            <a:endParaRPr lang="en-US" dirty="0"/>
          </a:p>
        </p:txBody>
      </p:sp>
      <p:pic>
        <p:nvPicPr>
          <p:cNvPr id="7" name="Content Placeholder 6" descr="Ekran Resmi 2015-05-01 00.34.35.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7818" t="21205" r="-18220"/>
          <a:stretch/>
        </p:blipFill>
        <p:spPr>
          <a:xfrm>
            <a:off x="457200" y="3433763"/>
            <a:ext cx="8229600" cy="2957512"/>
          </a:xfrm>
        </p:spPr>
      </p:pic>
    </p:spTree>
    <p:extLst>
      <p:ext uri="{BB962C8B-B14F-4D97-AF65-F5344CB8AC3E}">
        <p14:creationId xmlns:p14="http://schemas.microsoft.com/office/powerpoint/2010/main" val="4047020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66132" y="982639"/>
            <a:ext cx="8229600" cy="2191415"/>
          </a:xfrm>
        </p:spPr>
        <p:txBody>
          <a:bodyPr>
            <a:normAutofit/>
          </a:bodyPr>
          <a:lstStyle/>
          <a:p>
            <a:pPr>
              <a:spcAft>
                <a:spcPts val="600"/>
              </a:spcAft>
            </a:pPr>
            <a:r>
              <a:rPr lang="tr-TR" sz="2000" dirty="0" err="1">
                <a:solidFill>
                  <a:srgbClr val="FF0000"/>
                </a:solidFill>
              </a:rPr>
              <a:t>Submasseterik</a:t>
            </a:r>
            <a:r>
              <a:rPr lang="tr-TR" sz="2000" dirty="0">
                <a:solidFill>
                  <a:srgbClr val="FF0000"/>
                </a:solidFill>
              </a:rPr>
              <a:t> </a:t>
            </a:r>
            <a:r>
              <a:rPr lang="tr-TR" sz="2000" dirty="0" err="1">
                <a:solidFill>
                  <a:srgbClr val="FF0000"/>
                </a:solidFill>
              </a:rPr>
              <a:t>loj</a:t>
            </a:r>
            <a:r>
              <a:rPr lang="tr-TR" sz="2000" dirty="0">
                <a:solidFill>
                  <a:srgbClr val="FF0000"/>
                </a:solidFill>
              </a:rPr>
              <a:t> </a:t>
            </a:r>
            <a:r>
              <a:rPr lang="tr-TR" sz="2000" dirty="0"/>
              <a:t>sıklıkla </a:t>
            </a:r>
            <a:r>
              <a:rPr lang="tr-TR" sz="2000" dirty="0" err="1"/>
              <a:t>bukkal</a:t>
            </a:r>
            <a:r>
              <a:rPr lang="tr-TR" sz="2000" dirty="0"/>
              <a:t> </a:t>
            </a:r>
            <a:r>
              <a:rPr lang="tr-TR" sz="2000" dirty="0" err="1"/>
              <a:t>loj</a:t>
            </a:r>
            <a:r>
              <a:rPr lang="tr-TR" sz="2000" dirty="0"/>
              <a:t> enfeksiyonunun yayılmasıyla veya </a:t>
            </a:r>
            <a:r>
              <a:rPr lang="tr-TR" sz="2000" dirty="0" err="1"/>
              <a:t>mandibular</a:t>
            </a:r>
            <a:r>
              <a:rPr lang="tr-TR" sz="2000" dirty="0"/>
              <a:t> 3.molar </a:t>
            </a:r>
            <a:r>
              <a:rPr lang="tr-TR" sz="2000" dirty="0" err="1"/>
              <a:t>perikoronitisi</a:t>
            </a:r>
            <a:r>
              <a:rPr lang="tr-TR" sz="2000" dirty="0"/>
              <a:t> sonucu </a:t>
            </a:r>
            <a:r>
              <a:rPr lang="tr-TR" sz="2000" dirty="0" err="1"/>
              <a:t>enfekte</a:t>
            </a:r>
            <a:r>
              <a:rPr lang="tr-TR" sz="2000" dirty="0"/>
              <a:t> olur. Nadiren, </a:t>
            </a:r>
            <a:r>
              <a:rPr lang="tr-TR" sz="2000" dirty="0" err="1"/>
              <a:t>enfekte</a:t>
            </a:r>
            <a:r>
              <a:rPr lang="tr-TR" sz="2000" dirty="0"/>
              <a:t> bir </a:t>
            </a:r>
            <a:r>
              <a:rPr lang="tr-TR" sz="2000" dirty="0" err="1"/>
              <a:t>angulus</a:t>
            </a:r>
            <a:r>
              <a:rPr lang="tr-TR" sz="2000" dirty="0"/>
              <a:t> </a:t>
            </a:r>
            <a:r>
              <a:rPr lang="tr-TR" sz="2000" dirty="0" err="1"/>
              <a:t>mandibula</a:t>
            </a:r>
            <a:r>
              <a:rPr lang="tr-TR" sz="2000" dirty="0"/>
              <a:t> kırığı sonucu </a:t>
            </a:r>
            <a:r>
              <a:rPr lang="tr-TR" sz="2000" dirty="0" err="1"/>
              <a:t>submasseterik</a:t>
            </a:r>
            <a:r>
              <a:rPr lang="tr-TR" sz="2000" dirty="0"/>
              <a:t> </a:t>
            </a:r>
            <a:r>
              <a:rPr lang="tr-TR" sz="2000" dirty="0" err="1"/>
              <a:t>loj</a:t>
            </a:r>
            <a:r>
              <a:rPr lang="tr-TR" sz="2000" dirty="0"/>
              <a:t> enfeksiyonu oluşur. Bu enfeksiyonda, </a:t>
            </a:r>
            <a:r>
              <a:rPr lang="tr-TR" sz="2000" dirty="0" err="1"/>
              <a:t>masseterik</a:t>
            </a:r>
            <a:r>
              <a:rPr lang="tr-TR" sz="2000" dirty="0"/>
              <a:t> kasta enfeksiyon ve şişlik oluşur ve şiddetli </a:t>
            </a:r>
            <a:r>
              <a:rPr lang="tr-TR" sz="2000" dirty="0" err="1"/>
              <a:t>trismus</a:t>
            </a:r>
            <a:r>
              <a:rPr lang="tr-TR" sz="2000" dirty="0"/>
              <a:t> gelişir.</a:t>
            </a:r>
          </a:p>
          <a:p>
            <a:pPr>
              <a:spcAft>
                <a:spcPts val="600"/>
              </a:spcAft>
            </a:pPr>
            <a:endParaRPr lang="en-US" dirty="0"/>
          </a:p>
        </p:txBody>
      </p:sp>
      <p:pic>
        <p:nvPicPr>
          <p:cNvPr id="2" name="Picture 1" descr="Ekran Resmi 2015-05-01 00.37.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609" y="3433361"/>
            <a:ext cx="4743181" cy="2957513"/>
          </a:xfrm>
          <a:prstGeom prst="rect">
            <a:avLst/>
          </a:prstGeom>
        </p:spPr>
      </p:pic>
    </p:spTree>
    <p:extLst>
      <p:ext uri="{BB962C8B-B14F-4D97-AF65-F5344CB8AC3E}">
        <p14:creationId xmlns:p14="http://schemas.microsoft.com/office/powerpoint/2010/main" val="28190057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kran Resmi 2015-05-01 00.37.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175" y="3864136"/>
            <a:ext cx="7039649" cy="2881580"/>
          </a:xfrm>
          <a:prstGeom prst="rect">
            <a:avLst/>
          </a:prstGeom>
        </p:spPr>
      </p:pic>
      <p:sp>
        <p:nvSpPr>
          <p:cNvPr id="5" name="Content Placeholder 4"/>
          <p:cNvSpPr>
            <a:spLocks noGrp="1"/>
          </p:cNvSpPr>
          <p:nvPr>
            <p:ph sz="half" idx="1"/>
          </p:nvPr>
        </p:nvSpPr>
        <p:spPr>
          <a:xfrm>
            <a:off x="457200" y="533400"/>
            <a:ext cx="8229600" cy="3330736"/>
          </a:xfrm>
        </p:spPr>
        <p:txBody>
          <a:bodyPr>
            <a:noAutofit/>
          </a:bodyPr>
          <a:lstStyle/>
          <a:p>
            <a:pPr>
              <a:spcAft>
                <a:spcPts val="600"/>
              </a:spcAft>
            </a:pPr>
            <a:r>
              <a:rPr lang="tr-TR" sz="1600" dirty="0" err="1">
                <a:solidFill>
                  <a:srgbClr val="FF0000"/>
                </a:solidFill>
              </a:rPr>
              <a:t>Pterygomandibuler</a:t>
            </a:r>
            <a:r>
              <a:rPr lang="tr-TR" sz="1600" dirty="0">
                <a:solidFill>
                  <a:srgbClr val="FF0000"/>
                </a:solidFill>
              </a:rPr>
              <a:t> </a:t>
            </a:r>
            <a:r>
              <a:rPr lang="tr-TR" sz="1600" dirty="0" err="1">
                <a:solidFill>
                  <a:srgbClr val="FF0000"/>
                </a:solidFill>
              </a:rPr>
              <a:t>loj</a:t>
            </a:r>
            <a:r>
              <a:rPr lang="tr-TR" sz="1600" dirty="0">
                <a:solidFill>
                  <a:srgbClr val="FF0000"/>
                </a:solidFill>
              </a:rPr>
              <a:t>, </a:t>
            </a:r>
            <a:r>
              <a:rPr lang="tr-TR" sz="1600" dirty="0" err="1"/>
              <a:t>n.alveolaris</a:t>
            </a:r>
            <a:r>
              <a:rPr lang="tr-TR" sz="1600" dirty="0"/>
              <a:t> </a:t>
            </a:r>
            <a:r>
              <a:rPr lang="tr-TR" sz="1600" dirty="0" err="1"/>
              <a:t>inferior</a:t>
            </a:r>
            <a:r>
              <a:rPr lang="tr-TR" sz="1600" dirty="0"/>
              <a:t> anestezisi için </a:t>
            </a:r>
            <a:r>
              <a:rPr lang="tr-TR" sz="1600" dirty="0" err="1"/>
              <a:t>mandibuler</a:t>
            </a:r>
            <a:r>
              <a:rPr lang="tr-TR" sz="1600" dirty="0"/>
              <a:t> anestezinin yapıldığı bölgedir. Bu </a:t>
            </a:r>
            <a:r>
              <a:rPr lang="tr-TR" sz="1600" dirty="0" err="1"/>
              <a:t>lojun</a:t>
            </a:r>
            <a:r>
              <a:rPr lang="tr-TR" sz="1600" dirty="0"/>
              <a:t> enfeksiyonu sıklıkla </a:t>
            </a:r>
            <a:r>
              <a:rPr lang="tr-TR" sz="1600" dirty="0" err="1"/>
              <a:t>mandibular</a:t>
            </a:r>
            <a:r>
              <a:rPr lang="tr-TR" sz="1600" dirty="0"/>
              <a:t> 3. </a:t>
            </a:r>
            <a:r>
              <a:rPr lang="tr-TR" sz="1600" dirty="0" err="1"/>
              <a:t>molar</a:t>
            </a:r>
            <a:r>
              <a:rPr lang="tr-TR" sz="1600" dirty="0"/>
              <a:t> kaynaklıdır. </a:t>
            </a:r>
          </a:p>
          <a:p>
            <a:pPr>
              <a:spcAft>
                <a:spcPts val="600"/>
              </a:spcAft>
            </a:pPr>
            <a:r>
              <a:rPr lang="tr-TR" sz="1600" dirty="0" err="1"/>
              <a:t>Pterygomandibular</a:t>
            </a:r>
            <a:r>
              <a:rPr lang="tr-TR" sz="1600" dirty="0"/>
              <a:t> </a:t>
            </a:r>
            <a:r>
              <a:rPr lang="tr-TR" sz="1600" dirty="0" err="1"/>
              <a:t>loj</a:t>
            </a:r>
            <a:r>
              <a:rPr lang="tr-TR" sz="1600" dirty="0"/>
              <a:t> tek başına </a:t>
            </a:r>
            <a:r>
              <a:rPr lang="tr-TR" sz="1600" dirty="0" err="1"/>
              <a:t>enfekte</a:t>
            </a:r>
            <a:r>
              <a:rPr lang="tr-TR" sz="1600" dirty="0"/>
              <a:t> olduğunda çok az </a:t>
            </a:r>
            <a:r>
              <a:rPr lang="tr-TR" sz="1600" dirty="0" err="1"/>
              <a:t>fascial</a:t>
            </a:r>
            <a:r>
              <a:rPr lang="tr-TR" sz="1600" dirty="0"/>
              <a:t> şişlik görülür veya hiç şişlik oluşmaz, buna rağmen hastalarda genellikle </a:t>
            </a:r>
            <a:r>
              <a:rPr lang="tr-TR" sz="1600" dirty="0" err="1"/>
              <a:t>trismus</a:t>
            </a:r>
            <a:r>
              <a:rPr lang="tr-TR" sz="1600" dirty="0"/>
              <a:t> vardır. </a:t>
            </a:r>
          </a:p>
          <a:p>
            <a:pPr>
              <a:spcAft>
                <a:spcPts val="600"/>
              </a:spcAft>
            </a:pPr>
            <a:r>
              <a:rPr lang="tr-TR" sz="1600" dirty="0">
                <a:solidFill>
                  <a:srgbClr val="FF0000"/>
                </a:solidFill>
              </a:rPr>
              <a:t>Bu yüzden şişlik olmadan </a:t>
            </a:r>
            <a:r>
              <a:rPr lang="tr-TR" sz="1600" dirty="0" err="1">
                <a:solidFill>
                  <a:srgbClr val="FF0000"/>
                </a:solidFill>
              </a:rPr>
              <a:t>trismus</a:t>
            </a:r>
            <a:r>
              <a:rPr lang="tr-TR" sz="1600" dirty="0">
                <a:solidFill>
                  <a:srgbClr val="FF0000"/>
                </a:solidFill>
              </a:rPr>
              <a:t> olması; </a:t>
            </a:r>
            <a:r>
              <a:rPr lang="tr-TR" sz="1600" dirty="0" err="1">
                <a:solidFill>
                  <a:srgbClr val="FF0000"/>
                </a:solidFill>
              </a:rPr>
              <a:t>pterygomandibuler</a:t>
            </a:r>
            <a:r>
              <a:rPr lang="tr-TR" sz="1600" dirty="0">
                <a:solidFill>
                  <a:srgbClr val="FF0000"/>
                </a:solidFill>
              </a:rPr>
              <a:t> </a:t>
            </a:r>
            <a:r>
              <a:rPr lang="tr-TR" sz="1600" dirty="0" err="1">
                <a:solidFill>
                  <a:srgbClr val="FF0000"/>
                </a:solidFill>
              </a:rPr>
              <a:t>loj</a:t>
            </a:r>
            <a:r>
              <a:rPr lang="tr-TR" sz="1600" dirty="0">
                <a:solidFill>
                  <a:srgbClr val="FF0000"/>
                </a:solidFill>
              </a:rPr>
              <a:t> apsesi için </a:t>
            </a:r>
            <a:r>
              <a:rPr lang="tr-TR" sz="1600" dirty="0" err="1">
                <a:solidFill>
                  <a:srgbClr val="FF0000"/>
                </a:solidFill>
              </a:rPr>
              <a:t>diagnostiktir</a:t>
            </a:r>
            <a:r>
              <a:rPr lang="tr-TR" sz="1600" dirty="0">
                <a:solidFill>
                  <a:srgbClr val="FF0000"/>
                </a:solidFill>
              </a:rPr>
              <a:t>. </a:t>
            </a:r>
          </a:p>
          <a:p>
            <a:pPr>
              <a:spcAft>
                <a:spcPts val="600"/>
              </a:spcAft>
            </a:pPr>
            <a:r>
              <a:rPr lang="tr-TR" sz="1600" dirty="0"/>
              <a:t>Klinik muayenede, </a:t>
            </a:r>
            <a:r>
              <a:rPr lang="tr-TR" sz="1600" dirty="0" err="1"/>
              <a:t>klinisyen</a:t>
            </a:r>
            <a:r>
              <a:rPr lang="tr-TR" sz="1600" dirty="0"/>
              <a:t> </a:t>
            </a:r>
            <a:r>
              <a:rPr lang="tr-TR" sz="1600" dirty="0" err="1"/>
              <a:t>anterior</a:t>
            </a:r>
            <a:r>
              <a:rPr lang="tr-TR" sz="1600" dirty="0"/>
              <a:t> </a:t>
            </a:r>
            <a:r>
              <a:rPr lang="tr-TR" sz="1600" dirty="0" err="1"/>
              <a:t>tonsiller</a:t>
            </a:r>
            <a:r>
              <a:rPr lang="tr-TR" sz="1600" dirty="0"/>
              <a:t> </a:t>
            </a:r>
            <a:r>
              <a:rPr lang="tr-TR" sz="1600" dirty="0" err="1"/>
              <a:t>pillar</a:t>
            </a:r>
            <a:r>
              <a:rPr lang="tr-TR" sz="1600" dirty="0"/>
              <a:t> (</a:t>
            </a:r>
            <a:r>
              <a:rPr lang="tr-TR" sz="1600" dirty="0" err="1"/>
              <a:t>arcus</a:t>
            </a:r>
            <a:r>
              <a:rPr lang="tr-TR" sz="1600" dirty="0"/>
              <a:t> </a:t>
            </a:r>
            <a:r>
              <a:rPr lang="tr-TR" sz="1600" dirty="0" err="1"/>
              <a:t>palatoglossus</a:t>
            </a:r>
            <a:r>
              <a:rPr lang="tr-TR" sz="1600" dirty="0"/>
              <a:t>) da ki şişliği, </a:t>
            </a:r>
            <a:r>
              <a:rPr lang="tr-TR" sz="1600" dirty="0" err="1"/>
              <a:t>ertitemi</a:t>
            </a:r>
            <a:r>
              <a:rPr lang="tr-TR" sz="1600" dirty="0"/>
              <a:t> ve </a:t>
            </a:r>
            <a:r>
              <a:rPr lang="tr-TR" sz="1600" dirty="0" err="1"/>
              <a:t>uvulanın</a:t>
            </a:r>
            <a:r>
              <a:rPr lang="tr-TR" sz="1600" dirty="0"/>
              <a:t> </a:t>
            </a:r>
            <a:r>
              <a:rPr lang="tr-TR" sz="1600" dirty="0" err="1"/>
              <a:t>enfekte</a:t>
            </a:r>
            <a:r>
              <a:rPr lang="tr-TR" sz="1600" dirty="0"/>
              <a:t> olmayan tarafa </a:t>
            </a:r>
            <a:r>
              <a:rPr lang="tr-TR" sz="1600" dirty="0" err="1"/>
              <a:t>deviye</a:t>
            </a:r>
            <a:r>
              <a:rPr lang="tr-TR" sz="1600" dirty="0"/>
              <a:t> olduğunu izleyebilir. CT de </a:t>
            </a:r>
            <a:r>
              <a:rPr lang="tr-TR" sz="1600" dirty="0" err="1"/>
              <a:t>m.pterygoideus</a:t>
            </a:r>
            <a:r>
              <a:rPr lang="tr-TR" sz="1600" dirty="0"/>
              <a:t> </a:t>
            </a:r>
            <a:r>
              <a:rPr lang="tr-TR" sz="1600" dirty="0" err="1"/>
              <a:t>medialis</a:t>
            </a:r>
            <a:r>
              <a:rPr lang="tr-TR" sz="1600" dirty="0"/>
              <a:t> ve </a:t>
            </a:r>
            <a:r>
              <a:rPr lang="tr-TR" sz="1600" dirty="0" err="1"/>
              <a:t>mandibula</a:t>
            </a:r>
            <a:r>
              <a:rPr lang="tr-TR" sz="1600" dirty="0"/>
              <a:t> arasındaki sıvı birikimi izlenebilir, havayolu sıklıkla şişlik tarafından kısıtlanmıştır. Nadiren bu durum, </a:t>
            </a:r>
            <a:r>
              <a:rPr lang="tr-TR" sz="1600" dirty="0" err="1"/>
              <a:t>mandibular</a:t>
            </a:r>
            <a:r>
              <a:rPr lang="tr-TR" sz="1600" dirty="0"/>
              <a:t> blok amacıyla kullanılan enjektör nedeniyle oluşur.</a:t>
            </a:r>
          </a:p>
        </p:txBody>
      </p:sp>
    </p:spTree>
    <p:extLst>
      <p:ext uri="{BB962C8B-B14F-4D97-AF65-F5344CB8AC3E}">
        <p14:creationId xmlns:p14="http://schemas.microsoft.com/office/powerpoint/2010/main" val="16018059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15152"/>
            <a:ext cx="8229600" cy="4661848"/>
          </a:xfrm>
        </p:spPr>
        <p:txBody>
          <a:bodyPr/>
          <a:lstStyle/>
          <a:p>
            <a:r>
              <a:rPr lang="tr-TR" sz="2000" dirty="0" err="1"/>
              <a:t>Superficial</a:t>
            </a:r>
            <a:r>
              <a:rPr lang="tr-TR" sz="2000" dirty="0"/>
              <a:t> ve derin </a:t>
            </a:r>
            <a:r>
              <a:rPr lang="tr-TR" sz="2000" dirty="0" err="1"/>
              <a:t>temporal</a:t>
            </a:r>
            <a:r>
              <a:rPr lang="tr-TR" sz="2000" dirty="0"/>
              <a:t> </a:t>
            </a:r>
            <a:r>
              <a:rPr lang="tr-TR" sz="2000" dirty="0" err="1"/>
              <a:t>loj</a:t>
            </a:r>
            <a:r>
              <a:rPr lang="tr-TR" sz="2000" dirty="0"/>
              <a:t> nadiren ve ağır enfeksiyonlarda </a:t>
            </a:r>
            <a:r>
              <a:rPr lang="tr-TR" sz="2000" dirty="0" err="1"/>
              <a:t>enfekte</a:t>
            </a:r>
            <a:r>
              <a:rPr lang="tr-TR" sz="2000" dirty="0"/>
              <a:t> olur. </a:t>
            </a:r>
          </a:p>
          <a:p>
            <a:r>
              <a:rPr lang="tr-TR" sz="2000" dirty="0"/>
              <a:t>Bu </a:t>
            </a:r>
            <a:r>
              <a:rPr lang="tr-TR" sz="2000" dirty="0" err="1"/>
              <a:t>loj</a:t>
            </a:r>
            <a:r>
              <a:rPr lang="tr-TR" sz="2000" dirty="0"/>
              <a:t> tutulduğunda, </a:t>
            </a:r>
            <a:r>
              <a:rPr lang="tr-TR" sz="2000" dirty="0" err="1"/>
              <a:t>temporal</a:t>
            </a:r>
            <a:r>
              <a:rPr lang="tr-TR" sz="2000" dirty="0"/>
              <a:t> bölgede, </a:t>
            </a:r>
            <a:r>
              <a:rPr lang="tr-TR" sz="2000" dirty="0" err="1"/>
              <a:t>zygomatik</a:t>
            </a:r>
            <a:r>
              <a:rPr lang="tr-TR" sz="2000" dirty="0"/>
              <a:t> arkın üstünde ve </a:t>
            </a:r>
            <a:r>
              <a:rPr lang="tr-TR" sz="2000" dirty="0" err="1"/>
              <a:t>lateral</a:t>
            </a:r>
            <a:r>
              <a:rPr lang="tr-TR" sz="2000" dirty="0"/>
              <a:t> </a:t>
            </a:r>
            <a:r>
              <a:rPr lang="tr-TR" sz="2000" dirty="0" err="1"/>
              <a:t>orbital</a:t>
            </a:r>
            <a:r>
              <a:rPr lang="tr-TR" sz="2000" dirty="0"/>
              <a:t> </a:t>
            </a:r>
            <a:r>
              <a:rPr lang="tr-TR" sz="2000" dirty="0" err="1"/>
              <a:t>rim</a:t>
            </a:r>
            <a:r>
              <a:rPr lang="tr-TR" sz="2000" dirty="0"/>
              <a:t> </a:t>
            </a:r>
            <a:r>
              <a:rPr lang="tr-TR" sz="2000" dirty="0" err="1"/>
              <a:t>posteriorunda</a:t>
            </a:r>
            <a:r>
              <a:rPr lang="tr-TR" sz="2000" dirty="0"/>
              <a:t> şişlik görülür. </a:t>
            </a:r>
          </a:p>
          <a:p>
            <a:r>
              <a:rPr lang="tr-TR" sz="2000" dirty="0"/>
              <a:t>Derin </a:t>
            </a:r>
            <a:r>
              <a:rPr lang="tr-TR" sz="2000" dirty="0" err="1"/>
              <a:t>cervical</a:t>
            </a:r>
            <a:r>
              <a:rPr lang="tr-TR" sz="2000" dirty="0"/>
              <a:t> </a:t>
            </a:r>
            <a:r>
              <a:rPr lang="tr-TR" sz="2000" dirty="0" err="1"/>
              <a:t>fascianın</a:t>
            </a:r>
            <a:r>
              <a:rPr lang="tr-TR" sz="2000" dirty="0"/>
              <a:t> </a:t>
            </a:r>
            <a:r>
              <a:rPr lang="tr-TR" sz="2000" dirty="0" err="1"/>
              <a:t>anterior</a:t>
            </a:r>
            <a:r>
              <a:rPr lang="tr-TR" sz="2000" dirty="0"/>
              <a:t> katmanı </a:t>
            </a:r>
            <a:r>
              <a:rPr lang="tr-TR" sz="2000" dirty="0" err="1"/>
              <a:t>zygomatik</a:t>
            </a:r>
            <a:r>
              <a:rPr lang="tr-TR" sz="2000" dirty="0"/>
              <a:t> arka sıkı bir şekilde bağlanmıştır, bu nedenle </a:t>
            </a:r>
            <a:r>
              <a:rPr lang="tr-TR" sz="2000" dirty="0" err="1"/>
              <a:t>temporal</a:t>
            </a:r>
            <a:r>
              <a:rPr lang="tr-TR" sz="2000" dirty="0"/>
              <a:t> </a:t>
            </a:r>
            <a:r>
              <a:rPr lang="tr-TR" sz="2000" dirty="0" err="1"/>
              <a:t>loj</a:t>
            </a:r>
            <a:r>
              <a:rPr lang="tr-TR" sz="2000" dirty="0"/>
              <a:t> ve </a:t>
            </a:r>
            <a:r>
              <a:rPr lang="tr-TR" sz="2000" dirty="0" err="1"/>
              <a:t>submasseterik</a:t>
            </a:r>
            <a:r>
              <a:rPr lang="tr-TR" sz="2000" dirty="0"/>
              <a:t> </a:t>
            </a:r>
            <a:r>
              <a:rPr lang="tr-TR" sz="2000" dirty="0" err="1"/>
              <a:t>loj</a:t>
            </a:r>
            <a:r>
              <a:rPr lang="tr-TR" sz="2000" dirty="0"/>
              <a:t> birlikte </a:t>
            </a:r>
            <a:r>
              <a:rPr lang="tr-TR" sz="2000" dirty="0" err="1"/>
              <a:t>enfekte</a:t>
            </a:r>
            <a:r>
              <a:rPr lang="tr-TR" sz="2000" dirty="0"/>
              <a:t> </a:t>
            </a:r>
            <a:r>
              <a:rPr lang="tr-TR" sz="2000" dirty="0" err="1"/>
              <a:t>olduğunda,oluşan</a:t>
            </a:r>
            <a:r>
              <a:rPr lang="tr-TR" sz="2000" dirty="0"/>
              <a:t> şişlik </a:t>
            </a:r>
            <a:r>
              <a:rPr lang="tr-TR" sz="2000" dirty="0" err="1"/>
              <a:t>frontal</a:t>
            </a:r>
            <a:r>
              <a:rPr lang="tr-TR" sz="2000" dirty="0"/>
              <a:t> açıdan bir kum saati görünümündedir.</a:t>
            </a:r>
          </a:p>
          <a:p>
            <a:endParaRPr lang="en-US" dirty="0"/>
          </a:p>
        </p:txBody>
      </p:sp>
    </p:spTree>
    <p:extLst>
      <p:ext uri="{BB962C8B-B14F-4D97-AF65-F5344CB8AC3E}">
        <p14:creationId xmlns:p14="http://schemas.microsoft.com/office/powerpoint/2010/main" val="16845216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796" y="533400"/>
            <a:ext cx="8059003" cy="990600"/>
          </a:xfrm>
        </p:spPr>
        <p:txBody>
          <a:bodyPr>
            <a:normAutofit fontScale="90000"/>
          </a:bodyPr>
          <a:lstStyle/>
          <a:p>
            <a:r>
              <a:rPr lang="tr-TR" dirty="0"/>
              <a:t>Derin </a:t>
            </a:r>
            <a:r>
              <a:rPr lang="tr-TR" dirty="0" err="1"/>
              <a:t>servikal</a:t>
            </a:r>
            <a:r>
              <a:rPr lang="tr-TR" dirty="0"/>
              <a:t> </a:t>
            </a:r>
            <a:r>
              <a:rPr lang="tr-TR" dirty="0" err="1"/>
              <a:t>fasiyal</a:t>
            </a:r>
            <a:r>
              <a:rPr lang="tr-TR" dirty="0"/>
              <a:t> </a:t>
            </a:r>
            <a:r>
              <a:rPr lang="tr-TR" dirty="0" err="1"/>
              <a:t>loj</a:t>
            </a:r>
            <a:r>
              <a:rPr lang="tr-TR" dirty="0"/>
              <a:t> enfeksiyonları</a:t>
            </a:r>
            <a:endParaRPr lang="en-US" dirty="0"/>
          </a:p>
        </p:txBody>
      </p:sp>
      <p:sp>
        <p:nvSpPr>
          <p:cNvPr id="3" name="Content Placeholder 2"/>
          <p:cNvSpPr>
            <a:spLocks noGrp="1"/>
          </p:cNvSpPr>
          <p:nvPr>
            <p:ph idx="1"/>
          </p:nvPr>
        </p:nvSpPr>
        <p:spPr/>
        <p:txBody>
          <a:bodyPr>
            <a:normAutofit/>
          </a:bodyPr>
          <a:lstStyle/>
          <a:p>
            <a:pPr>
              <a:spcAft>
                <a:spcPts val="600"/>
              </a:spcAft>
            </a:pPr>
            <a:r>
              <a:rPr lang="tr-TR" sz="2000" dirty="0" err="1"/>
              <a:t>Odontojenik</a:t>
            </a:r>
            <a:r>
              <a:rPr lang="tr-TR" sz="2000" dirty="0"/>
              <a:t> enfeksiyonların daha önce de bahsedildiği gibi daha derin </a:t>
            </a:r>
            <a:r>
              <a:rPr lang="tr-TR" sz="2000" dirty="0" err="1"/>
              <a:t>lojlara</a:t>
            </a:r>
            <a:r>
              <a:rPr lang="tr-TR" sz="2000" dirty="0"/>
              <a:t> yayılması nadiren görülen bir durumdur. </a:t>
            </a:r>
          </a:p>
          <a:p>
            <a:pPr>
              <a:spcAft>
                <a:spcPts val="600"/>
              </a:spcAft>
            </a:pPr>
            <a:r>
              <a:rPr lang="tr-TR" sz="2000" dirty="0"/>
              <a:t>Ancak oluştuğunda, derin </a:t>
            </a:r>
            <a:r>
              <a:rPr lang="tr-TR" sz="2000" dirty="0" err="1"/>
              <a:t>servikal</a:t>
            </a:r>
            <a:r>
              <a:rPr lang="tr-TR" sz="2000" dirty="0"/>
              <a:t> </a:t>
            </a:r>
            <a:r>
              <a:rPr lang="tr-TR" sz="2000" dirty="0" err="1"/>
              <a:t>lojların</a:t>
            </a:r>
            <a:r>
              <a:rPr lang="tr-TR" sz="2000" dirty="0"/>
              <a:t> tutulumu ciddi, hayati tehdit oluşturan bir tablo ortaya çıkar. </a:t>
            </a:r>
          </a:p>
          <a:p>
            <a:pPr>
              <a:spcAft>
                <a:spcPts val="600"/>
              </a:spcAft>
            </a:pPr>
            <a:r>
              <a:rPr lang="tr-TR" sz="2000" dirty="0"/>
              <a:t>Havayolunda bası, </a:t>
            </a:r>
            <a:r>
              <a:rPr lang="tr-TR" sz="2000" dirty="0" err="1"/>
              <a:t>deviasyon</a:t>
            </a:r>
            <a:r>
              <a:rPr lang="tr-TR" sz="2000" dirty="0"/>
              <a:t> veya tamamen obstrüksiyon görülebilir. </a:t>
            </a:r>
          </a:p>
          <a:p>
            <a:pPr>
              <a:spcAft>
                <a:spcPts val="600"/>
              </a:spcAft>
            </a:pPr>
            <a:r>
              <a:rPr lang="tr-TR" sz="2000" dirty="0" err="1"/>
              <a:t>Major</a:t>
            </a:r>
            <a:r>
              <a:rPr lang="tr-TR" sz="2000" dirty="0"/>
              <a:t> damarlar gibi </a:t>
            </a:r>
            <a:r>
              <a:rPr lang="tr-TR" sz="2000" dirty="0" err="1"/>
              <a:t>vital</a:t>
            </a:r>
            <a:r>
              <a:rPr lang="tr-TR" sz="2000" dirty="0"/>
              <a:t> yapıların tutulması, enfeksiyonun </a:t>
            </a:r>
            <a:r>
              <a:rPr lang="tr-TR" sz="2000" dirty="0" err="1"/>
              <a:t>mediastinuma</a:t>
            </a:r>
            <a:r>
              <a:rPr lang="tr-TR" sz="2000" dirty="0"/>
              <a:t> kadar uzanmasına sebebiyet verebilir.</a:t>
            </a:r>
          </a:p>
        </p:txBody>
      </p:sp>
    </p:spTree>
    <p:extLst>
      <p:ext uri="{BB962C8B-B14F-4D97-AF65-F5344CB8AC3E}">
        <p14:creationId xmlns:p14="http://schemas.microsoft.com/office/powerpoint/2010/main" val="4375641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533400"/>
            <a:ext cx="8229600" cy="2899961"/>
          </a:xfrm>
        </p:spPr>
        <p:txBody>
          <a:bodyPr>
            <a:normAutofit lnSpcReduction="10000"/>
          </a:bodyPr>
          <a:lstStyle/>
          <a:p>
            <a:pPr>
              <a:spcAft>
                <a:spcPts val="600"/>
              </a:spcAft>
            </a:pPr>
            <a:r>
              <a:rPr lang="tr-TR" sz="1800" dirty="0" err="1"/>
              <a:t>Pterygomandibular</a:t>
            </a:r>
            <a:r>
              <a:rPr lang="tr-TR" sz="1800" dirty="0"/>
              <a:t>, </a:t>
            </a:r>
            <a:r>
              <a:rPr lang="tr-TR" sz="1800" dirty="0" err="1"/>
              <a:t>submandibular</a:t>
            </a:r>
            <a:r>
              <a:rPr lang="tr-TR" sz="1800" dirty="0"/>
              <a:t> ve </a:t>
            </a:r>
            <a:r>
              <a:rPr lang="tr-TR" sz="1800" dirty="0" err="1"/>
              <a:t>sublingual</a:t>
            </a:r>
            <a:r>
              <a:rPr lang="tr-TR" sz="1800" dirty="0"/>
              <a:t> </a:t>
            </a:r>
            <a:r>
              <a:rPr lang="tr-TR" sz="1800" dirty="0" err="1"/>
              <a:t>lojlardan</a:t>
            </a:r>
            <a:r>
              <a:rPr lang="tr-TR" sz="1800" dirty="0"/>
              <a:t> </a:t>
            </a:r>
            <a:r>
              <a:rPr lang="tr-TR" sz="1800" dirty="0" err="1"/>
              <a:t>posteriora</a:t>
            </a:r>
            <a:r>
              <a:rPr lang="tr-TR" sz="1800" dirty="0"/>
              <a:t> uzanan enfeksiyonlar, ilk olarak </a:t>
            </a:r>
            <a:r>
              <a:rPr lang="tr-TR" sz="1800" dirty="0" err="1"/>
              <a:t>lateral</a:t>
            </a:r>
            <a:r>
              <a:rPr lang="tr-TR" sz="1800" dirty="0"/>
              <a:t> </a:t>
            </a:r>
            <a:r>
              <a:rPr lang="tr-TR" sz="1800" dirty="0" err="1"/>
              <a:t>pharyngeal</a:t>
            </a:r>
            <a:r>
              <a:rPr lang="tr-TR" sz="1800" dirty="0"/>
              <a:t> </a:t>
            </a:r>
            <a:r>
              <a:rPr lang="tr-TR" sz="1800" dirty="0" err="1"/>
              <a:t>loja</a:t>
            </a:r>
            <a:r>
              <a:rPr lang="tr-TR" sz="1800" dirty="0"/>
              <a:t> girerler. Bu </a:t>
            </a:r>
            <a:r>
              <a:rPr lang="tr-TR" sz="1800" dirty="0" err="1"/>
              <a:t>loj</a:t>
            </a:r>
            <a:r>
              <a:rPr lang="tr-TR" sz="1800" dirty="0"/>
              <a:t>, kafa tabanından, </a:t>
            </a:r>
            <a:r>
              <a:rPr lang="tr-TR" sz="1800" dirty="0" err="1"/>
              <a:t>superiorda</a:t>
            </a:r>
            <a:r>
              <a:rPr lang="tr-TR" sz="1800" dirty="0"/>
              <a:t> </a:t>
            </a:r>
            <a:r>
              <a:rPr lang="tr-TR" sz="1800" dirty="0" err="1"/>
              <a:t>spheniod</a:t>
            </a:r>
            <a:r>
              <a:rPr lang="tr-TR" sz="1800" dirty="0"/>
              <a:t> kemikten, </a:t>
            </a:r>
            <a:r>
              <a:rPr lang="tr-TR" sz="1800" dirty="0" err="1"/>
              <a:t>inferiora</a:t>
            </a:r>
            <a:r>
              <a:rPr lang="tr-TR" sz="1800" dirty="0"/>
              <a:t> </a:t>
            </a:r>
            <a:r>
              <a:rPr lang="tr-TR" sz="1800" dirty="0" err="1"/>
              <a:t>hyoid</a:t>
            </a:r>
            <a:r>
              <a:rPr lang="tr-TR" sz="1800" dirty="0"/>
              <a:t> kemiğe uzanır. </a:t>
            </a:r>
            <a:r>
              <a:rPr lang="tr-TR" sz="1800" dirty="0" err="1"/>
              <a:t>Medial</a:t>
            </a:r>
            <a:r>
              <a:rPr lang="tr-TR" sz="1800" dirty="0"/>
              <a:t> </a:t>
            </a:r>
            <a:r>
              <a:rPr lang="tr-TR" sz="1800" dirty="0" err="1"/>
              <a:t>pterygoid</a:t>
            </a:r>
            <a:r>
              <a:rPr lang="tr-TR" sz="1800" dirty="0"/>
              <a:t> kasın </a:t>
            </a:r>
            <a:r>
              <a:rPr lang="tr-TR" sz="1800" dirty="0" err="1"/>
              <a:t>medialinde</a:t>
            </a:r>
            <a:r>
              <a:rPr lang="tr-TR" sz="1800" dirty="0"/>
              <a:t>, </a:t>
            </a:r>
            <a:r>
              <a:rPr lang="tr-TR" sz="1800" dirty="0" err="1"/>
              <a:t>superior</a:t>
            </a:r>
            <a:r>
              <a:rPr lang="tr-TR" sz="1800" dirty="0"/>
              <a:t> </a:t>
            </a:r>
            <a:r>
              <a:rPr lang="tr-TR" sz="1800" dirty="0" err="1"/>
              <a:t>pharyngeal</a:t>
            </a:r>
            <a:r>
              <a:rPr lang="tr-TR" sz="1800" dirty="0"/>
              <a:t> </a:t>
            </a:r>
            <a:r>
              <a:rPr lang="tr-TR" sz="1800" dirty="0" err="1"/>
              <a:t>constrictor</a:t>
            </a:r>
            <a:r>
              <a:rPr lang="tr-TR" sz="1800" dirty="0"/>
              <a:t> kasın </a:t>
            </a:r>
            <a:r>
              <a:rPr lang="tr-TR" sz="1800" dirty="0" err="1"/>
              <a:t>lateralinde</a:t>
            </a:r>
            <a:r>
              <a:rPr lang="tr-TR" sz="1800" dirty="0"/>
              <a:t> bulunur. </a:t>
            </a:r>
            <a:r>
              <a:rPr lang="tr-TR" sz="1800" dirty="0" err="1"/>
              <a:t>Anteriordan</a:t>
            </a:r>
            <a:r>
              <a:rPr lang="tr-TR" sz="1800" dirty="0"/>
              <a:t> </a:t>
            </a:r>
            <a:r>
              <a:rPr lang="tr-TR" sz="1800" dirty="0" err="1"/>
              <a:t>pterygomandibular</a:t>
            </a:r>
            <a:r>
              <a:rPr lang="tr-TR" sz="1800" dirty="0"/>
              <a:t> </a:t>
            </a:r>
            <a:r>
              <a:rPr lang="tr-TR" sz="1800" dirty="0" err="1"/>
              <a:t>raphe</a:t>
            </a:r>
            <a:r>
              <a:rPr lang="tr-TR" sz="1800" dirty="0"/>
              <a:t> ile sınırlanmıştır ve </a:t>
            </a:r>
            <a:r>
              <a:rPr lang="tr-TR" sz="1800" dirty="0" err="1"/>
              <a:t>posteromedialden</a:t>
            </a:r>
            <a:r>
              <a:rPr lang="tr-TR" sz="1800" dirty="0"/>
              <a:t> </a:t>
            </a:r>
            <a:r>
              <a:rPr lang="tr-TR" sz="1800" dirty="0" err="1"/>
              <a:t>retropharyngeal</a:t>
            </a:r>
            <a:r>
              <a:rPr lang="tr-TR" sz="1800" dirty="0"/>
              <a:t> </a:t>
            </a:r>
            <a:r>
              <a:rPr lang="tr-TR" sz="1800" dirty="0" err="1"/>
              <a:t>loja</a:t>
            </a:r>
            <a:r>
              <a:rPr lang="tr-TR" sz="1800" dirty="0"/>
              <a:t> uzanır. </a:t>
            </a:r>
            <a:r>
              <a:rPr lang="tr-TR" sz="1800" dirty="0" err="1"/>
              <a:t>Styloid</a:t>
            </a:r>
            <a:r>
              <a:rPr lang="tr-TR" sz="1800" dirty="0"/>
              <a:t> </a:t>
            </a:r>
            <a:r>
              <a:rPr lang="tr-TR" sz="1800" dirty="0" err="1"/>
              <a:t>precess</a:t>
            </a:r>
            <a:r>
              <a:rPr lang="tr-TR" sz="1800" dirty="0"/>
              <a:t> ve birlikte bulunan kaslar ve </a:t>
            </a:r>
            <a:r>
              <a:rPr lang="tr-TR" sz="1800" dirty="0" err="1"/>
              <a:t>fascia</a:t>
            </a:r>
            <a:r>
              <a:rPr lang="tr-TR" sz="1800" dirty="0"/>
              <a:t> </a:t>
            </a:r>
            <a:r>
              <a:rPr lang="tr-TR" sz="1800" dirty="0" err="1"/>
              <a:t>lateral</a:t>
            </a:r>
            <a:r>
              <a:rPr lang="tr-TR" sz="1800" dirty="0"/>
              <a:t> </a:t>
            </a:r>
            <a:r>
              <a:rPr lang="tr-TR" sz="1800" dirty="0" err="1"/>
              <a:t>pharyngeal</a:t>
            </a:r>
            <a:r>
              <a:rPr lang="tr-TR" sz="1800" dirty="0"/>
              <a:t> </a:t>
            </a:r>
            <a:r>
              <a:rPr lang="tr-TR" sz="1800" dirty="0" err="1"/>
              <a:t>loju</a:t>
            </a:r>
            <a:r>
              <a:rPr lang="tr-TR" sz="1800" dirty="0"/>
              <a:t> </a:t>
            </a:r>
            <a:r>
              <a:rPr lang="tr-TR" sz="1800" dirty="0" err="1"/>
              <a:t>anterior</a:t>
            </a:r>
            <a:r>
              <a:rPr lang="tr-TR" sz="1800" dirty="0"/>
              <a:t> ve </a:t>
            </a:r>
            <a:r>
              <a:rPr lang="tr-TR" sz="1800" dirty="0" err="1"/>
              <a:t>posterior</a:t>
            </a:r>
            <a:r>
              <a:rPr lang="tr-TR" sz="1800" dirty="0"/>
              <a:t> 2 </a:t>
            </a:r>
            <a:r>
              <a:rPr lang="tr-TR" sz="1800" dirty="0" err="1"/>
              <a:t>kompartmana</a:t>
            </a:r>
            <a:r>
              <a:rPr lang="tr-TR" sz="1800" dirty="0"/>
              <a:t> ayırır. </a:t>
            </a:r>
            <a:r>
              <a:rPr lang="tr-TR" sz="1800" dirty="0" err="1"/>
              <a:t>Anterior</a:t>
            </a:r>
            <a:r>
              <a:rPr lang="tr-TR" sz="1800" dirty="0"/>
              <a:t> </a:t>
            </a:r>
            <a:r>
              <a:rPr lang="tr-TR" sz="1800" dirty="0" err="1"/>
              <a:t>kompartman</a:t>
            </a:r>
            <a:r>
              <a:rPr lang="tr-TR" sz="1800" dirty="0"/>
              <a:t> </a:t>
            </a:r>
            <a:r>
              <a:rPr lang="tr-TR" sz="1800" dirty="0" err="1"/>
              <a:t>primer</a:t>
            </a:r>
            <a:r>
              <a:rPr lang="tr-TR" sz="1800" dirty="0"/>
              <a:t> olarak gevşek bağ dokusu içerir, </a:t>
            </a:r>
            <a:r>
              <a:rPr lang="tr-TR" sz="1800" dirty="0" err="1"/>
              <a:t>posterior</a:t>
            </a:r>
            <a:r>
              <a:rPr lang="tr-TR" sz="1800" dirty="0"/>
              <a:t> </a:t>
            </a:r>
            <a:r>
              <a:rPr lang="tr-TR" sz="1800" dirty="0" err="1"/>
              <a:t>kompartman</a:t>
            </a:r>
            <a:r>
              <a:rPr lang="tr-TR" sz="1800" dirty="0"/>
              <a:t> </a:t>
            </a:r>
            <a:r>
              <a:rPr lang="tr-TR" sz="1800" dirty="0" err="1"/>
              <a:t>karotis</a:t>
            </a:r>
            <a:r>
              <a:rPr lang="tr-TR" sz="1800" dirty="0"/>
              <a:t> kılıfı ve 9.(</a:t>
            </a:r>
            <a:r>
              <a:rPr lang="tr-TR" sz="1800" dirty="0" err="1"/>
              <a:t>glossopharyngeal</a:t>
            </a:r>
            <a:r>
              <a:rPr lang="tr-TR" sz="1800" dirty="0"/>
              <a:t>), 10.(</a:t>
            </a:r>
            <a:r>
              <a:rPr lang="tr-TR" sz="1800" dirty="0" err="1"/>
              <a:t>vagus</a:t>
            </a:r>
            <a:r>
              <a:rPr lang="tr-TR" sz="1800" dirty="0"/>
              <a:t>) ve 12.(</a:t>
            </a:r>
            <a:r>
              <a:rPr lang="tr-TR" sz="1800" dirty="0" err="1"/>
              <a:t>hypoglossal</a:t>
            </a:r>
            <a:r>
              <a:rPr lang="tr-TR" sz="1800" dirty="0"/>
              <a:t>) </a:t>
            </a:r>
            <a:r>
              <a:rPr lang="tr-TR" sz="1800" dirty="0" err="1"/>
              <a:t>kranial</a:t>
            </a:r>
            <a:r>
              <a:rPr lang="tr-TR" sz="1800" dirty="0"/>
              <a:t> sinirleri içerir.</a:t>
            </a:r>
          </a:p>
        </p:txBody>
      </p:sp>
      <p:pic>
        <p:nvPicPr>
          <p:cNvPr id="2" name="Picture 1" descr="Ekran Resmi 2015-05-01 00.37.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632" y="3433742"/>
            <a:ext cx="5955135" cy="2957914"/>
          </a:xfrm>
          <a:prstGeom prst="rect">
            <a:avLst/>
          </a:prstGeom>
        </p:spPr>
      </p:pic>
    </p:spTree>
    <p:extLst>
      <p:ext uri="{BB962C8B-B14F-4D97-AF65-F5344CB8AC3E}">
        <p14:creationId xmlns:p14="http://schemas.microsoft.com/office/powerpoint/2010/main" val="31450480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533400"/>
            <a:ext cx="8229600" cy="2257951"/>
          </a:xfrm>
        </p:spPr>
        <p:txBody>
          <a:bodyPr>
            <a:normAutofit/>
          </a:bodyPr>
          <a:lstStyle/>
          <a:p>
            <a:pPr>
              <a:spcAft>
                <a:spcPts val="600"/>
              </a:spcAft>
            </a:pPr>
            <a:r>
              <a:rPr lang="tr-TR" sz="2000" dirty="0" err="1"/>
              <a:t>Lateral</a:t>
            </a:r>
            <a:r>
              <a:rPr lang="tr-TR" sz="2000" dirty="0"/>
              <a:t> </a:t>
            </a:r>
            <a:r>
              <a:rPr lang="tr-TR" sz="2000" dirty="0" err="1"/>
              <a:t>pharyngeal</a:t>
            </a:r>
            <a:r>
              <a:rPr lang="tr-TR" sz="2000" dirty="0"/>
              <a:t> </a:t>
            </a:r>
            <a:r>
              <a:rPr lang="tr-TR" sz="2000" dirty="0" err="1"/>
              <a:t>loj</a:t>
            </a:r>
            <a:r>
              <a:rPr lang="tr-TR" sz="2000" dirty="0"/>
              <a:t> enfeksiyonunun klinik belirtileri, </a:t>
            </a:r>
            <a:r>
              <a:rPr lang="tr-TR" sz="2000" dirty="0" err="1"/>
              <a:t>medial</a:t>
            </a:r>
            <a:r>
              <a:rPr lang="tr-TR" sz="2000" dirty="0"/>
              <a:t> </a:t>
            </a:r>
            <a:r>
              <a:rPr lang="tr-TR" sz="2000" dirty="0" err="1"/>
              <a:t>pterygoid</a:t>
            </a:r>
            <a:r>
              <a:rPr lang="tr-TR" sz="2000" dirty="0"/>
              <a:t> kasın tutulumuna bağlı olarak </a:t>
            </a:r>
            <a:r>
              <a:rPr lang="tr-TR" sz="2000" dirty="0" err="1"/>
              <a:t>trismus</a:t>
            </a:r>
            <a:r>
              <a:rPr lang="tr-TR" sz="2000" dirty="0"/>
              <a:t>, boynun </a:t>
            </a:r>
            <a:r>
              <a:rPr lang="tr-TR" sz="2000" dirty="0" err="1"/>
              <a:t>lateralinde</a:t>
            </a:r>
            <a:r>
              <a:rPr lang="tr-TR" sz="2000" dirty="0"/>
              <a:t>, özellikle </a:t>
            </a:r>
            <a:r>
              <a:rPr lang="tr-TR" sz="2000" dirty="0" err="1"/>
              <a:t>angulus</a:t>
            </a:r>
            <a:r>
              <a:rPr lang="tr-TR" sz="2000" dirty="0"/>
              <a:t> </a:t>
            </a:r>
            <a:r>
              <a:rPr lang="tr-TR" sz="2000" dirty="0" err="1"/>
              <a:t>mandibula</a:t>
            </a:r>
            <a:r>
              <a:rPr lang="tr-TR" sz="2000" dirty="0"/>
              <a:t> ve </a:t>
            </a:r>
            <a:r>
              <a:rPr lang="tr-TR" sz="2000" dirty="0" err="1"/>
              <a:t>scm</a:t>
            </a:r>
            <a:r>
              <a:rPr lang="tr-TR" sz="2000" dirty="0"/>
              <a:t> kası arasında, şişlik; ayrıca </a:t>
            </a:r>
            <a:r>
              <a:rPr lang="tr-TR" sz="2000" dirty="0" err="1"/>
              <a:t>pharynx</a:t>
            </a:r>
            <a:r>
              <a:rPr lang="tr-TR" sz="2000" dirty="0"/>
              <a:t> </a:t>
            </a:r>
            <a:r>
              <a:rPr lang="tr-TR" sz="2000" dirty="0" err="1"/>
              <a:t>lateral</a:t>
            </a:r>
            <a:r>
              <a:rPr lang="tr-TR" sz="2000" dirty="0"/>
              <a:t> duvarında orta hata doğru uzanan şişlik. </a:t>
            </a:r>
            <a:r>
              <a:rPr lang="tr-TR" sz="2000" dirty="0" err="1"/>
              <a:t>Lateral</a:t>
            </a:r>
            <a:r>
              <a:rPr lang="tr-TR" sz="2000" dirty="0"/>
              <a:t> </a:t>
            </a:r>
            <a:r>
              <a:rPr lang="tr-TR" sz="2000" dirty="0" err="1"/>
              <a:t>pharyngeal</a:t>
            </a:r>
            <a:r>
              <a:rPr lang="tr-TR" sz="2000" dirty="0"/>
              <a:t> </a:t>
            </a:r>
            <a:r>
              <a:rPr lang="tr-TR" sz="2000" dirty="0" err="1"/>
              <a:t>loj</a:t>
            </a:r>
            <a:r>
              <a:rPr lang="tr-TR" sz="2000" dirty="0"/>
              <a:t> apsesi olan hastalar güçlükle yutkunurlar ve genellikle yüksek ateşleri vardır. </a:t>
            </a:r>
          </a:p>
          <a:p>
            <a:endParaRPr lang="en-US" sz="2000" dirty="0"/>
          </a:p>
        </p:txBody>
      </p:sp>
      <p:pic>
        <p:nvPicPr>
          <p:cNvPr id="3" name="Picture 2" descr="Ekran Resmi 2015-04-30 22.25.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958" y="2798073"/>
            <a:ext cx="5432843" cy="3593583"/>
          </a:xfrm>
          <a:prstGeom prst="rect">
            <a:avLst/>
          </a:prstGeom>
        </p:spPr>
      </p:pic>
    </p:spTree>
    <p:extLst>
      <p:ext uri="{BB962C8B-B14F-4D97-AF65-F5344CB8AC3E}">
        <p14:creationId xmlns:p14="http://schemas.microsoft.com/office/powerpoint/2010/main" val="37799892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spcAft>
                <a:spcPts val="600"/>
              </a:spcAft>
            </a:pPr>
            <a:r>
              <a:rPr lang="tr-TR" dirty="0"/>
              <a:t>Diğer olası bir problem, bu </a:t>
            </a:r>
            <a:r>
              <a:rPr lang="tr-TR" dirty="0" err="1"/>
              <a:t>lojun</a:t>
            </a:r>
            <a:r>
              <a:rPr lang="tr-TR" dirty="0"/>
              <a:t> özellikle </a:t>
            </a:r>
            <a:r>
              <a:rPr lang="tr-TR" dirty="0" err="1"/>
              <a:t>posterior</a:t>
            </a:r>
            <a:r>
              <a:rPr lang="tr-TR" dirty="0"/>
              <a:t> </a:t>
            </a:r>
            <a:r>
              <a:rPr lang="tr-TR" dirty="0" err="1"/>
              <a:t>kompartmanın</a:t>
            </a:r>
            <a:r>
              <a:rPr lang="tr-TR" dirty="0"/>
              <a:t> tutulumunda, enfeksiyonun </a:t>
            </a:r>
            <a:r>
              <a:rPr lang="tr-TR" dirty="0" err="1"/>
              <a:t>loj</a:t>
            </a:r>
            <a:r>
              <a:rPr lang="tr-TR" dirty="0"/>
              <a:t> içinde bulunan yapılara direkt etkisi söz konusudur. </a:t>
            </a:r>
          </a:p>
          <a:p>
            <a:pPr>
              <a:spcAft>
                <a:spcPts val="600"/>
              </a:spcAft>
            </a:pPr>
            <a:r>
              <a:rPr lang="tr-TR" dirty="0"/>
              <a:t>Bu problemler, </a:t>
            </a:r>
            <a:r>
              <a:rPr lang="tr-TR" dirty="0" err="1"/>
              <a:t>internal</a:t>
            </a:r>
            <a:r>
              <a:rPr lang="tr-TR" dirty="0"/>
              <a:t> </a:t>
            </a:r>
            <a:r>
              <a:rPr lang="tr-TR" dirty="0" err="1"/>
              <a:t>jugular</a:t>
            </a:r>
            <a:r>
              <a:rPr lang="tr-TR" dirty="0"/>
              <a:t> </a:t>
            </a:r>
            <a:r>
              <a:rPr lang="tr-TR" dirty="0" err="1"/>
              <a:t>ven</a:t>
            </a:r>
            <a:r>
              <a:rPr lang="tr-TR" dirty="0"/>
              <a:t> </a:t>
            </a:r>
            <a:r>
              <a:rPr lang="tr-TR" dirty="0" err="1"/>
              <a:t>trombozu</a:t>
            </a:r>
            <a:r>
              <a:rPr lang="tr-TR" dirty="0"/>
              <a:t>, </a:t>
            </a:r>
            <a:r>
              <a:rPr lang="tr-TR" dirty="0" err="1"/>
              <a:t>karotid</a:t>
            </a:r>
            <a:r>
              <a:rPr lang="tr-TR" dirty="0"/>
              <a:t> arter veya dallarının erozyonu ve </a:t>
            </a:r>
            <a:r>
              <a:rPr lang="tr-TR" dirty="0" err="1"/>
              <a:t>kranial</a:t>
            </a:r>
            <a:r>
              <a:rPr lang="tr-TR" dirty="0"/>
              <a:t> sinirlerin (9.,10.,12.) tutulumudur.</a:t>
            </a:r>
          </a:p>
          <a:p>
            <a:pPr>
              <a:spcAft>
                <a:spcPts val="600"/>
              </a:spcAft>
            </a:pPr>
            <a:r>
              <a:rPr lang="tr-TR" dirty="0"/>
              <a:t>3. önemli bir komplikasyon enfeksiyonun </a:t>
            </a:r>
            <a:r>
              <a:rPr lang="tr-TR" dirty="0" err="1"/>
              <a:t>retropharyngeal</a:t>
            </a:r>
            <a:r>
              <a:rPr lang="tr-TR" dirty="0"/>
              <a:t> </a:t>
            </a:r>
            <a:r>
              <a:rPr lang="tr-TR" dirty="0" err="1"/>
              <a:t>loj</a:t>
            </a:r>
            <a:r>
              <a:rPr lang="tr-TR" dirty="0"/>
              <a:t> veya ötesine uzanmasıdır.</a:t>
            </a:r>
          </a:p>
          <a:p>
            <a:endParaRPr lang="en-US" dirty="0"/>
          </a:p>
        </p:txBody>
      </p:sp>
    </p:spTree>
    <p:extLst>
      <p:ext uri="{BB962C8B-B14F-4D97-AF65-F5344CB8AC3E}">
        <p14:creationId xmlns:p14="http://schemas.microsoft.com/office/powerpoint/2010/main" val="6684010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533400"/>
            <a:ext cx="8229600" cy="2899961"/>
          </a:xfrm>
        </p:spPr>
        <p:txBody>
          <a:bodyPr>
            <a:normAutofit/>
          </a:bodyPr>
          <a:lstStyle/>
          <a:p>
            <a:pPr>
              <a:spcAft>
                <a:spcPts val="600"/>
              </a:spcAft>
            </a:pPr>
            <a:r>
              <a:rPr lang="tr-TR" sz="2000" dirty="0" err="1"/>
              <a:t>Retropharyngeal</a:t>
            </a:r>
            <a:r>
              <a:rPr lang="tr-TR" sz="2000" dirty="0"/>
              <a:t> </a:t>
            </a:r>
            <a:r>
              <a:rPr lang="tr-TR" sz="2000" dirty="0" err="1"/>
              <a:t>loj</a:t>
            </a:r>
            <a:r>
              <a:rPr lang="tr-TR" sz="2000" dirty="0"/>
              <a:t> kafa tabanından başlar ve </a:t>
            </a:r>
            <a:r>
              <a:rPr lang="tr-TR" sz="2000" dirty="0" err="1"/>
              <a:t>inferiorda</a:t>
            </a:r>
            <a:r>
              <a:rPr lang="tr-TR" sz="2000" dirty="0"/>
              <a:t> 6.cervical (C6) ve 4.thoracic(T4) </a:t>
            </a:r>
            <a:r>
              <a:rPr lang="tr-TR" sz="2000" dirty="0" err="1"/>
              <a:t>vertebra</a:t>
            </a:r>
            <a:r>
              <a:rPr lang="tr-TR" sz="2000" dirty="0"/>
              <a:t> arasında, </a:t>
            </a:r>
            <a:r>
              <a:rPr lang="tr-TR" sz="2000" dirty="0" err="1"/>
              <a:t>alar</a:t>
            </a:r>
            <a:r>
              <a:rPr lang="tr-TR" sz="2000" dirty="0"/>
              <a:t> </a:t>
            </a:r>
            <a:r>
              <a:rPr lang="tr-TR" sz="2000" dirty="0" err="1"/>
              <a:t>fascianın</a:t>
            </a:r>
            <a:r>
              <a:rPr lang="tr-TR" sz="2000" dirty="0"/>
              <a:t> </a:t>
            </a:r>
            <a:r>
              <a:rPr lang="tr-TR" sz="2000" dirty="0" err="1"/>
              <a:t>anteriorda</a:t>
            </a:r>
            <a:r>
              <a:rPr lang="tr-TR" sz="2000" dirty="0"/>
              <a:t> </a:t>
            </a:r>
            <a:r>
              <a:rPr lang="tr-TR" sz="2000" dirty="0" err="1"/>
              <a:t>retropharyngeal</a:t>
            </a:r>
            <a:r>
              <a:rPr lang="tr-TR" sz="2000" dirty="0"/>
              <a:t> </a:t>
            </a:r>
            <a:r>
              <a:rPr lang="tr-TR" sz="2000" dirty="0" err="1"/>
              <a:t>fascia</a:t>
            </a:r>
            <a:r>
              <a:rPr lang="tr-TR" sz="2000" dirty="0"/>
              <a:t> ile birleştiği, değişken bir noktada biter. </a:t>
            </a:r>
          </a:p>
          <a:p>
            <a:pPr>
              <a:spcAft>
                <a:spcPts val="600"/>
              </a:spcAft>
            </a:pPr>
            <a:r>
              <a:rPr lang="tr-TR" sz="2000" dirty="0" err="1"/>
              <a:t>Retropharyngeal</a:t>
            </a:r>
            <a:r>
              <a:rPr lang="tr-TR" sz="2000" dirty="0"/>
              <a:t> </a:t>
            </a:r>
            <a:r>
              <a:rPr lang="tr-TR" sz="2000" dirty="0" err="1"/>
              <a:t>loj</a:t>
            </a:r>
            <a:r>
              <a:rPr lang="tr-TR" sz="2000" dirty="0"/>
              <a:t> sadece gevşek bağ dokusu ve lenf </a:t>
            </a:r>
            <a:r>
              <a:rPr lang="tr-TR" sz="2000" dirty="0" err="1"/>
              <a:t>nodlarını</a:t>
            </a:r>
            <a:r>
              <a:rPr lang="tr-TR" sz="2000" dirty="0"/>
              <a:t> içerir, böylece enfeksiyonun </a:t>
            </a:r>
            <a:r>
              <a:rPr lang="tr-TR" sz="2000" dirty="0" err="1"/>
              <a:t>lateral</a:t>
            </a:r>
            <a:r>
              <a:rPr lang="tr-TR" sz="2000" dirty="0"/>
              <a:t> </a:t>
            </a:r>
            <a:r>
              <a:rPr lang="tr-TR" sz="2000" dirty="0" err="1"/>
              <a:t>pharyngeal</a:t>
            </a:r>
            <a:r>
              <a:rPr lang="tr-TR" sz="2000" dirty="0"/>
              <a:t> </a:t>
            </a:r>
            <a:r>
              <a:rPr lang="tr-TR" sz="2000" dirty="0" err="1"/>
              <a:t>lojdan</a:t>
            </a:r>
            <a:r>
              <a:rPr lang="tr-TR" sz="2000" dirty="0"/>
              <a:t> karşı </a:t>
            </a:r>
            <a:r>
              <a:rPr lang="tr-TR" sz="2000" dirty="0" err="1"/>
              <a:t>lateral</a:t>
            </a:r>
            <a:r>
              <a:rPr lang="tr-TR" sz="2000" dirty="0"/>
              <a:t> </a:t>
            </a:r>
            <a:r>
              <a:rPr lang="tr-TR" sz="2000" dirty="0" err="1"/>
              <a:t>pharyngeal</a:t>
            </a:r>
            <a:r>
              <a:rPr lang="tr-TR" sz="2000" dirty="0"/>
              <a:t> </a:t>
            </a:r>
            <a:r>
              <a:rPr lang="tr-TR" sz="2000" dirty="0" err="1"/>
              <a:t>loja</a:t>
            </a:r>
            <a:r>
              <a:rPr lang="tr-TR" sz="2000" dirty="0"/>
              <a:t> geçmesine karşı bir bariyer oluşturur ve enfeksiyonun havayolunu çevrelemesini engeller.</a:t>
            </a:r>
          </a:p>
        </p:txBody>
      </p:sp>
      <p:grpSp>
        <p:nvGrpSpPr>
          <p:cNvPr id="6" name="Group 5"/>
          <p:cNvGrpSpPr/>
          <p:nvPr/>
        </p:nvGrpSpPr>
        <p:grpSpPr>
          <a:xfrm>
            <a:off x="1381543" y="3444470"/>
            <a:ext cx="6384229" cy="2949682"/>
            <a:chOff x="2260706" y="3441974"/>
            <a:chExt cx="6384229" cy="2949682"/>
          </a:xfrm>
        </p:grpSpPr>
        <p:pic>
          <p:nvPicPr>
            <p:cNvPr id="2" name="Picture 1" descr="Ekran Resmi 2015-05-01 01.0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6560" y="3444470"/>
              <a:ext cx="4428375" cy="2947186"/>
            </a:xfrm>
            <a:prstGeom prst="rect">
              <a:avLst/>
            </a:prstGeom>
          </p:spPr>
        </p:pic>
        <p:pic>
          <p:nvPicPr>
            <p:cNvPr id="4" name="Picture 3" descr="Ekran Resmi 2015-05-01 00.59.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706" y="3441974"/>
              <a:ext cx="1955853" cy="2949681"/>
            </a:xfrm>
            <a:prstGeom prst="rect">
              <a:avLst/>
            </a:prstGeom>
          </p:spPr>
        </p:pic>
      </p:grpSp>
    </p:spTree>
    <p:extLst>
      <p:ext uri="{BB962C8B-B14F-4D97-AF65-F5344CB8AC3E}">
        <p14:creationId xmlns:p14="http://schemas.microsoft.com/office/powerpoint/2010/main" val="66893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49058"/>
            <a:ext cx="8229600" cy="2414519"/>
          </a:xfrm>
        </p:spPr>
        <p:txBody>
          <a:bodyPr>
            <a:normAutofit/>
          </a:bodyPr>
          <a:lstStyle/>
          <a:p>
            <a:pPr>
              <a:spcAft>
                <a:spcPts val="600"/>
              </a:spcAft>
            </a:pPr>
            <a:r>
              <a:rPr lang="tr-TR" sz="2000" dirty="0"/>
              <a:t>Aşağıdaki şekilde diş </a:t>
            </a:r>
            <a:r>
              <a:rPr lang="tr-TR" sz="2000" dirty="0" err="1"/>
              <a:t>apexindeki</a:t>
            </a:r>
            <a:r>
              <a:rPr lang="tr-TR" sz="2000" dirty="0"/>
              <a:t> enfeksiyonun kemiği </a:t>
            </a:r>
            <a:r>
              <a:rPr lang="tr-TR" sz="2000" dirty="0" err="1"/>
              <a:t>bukkal</a:t>
            </a:r>
            <a:r>
              <a:rPr lang="tr-TR" sz="2000" dirty="0"/>
              <a:t> veya </a:t>
            </a:r>
            <a:r>
              <a:rPr lang="tr-TR" sz="2000" dirty="0" err="1"/>
              <a:t>palatinalden</a:t>
            </a:r>
            <a:r>
              <a:rPr lang="tr-TR" sz="2000" dirty="0"/>
              <a:t> perfore etmesini </a:t>
            </a:r>
            <a:r>
              <a:rPr lang="tr-TR" sz="2000" dirty="0" err="1"/>
              <a:t>şematize</a:t>
            </a:r>
            <a:r>
              <a:rPr lang="tr-TR" sz="2000" dirty="0"/>
              <a:t> etmektedir. Enfeksiyon </a:t>
            </a:r>
            <a:r>
              <a:rPr lang="tr-TR" sz="2000" dirty="0" err="1"/>
              <a:t>bukkal</a:t>
            </a:r>
            <a:r>
              <a:rPr lang="tr-TR" sz="2000" dirty="0"/>
              <a:t> kemiği </a:t>
            </a:r>
            <a:r>
              <a:rPr lang="tr-TR" sz="2000" dirty="0" err="1"/>
              <a:t>buksinatör</a:t>
            </a:r>
            <a:r>
              <a:rPr lang="tr-TR" sz="2000" dirty="0"/>
              <a:t> kasın altından perfore ettiğinde </a:t>
            </a:r>
            <a:r>
              <a:rPr lang="tr-TR" sz="2000" dirty="0" err="1"/>
              <a:t>submukoz</a:t>
            </a:r>
            <a:r>
              <a:rPr lang="tr-TR" sz="2000" dirty="0"/>
              <a:t> apse oluşmaktadır, </a:t>
            </a:r>
            <a:r>
              <a:rPr lang="tr-TR" sz="2000" dirty="0" err="1"/>
              <a:t>perforasyon</a:t>
            </a:r>
            <a:r>
              <a:rPr lang="tr-TR" sz="2000" dirty="0"/>
              <a:t> </a:t>
            </a:r>
            <a:r>
              <a:rPr lang="tr-TR" sz="2000" dirty="0" err="1"/>
              <a:t>buksinatör</a:t>
            </a:r>
            <a:r>
              <a:rPr lang="tr-TR" sz="2000" dirty="0"/>
              <a:t> kasın üstünden oluştuğunda </a:t>
            </a:r>
            <a:r>
              <a:rPr lang="tr-TR" sz="2000" dirty="0" err="1"/>
              <a:t>bukkal</a:t>
            </a:r>
            <a:r>
              <a:rPr lang="tr-TR" sz="2000" dirty="0"/>
              <a:t> </a:t>
            </a:r>
            <a:r>
              <a:rPr lang="tr-TR" sz="2000" dirty="0" err="1"/>
              <a:t>loj</a:t>
            </a:r>
            <a:r>
              <a:rPr lang="tr-TR" sz="2000" dirty="0"/>
              <a:t> apsesi oluşmaktadır, çünkü </a:t>
            </a:r>
            <a:r>
              <a:rPr lang="tr-TR" sz="2000" dirty="0" err="1"/>
              <a:t>buksinatör</a:t>
            </a:r>
            <a:r>
              <a:rPr lang="tr-TR" sz="2000" dirty="0"/>
              <a:t> kas </a:t>
            </a:r>
            <a:r>
              <a:rPr lang="tr-TR" sz="2000" dirty="0" err="1"/>
              <a:t>vestibul</a:t>
            </a:r>
            <a:r>
              <a:rPr lang="tr-TR" sz="2000" dirty="0"/>
              <a:t> ve </a:t>
            </a:r>
            <a:r>
              <a:rPr lang="tr-TR" sz="2000" dirty="0" err="1"/>
              <a:t>bukkal</a:t>
            </a:r>
            <a:r>
              <a:rPr lang="tr-TR" sz="2000" dirty="0"/>
              <a:t> </a:t>
            </a:r>
            <a:r>
              <a:rPr lang="tr-TR" sz="2000" dirty="0" err="1"/>
              <a:t>lojları</a:t>
            </a:r>
            <a:r>
              <a:rPr lang="tr-TR" sz="2000" dirty="0"/>
              <a:t> birbirinden ayırır. </a:t>
            </a:r>
          </a:p>
          <a:p>
            <a:pPr>
              <a:spcAft>
                <a:spcPts val="600"/>
              </a:spcAft>
            </a:pPr>
            <a:endParaRPr lang="tr-TR" dirty="0"/>
          </a:p>
        </p:txBody>
      </p:sp>
      <p:sp>
        <p:nvSpPr>
          <p:cNvPr id="4" name="Content Placeholder 3"/>
          <p:cNvSpPr>
            <a:spLocks noGrp="1"/>
          </p:cNvSpPr>
          <p:nvPr>
            <p:ph sz="half" idx="2"/>
          </p:nvPr>
        </p:nvSpPr>
        <p:spPr/>
        <p:txBody>
          <a:bodyPr>
            <a:normAutofit/>
          </a:bodyPr>
          <a:lstStyle/>
          <a:p>
            <a:endParaRPr lang="en-US" dirty="0"/>
          </a:p>
          <a:p>
            <a:endParaRPr lang="en-US" dirty="0"/>
          </a:p>
        </p:txBody>
      </p:sp>
      <p:pic>
        <p:nvPicPr>
          <p:cNvPr id="9" name="Picture 8" descr="Ekran Resmi 2015-04-29 02.27.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185" y="3363578"/>
            <a:ext cx="5610030" cy="3055991"/>
          </a:xfrm>
          <a:prstGeom prst="rect">
            <a:avLst/>
          </a:prstGeom>
        </p:spPr>
      </p:pic>
    </p:spTree>
    <p:extLst>
      <p:ext uri="{BB962C8B-B14F-4D97-AF65-F5344CB8AC3E}">
        <p14:creationId xmlns:p14="http://schemas.microsoft.com/office/powerpoint/2010/main" val="24355801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533400"/>
            <a:ext cx="4790364" cy="5858256"/>
          </a:xfrm>
        </p:spPr>
        <p:txBody>
          <a:bodyPr>
            <a:noAutofit/>
          </a:bodyPr>
          <a:lstStyle/>
          <a:p>
            <a:pPr>
              <a:spcAft>
                <a:spcPts val="600"/>
              </a:spcAft>
            </a:pPr>
            <a:r>
              <a:rPr lang="tr-TR" sz="1600" dirty="0" err="1">
                <a:solidFill>
                  <a:srgbClr val="292934"/>
                </a:solidFill>
              </a:rPr>
              <a:t>Retropharyngeal</a:t>
            </a:r>
            <a:r>
              <a:rPr lang="tr-TR" sz="1600" dirty="0">
                <a:solidFill>
                  <a:srgbClr val="292934"/>
                </a:solidFill>
              </a:rPr>
              <a:t> </a:t>
            </a:r>
            <a:r>
              <a:rPr lang="tr-TR" sz="1600" dirty="0" err="1">
                <a:solidFill>
                  <a:srgbClr val="292934"/>
                </a:solidFill>
              </a:rPr>
              <a:t>loj</a:t>
            </a:r>
            <a:r>
              <a:rPr lang="tr-TR" sz="1600" dirty="0">
                <a:solidFill>
                  <a:srgbClr val="292934"/>
                </a:solidFill>
              </a:rPr>
              <a:t> tutulduğunda en büyük endişe, enfeksiyonun </a:t>
            </a:r>
            <a:r>
              <a:rPr lang="tr-TR" sz="1600" dirty="0" err="1">
                <a:solidFill>
                  <a:srgbClr val="292934"/>
                </a:solidFill>
              </a:rPr>
              <a:t>alar</a:t>
            </a:r>
            <a:r>
              <a:rPr lang="tr-TR" sz="1600" dirty="0">
                <a:solidFill>
                  <a:srgbClr val="292934"/>
                </a:solidFill>
              </a:rPr>
              <a:t> </a:t>
            </a:r>
            <a:r>
              <a:rPr lang="tr-TR" sz="1600" dirty="0" err="1">
                <a:solidFill>
                  <a:srgbClr val="292934"/>
                </a:solidFill>
              </a:rPr>
              <a:t>fasciayı</a:t>
            </a:r>
            <a:r>
              <a:rPr lang="tr-TR" sz="1600" dirty="0">
                <a:solidFill>
                  <a:srgbClr val="292934"/>
                </a:solidFill>
              </a:rPr>
              <a:t> </a:t>
            </a:r>
            <a:r>
              <a:rPr lang="tr-TR" sz="1600" dirty="0" err="1">
                <a:solidFill>
                  <a:srgbClr val="292934"/>
                </a:solidFill>
              </a:rPr>
              <a:t>posteriordan</a:t>
            </a:r>
            <a:r>
              <a:rPr lang="tr-TR" sz="1600" dirty="0">
                <a:solidFill>
                  <a:srgbClr val="292934"/>
                </a:solidFill>
              </a:rPr>
              <a:t> </a:t>
            </a:r>
            <a:r>
              <a:rPr lang="tr-TR" sz="1600" dirty="0" err="1">
                <a:solidFill>
                  <a:srgbClr val="292934"/>
                </a:solidFill>
              </a:rPr>
              <a:t>rüptüre</a:t>
            </a:r>
            <a:r>
              <a:rPr lang="tr-TR" sz="1600" dirty="0">
                <a:solidFill>
                  <a:srgbClr val="292934"/>
                </a:solidFill>
              </a:rPr>
              <a:t> edip </a:t>
            </a:r>
            <a:r>
              <a:rPr lang="tr-TR" sz="1600" dirty="0" err="1">
                <a:solidFill>
                  <a:srgbClr val="292934"/>
                </a:solidFill>
              </a:rPr>
              <a:t>danger</a:t>
            </a:r>
            <a:r>
              <a:rPr lang="tr-TR" sz="1600" dirty="0">
                <a:solidFill>
                  <a:srgbClr val="292934"/>
                </a:solidFill>
              </a:rPr>
              <a:t> zona ilerlemesidir. </a:t>
            </a:r>
          </a:p>
          <a:p>
            <a:pPr>
              <a:spcAft>
                <a:spcPts val="600"/>
              </a:spcAft>
            </a:pPr>
            <a:r>
              <a:rPr lang="tr-TR" sz="1600" dirty="0" err="1">
                <a:solidFill>
                  <a:srgbClr val="292934"/>
                </a:solidFill>
              </a:rPr>
              <a:t>Danger</a:t>
            </a:r>
            <a:r>
              <a:rPr lang="tr-TR" sz="1600" dirty="0">
                <a:solidFill>
                  <a:srgbClr val="292934"/>
                </a:solidFill>
              </a:rPr>
              <a:t> </a:t>
            </a:r>
            <a:r>
              <a:rPr lang="tr-TR" sz="1600" dirty="0" err="1">
                <a:solidFill>
                  <a:srgbClr val="292934"/>
                </a:solidFill>
              </a:rPr>
              <a:t>zon</a:t>
            </a:r>
            <a:r>
              <a:rPr lang="tr-TR" sz="1600" dirty="0">
                <a:solidFill>
                  <a:srgbClr val="292934"/>
                </a:solidFill>
              </a:rPr>
              <a:t> </a:t>
            </a:r>
            <a:r>
              <a:rPr lang="tr-TR" sz="1600" dirty="0" err="1">
                <a:solidFill>
                  <a:srgbClr val="292934"/>
                </a:solidFill>
              </a:rPr>
              <a:t>anteriorunda</a:t>
            </a:r>
            <a:r>
              <a:rPr lang="tr-TR" sz="1600" dirty="0">
                <a:solidFill>
                  <a:srgbClr val="292934"/>
                </a:solidFill>
              </a:rPr>
              <a:t> </a:t>
            </a:r>
            <a:r>
              <a:rPr lang="tr-TR" sz="1600" dirty="0" err="1">
                <a:solidFill>
                  <a:srgbClr val="292934"/>
                </a:solidFill>
              </a:rPr>
              <a:t>alar</a:t>
            </a:r>
            <a:r>
              <a:rPr lang="tr-TR" sz="1600" dirty="0">
                <a:solidFill>
                  <a:srgbClr val="292934"/>
                </a:solidFill>
              </a:rPr>
              <a:t> facia, </a:t>
            </a:r>
            <a:r>
              <a:rPr lang="tr-TR" sz="1600" dirty="0" err="1">
                <a:solidFill>
                  <a:srgbClr val="292934"/>
                </a:solidFill>
              </a:rPr>
              <a:t>posteriorunda</a:t>
            </a:r>
            <a:r>
              <a:rPr lang="tr-TR" sz="1600" dirty="0">
                <a:solidFill>
                  <a:srgbClr val="292934"/>
                </a:solidFill>
              </a:rPr>
              <a:t> </a:t>
            </a:r>
            <a:r>
              <a:rPr lang="tr-TR" sz="1600" dirty="0" err="1">
                <a:solidFill>
                  <a:srgbClr val="292934"/>
                </a:solidFill>
              </a:rPr>
              <a:t>prevertebral</a:t>
            </a:r>
            <a:r>
              <a:rPr lang="tr-TR" sz="1600" dirty="0">
                <a:solidFill>
                  <a:srgbClr val="292934"/>
                </a:solidFill>
              </a:rPr>
              <a:t> </a:t>
            </a:r>
            <a:r>
              <a:rPr lang="tr-TR" sz="1600" dirty="0" err="1">
                <a:solidFill>
                  <a:srgbClr val="292934"/>
                </a:solidFill>
              </a:rPr>
              <a:t>fascia</a:t>
            </a:r>
            <a:r>
              <a:rPr lang="tr-TR" sz="1600" dirty="0">
                <a:solidFill>
                  <a:srgbClr val="292934"/>
                </a:solidFill>
              </a:rPr>
              <a:t> bulunur. </a:t>
            </a:r>
            <a:r>
              <a:rPr lang="tr-TR" sz="1600" dirty="0" err="1">
                <a:solidFill>
                  <a:srgbClr val="292934"/>
                </a:solidFill>
              </a:rPr>
              <a:t>Danger</a:t>
            </a:r>
            <a:r>
              <a:rPr lang="tr-TR" sz="1600" dirty="0">
                <a:solidFill>
                  <a:srgbClr val="292934"/>
                </a:solidFill>
              </a:rPr>
              <a:t> </a:t>
            </a:r>
            <a:r>
              <a:rPr lang="tr-TR" sz="1600" dirty="0" err="1">
                <a:solidFill>
                  <a:srgbClr val="292934"/>
                </a:solidFill>
              </a:rPr>
              <a:t>zon</a:t>
            </a:r>
            <a:r>
              <a:rPr lang="tr-TR" sz="1600" dirty="0">
                <a:solidFill>
                  <a:srgbClr val="292934"/>
                </a:solidFill>
              </a:rPr>
              <a:t> kafa tabanından diyaframa kadar uzanır ve </a:t>
            </a:r>
            <a:r>
              <a:rPr lang="tr-TR" sz="1600" dirty="0" err="1">
                <a:solidFill>
                  <a:srgbClr val="292934"/>
                </a:solidFill>
              </a:rPr>
              <a:t>posterior</a:t>
            </a:r>
            <a:r>
              <a:rPr lang="tr-TR" sz="1600" dirty="0">
                <a:solidFill>
                  <a:srgbClr val="292934"/>
                </a:solidFill>
              </a:rPr>
              <a:t> </a:t>
            </a:r>
            <a:r>
              <a:rPr lang="tr-TR" sz="1600" dirty="0" err="1">
                <a:solidFill>
                  <a:srgbClr val="292934"/>
                </a:solidFill>
              </a:rPr>
              <a:t>mediastinumla</a:t>
            </a:r>
            <a:r>
              <a:rPr lang="tr-TR" sz="1600" dirty="0">
                <a:solidFill>
                  <a:srgbClr val="292934"/>
                </a:solidFill>
              </a:rPr>
              <a:t> devam eder. </a:t>
            </a:r>
          </a:p>
          <a:p>
            <a:pPr>
              <a:spcAft>
                <a:spcPts val="600"/>
              </a:spcAft>
            </a:pPr>
            <a:r>
              <a:rPr lang="tr-TR" sz="1600" dirty="0" err="1">
                <a:solidFill>
                  <a:srgbClr val="292934"/>
                </a:solidFill>
              </a:rPr>
              <a:t>Prevertebral</a:t>
            </a:r>
            <a:r>
              <a:rPr lang="tr-TR" sz="1600" dirty="0">
                <a:solidFill>
                  <a:srgbClr val="292934"/>
                </a:solidFill>
              </a:rPr>
              <a:t> </a:t>
            </a:r>
            <a:r>
              <a:rPr lang="tr-TR" sz="1600" dirty="0" err="1">
                <a:solidFill>
                  <a:srgbClr val="292934"/>
                </a:solidFill>
              </a:rPr>
              <a:t>loj</a:t>
            </a:r>
            <a:r>
              <a:rPr lang="tr-TR" sz="1600" dirty="0">
                <a:solidFill>
                  <a:srgbClr val="292934"/>
                </a:solidFill>
              </a:rPr>
              <a:t> </a:t>
            </a:r>
            <a:r>
              <a:rPr lang="tr-TR" sz="1600" dirty="0" err="1">
                <a:solidFill>
                  <a:srgbClr val="292934"/>
                </a:solidFill>
              </a:rPr>
              <a:t>odontojenik</a:t>
            </a:r>
            <a:r>
              <a:rPr lang="tr-TR" sz="1600" dirty="0">
                <a:solidFill>
                  <a:srgbClr val="292934"/>
                </a:solidFill>
              </a:rPr>
              <a:t> enfeksiyon nedeniyle nadiren </a:t>
            </a:r>
            <a:r>
              <a:rPr lang="tr-TR" sz="1600" dirty="0" err="1">
                <a:solidFill>
                  <a:srgbClr val="292934"/>
                </a:solidFill>
              </a:rPr>
              <a:t>enfekte</a:t>
            </a:r>
            <a:r>
              <a:rPr lang="tr-TR" sz="1600" dirty="0">
                <a:solidFill>
                  <a:srgbClr val="292934"/>
                </a:solidFill>
              </a:rPr>
              <a:t> olur çünkü </a:t>
            </a:r>
            <a:r>
              <a:rPr lang="tr-TR" sz="1600" dirty="0" err="1">
                <a:solidFill>
                  <a:srgbClr val="292934"/>
                </a:solidFill>
              </a:rPr>
              <a:t>prevertebral</a:t>
            </a:r>
            <a:r>
              <a:rPr lang="tr-TR" sz="1600" dirty="0">
                <a:solidFill>
                  <a:srgbClr val="292934"/>
                </a:solidFill>
              </a:rPr>
              <a:t> </a:t>
            </a:r>
            <a:r>
              <a:rPr lang="tr-TR" sz="1600" dirty="0" err="1">
                <a:solidFill>
                  <a:srgbClr val="292934"/>
                </a:solidFill>
              </a:rPr>
              <a:t>fascial</a:t>
            </a:r>
            <a:r>
              <a:rPr lang="tr-TR" sz="1600" dirty="0">
                <a:solidFill>
                  <a:srgbClr val="292934"/>
                </a:solidFill>
              </a:rPr>
              <a:t> </a:t>
            </a:r>
            <a:r>
              <a:rPr lang="tr-TR" sz="1600" dirty="0" err="1">
                <a:solidFill>
                  <a:srgbClr val="292934"/>
                </a:solidFill>
              </a:rPr>
              <a:t>vertebraların</a:t>
            </a:r>
            <a:r>
              <a:rPr lang="tr-TR" sz="1600" dirty="0">
                <a:solidFill>
                  <a:srgbClr val="292934"/>
                </a:solidFill>
              </a:rPr>
              <a:t> </a:t>
            </a:r>
            <a:r>
              <a:rPr lang="tr-TR" sz="1600" dirty="0" err="1">
                <a:solidFill>
                  <a:srgbClr val="292934"/>
                </a:solidFill>
              </a:rPr>
              <a:t>periostuna</a:t>
            </a:r>
            <a:r>
              <a:rPr lang="tr-TR" sz="1600" dirty="0">
                <a:solidFill>
                  <a:srgbClr val="292934"/>
                </a:solidFill>
              </a:rPr>
              <a:t> yapışıktır. </a:t>
            </a:r>
            <a:r>
              <a:rPr lang="tr-TR" sz="1600" dirty="0" err="1">
                <a:solidFill>
                  <a:srgbClr val="292934"/>
                </a:solidFill>
              </a:rPr>
              <a:t>Prevertebral</a:t>
            </a:r>
            <a:r>
              <a:rPr lang="tr-TR" sz="1600" dirty="0">
                <a:solidFill>
                  <a:srgbClr val="292934"/>
                </a:solidFill>
              </a:rPr>
              <a:t> </a:t>
            </a:r>
            <a:r>
              <a:rPr lang="tr-TR" sz="1600" dirty="0" err="1">
                <a:solidFill>
                  <a:srgbClr val="292934"/>
                </a:solidFill>
              </a:rPr>
              <a:t>loj</a:t>
            </a:r>
            <a:r>
              <a:rPr lang="tr-TR" sz="1600" dirty="0">
                <a:solidFill>
                  <a:srgbClr val="292934"/>
                </a:solidFill>
              </a:rPr>
              <a:t> enfeksiyonları genellikle </a:t>
            </a:r>
            <a:r>
              <a:rPr lang="tr-TR" sz="1600" dirty="0" err="1">
                <a:solidFill>
                  <a:srgbClr val="292934"/>
                </a:solidFill>
              </a:rPr>
              <a:t>vertebraların</a:t>
            </a:r>
            <a:r>
              <a:rPr lang="tr-TR" sz="1600" dirty="0">
                <a:solidFill>
                  <a:srgbClr val="292934"/>
                </a:solidFill>
              </a:rPr>
              <a:t> </a:t>
            </a:r>
            <a:r>
              <a:rPr lang="tr-TR" sz="1600" dirty="0" err="1">
                <a:solidFill>
                  <a:srgbClr val="292934"/>
                </a:solidFill>
              </a:rPr>
              <a:t>osteomyeliti</a:t>
            </a:r>
            <a:r>
              <a:rPr lang="tr-TR" sz="1600" dirty="0">
                <a:solidFill>
                  <a:srgbClr val="292934"/>
                </a:solidFill>
              </a:rPr>
              <a:t> kaynaklıdır.</a:t>
            </a:r>
          </a:p>
          <a:p>
            <a:pPr>
              <a:spcAft>
                <a:spcPts val="600"/>
              </a:spcAft>
            </a:pPr>
            <a:r>
              <a:rPr lang="tr-TR" sz="1600" dirty="0" err="1"/>
              <a:t>Mediastinum</a:t>
            </a:r>
            <a:r>
              <a:rPr lang="tr-TR" sz="1600" dirty="0"/>
              <a:t> akciğerler arasındaki alandır ve kalbi, </a:t>
            </a:r>
            <a:r>
              <a:rPr lang="tr-TR" sz="1600" dirty="0" err="1"/>
              <a:t>n.phrenicus</a:t>
            </a:r>
            <a:r>
              <a:rPr lang="tr-TR" sz="1600" dirty="0"/>
              <a:t>, </a:t>
            </a:r>
            <a:r>
              <a:rPr lang="tr-TR" sz="1600" dirty="0" err="1"/>
              <a:t>n.vagusu</a:t>
            </a:r>
            <a:r>
              <a:rPr lang="tr-TR" sz="1600" dirty="0"/>
              <a:t>, </a:t>
            </a:r>
            <a:r>
              <a:rPr lang="tr-TR" sz="1600" dirty="0" err="1"/>
              <a:t>trakea,esophagus</a:t>
            </a:r>
            <a:r>
              <a:rPr lang="tr-TR" sz="1600" dirty="0"/>
              <a:t>, aorta, </a:t>
            </a:r>
            <a:r>
              <a:rPr lang="tr-TR" sz="1600" dirty="0" err="1"/>
              <a:t>inf</a:t>
            </a:r>
            <a:r>
              <a:rPr lang="tr-TR" sz="1600" dirty="0"/>
              <a:t> ve sup vena cava olmak üzere büyük damarları içerir. </a:t>
            </a:r>
          </a:p>
          <a:p>
            <a:pPr>
              <a:spcAft>
                <a:spcPts val="600"/>
              </a:spcAft>
            </a:pPr>
            <a:r>
              <a:rPr lang="tr-TR" sz="1600" dirty="0" err="1"/>
              <a:t>Mediastinitisi</a:t>
            </a:r>
            <a:r>
              <a:rPr lang="tr-TR" sz="1600" dirty="0"/>
              <a:t> olan bir hastanın kalp ve akciğerlerine bası yapan büyük bir enfeksiyonu vardır. </a:t>
            </a:r>
            <a:r>
              <a:rPr lang="tr-TR" sz="1600" dirty="0" err="1"/>
              <a:t>Mediastinitisin</a:t>
            </a:r>
            <a:r>
              <a:rPr lang="tr-TR" sz="1600" dirty="0"/>
              <a:t> </a:t>
            </a:r>
            <a:r>
              <a:rPr lang="tr-TR" sz="1600" dirty="0" err="1"/>
              <a:t>mortalitesi</a:t>
            </a:r>
            <a:r>
              <a:rPr lang="tr-TR" sz="1600" dirty="0"/>
              <a:t> yüksektir.</a:t>
            </a:r>
          </a:p>
          <a:p>
            <a:pPr>
              <a:spcAft>
                <a:spcPts val="600"/>
              </a:spcAft>
            </a:pPr>
            <a:endParaRPr lang="en-US" sz="1600" dirty="0"/>
          </a:p>
          <a:p>
            <a:endParaRPr lang="en-US" sz="1600" dirty="0"/>
          </a:p>
          <a:p>
            <a:pPr>
              <a:spcAft>
                <a:spcPts val="600"/>
              </a:spcAft>
            </a:pPr>
            <a:endParaRPr lang="tr-TR" sz="1600" dirty="0">
              <a:solidFill>
                <a:srgbClr val="292934"/>
              </a:solidFill>
            </a:endParaRPr>
          </a:p>
          <a:p>
            <a:endParaRPr lang="en-US" sz="1600" dirty="0">
              <a:solidFill>
                <a:srgbClr val="292934"/>
              </a:solidFill>
            </a:endParaRPr>
          </a:p>
        </p:txBody>
      </p:sp>
      <p:pic>
        <p:nvPicPr>
          <p:cNvPr id="6" name="Content Placeholder 5" descr="Ekran Resmi 2015-05-01 00.59.28.png"/>
          <p:cNvPicPr>
            <a:picLocks noGrp="1" noChangeAspect="1"/>
          </p:cNvPicPr>
          <p:nvPr>
            <p:ph sz="half" idx="2"/>
          </p:nvPr>
        </p:nvPicPr>
        <p:blipFill>
          <a:blip r:embed="rId2">
            <a:extLst>
              <a:ext uri="{28A0092B-C50C-407E-A947-70E740481C1C}">
                <a14:useLocalDpi xmlns:a14="http://schemas.microsoft.com/office/drawing/2010/main" val="0"/>
              </a:ext>
            </a:extLst>
          </a:blip>
          <a:srcRect t="-8555" b="-8555"/>
          <a:stretch>
            <a:fillRect/>
          </a:stretch>
        </p:blipFill>
        <p:spPr>
          <a:xfrm>
            <a:off x="4989394" y="533400"/>
            <a:ext cx="4038600" cy="5858256"/>
          </a:xfrm>
        </p:spPr>
      </p:pic>
    </p:spTree>
    <p:extLst>
      <p:ext uri="{BB962C8B-B14F-4D97-AF65-F5344CB8AC3E}">
        <p14:creationId xmlns:p14="http://schemas.microsoft.com/office/powerpoint/2010/main" val="17898015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Ekran Görüntüsü (117).png"/>
          <p:cNvPicPr>
            <a:picLocks noGrp="1" noChangeAspect="1"/>
          </p:cNvPicPr>
          <p:nvPr>
            <p:ph sz="half" idx="1"/>
          </p:nvPr>
        </p:nvPicPr>
        <p:blipFill>
          <a:blip r:embed="rId2">
            <a:extLst>
              <a:ext uri="{28A0092B-C50C-407E-A947-70E740481C1C}">
                <a14:useLocalDpi xmlns:a14="http://schemas.microsoft.com/office/drawing/2010/main" val="0"/>
              </a:ext>
            </a:extLst>
          </a:blip>
          <a:srcRect l="2113" r="2113"/>
          <a:stretch>
            <a:fillRect/>
          </a:stretch>
        </p:blipFill>
        <p:spPr>
          <a:xfrm>
            <a:off x="1092319" y="769926"/>
            <a:ext cx="7316575" cy="5930521"/>
          </a:xfrm>
        </p:spPr>
      </p:pic>
      <p:sp>
        <p:nvSpPr>
          <p:cNvPr id="4" name="Content Placeholder 3"/>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0864156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Ekran Görüntüsü (118).png"/>
          <p:cNvPicPr>
            <a:picLocks noGrp="1" noChangeAspect="1"/>
          </p:cNvPicPr>
          <p:nvPr>
            <p:ph sz="half" idx="1"/>
          </p:nvPr>
        </p:nvPicPr>
        <p:blipFill>
          <a:blip r:embed="rId2">
            <a:extLst>
              <a:ext uri="{28A0092B-C50C-407E-A947-70E740481C1C}">
                <a14:useLocalDpi xmlns:a14="http://schemas.microsoft.com/office/drawing/2010/main" val="0"/>
              </a:ext>
            </a:extLst>
          </a:blip>
          <a:srcRect t="6978" b="6978"/>
          <a:stretch>
            <a:fillRect/>
          </a:stretch>
        </p:blipFill>
        <p:spPr>
          <a:xfrm>
            <a:off x="1255815" y="221963"/>
            <a:ext cx="6693015" cy="6178837"/>
          </a:xfrm>
        </p:spPr>
      </p:pic>
      <p:sp>
        <p:nvSpPr>
          <p:cNvPr id="4" name="Content Placeholder 3"/>
          <p:cNvSpPr>
            <a:spLocks noGrp="1"/>
          </p:cNvSpPr>
          <p:nvPr>
            <p:ph sz="half" idx="2"/>
          </p:nvPr>
        </p:nvSpPr>
        <p:spPr/>
        <p:txBody>
          <a:bodyPr/>
          <a:lstStyle/>
          <a:p>
            <a:endParaRPr lang="en-US" dirty="0"/>
          </a:p>
        </p:txBody>
      </p:sp>
    </p:spTree>
    <p:extLst>
      <p:ext uri="{BB962C8B-B14F-4D97-AF65-F5344CB8AC3E}">
        <p14:creationId xmlns:p14="http://schemas.microsoft.com/office/powerpoint/2010/main" val="31751572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err="1"/>
              <a:t>Fasiyal</a:t>
            </a:r>
            <a:r>
              <a:rPr lang="tr-TR" dirty="0"/>
              <a:t> </a:t>
            </a:r>
            <a:r>
              <a:rPr lang="tr-TR" dirty="0" err="1"/>
              <a:t>loj</a:t>
            </a:r>
            <a:r>
              <a:rPr lang="tr-TR" dirty="0"/>
              <a:t> enfeksiyonlarının tedavisi</a:t>
            </a:r>
            <a:endParaRPr lang="en-US" dirty="0"/>
          </a:p>
        </p:txBody>
      </p:sp>
      <p:sp>
        <p:nvSpPr>
          <p:cNvPr id="3" name="Content Placeholder 2"/>
          <p:cNvSpPr>
            <a:spLocks noGrp="1"/>
          </p:cNvSpPr>
          <p:nvPr>
            <p:ph idx="1"/>
          </p:nvPr>
        </p:nvSpPr>
        <p:spPr/>
        <p:txBody>
          <a:bodyPr>
            <a:normAutofit fontScale="70000" lnSpcReduction="20000"/>
          </a:bodyPr>
          <a:lstStyle/>
          <a:p>
            <a:pPr>
              <a:spcAft>
                <a:spcPts val="600"/>
              </a:spcAft>
            </a:pPr>
            <a:r>
              <a:rPr lang="tr-TR" dirty="0"/>
              <a:t>Enfeksiyonların tedavisinin, hafif veya ağır, her zaman 5 genel amacı vardır.</a:t>
            </a:r>
          </a:p>
          <a:p>
            <a:pPr marL="731520" lvl="1" indent="-457200">
              <a:spcAft>
                <a:spcPts val="600"/>
              </a:spcAft>
              <a:buFont typeface="+mj-lt"/>
              <a:buAutoNum type="arabicPeriod"/>
            </a:pPr>
            <a:r>
              <a:rPr lang="tr-TR" dirty="0"/>
              <a:t>Medikal destek, havayolunun korunması ve </a:t>
            </a:r>
            <a:r>
              <a:rPr lang="tr-TR" dirty="0" err="1"/>
              <a:t>immün</a:t>
            </a:r>
            <a:r>
              <a:rPr lang="tr-TR" dirty="0"/>
              <a:t> sistemin korunması</a:t>
            </a:r>
          </a:p>
          <a:p>
            <a:pPr marL="731520" lvl="1" indent="-457200">
              <a:spcAft>
                <a:spcPts val="600"/>
              </a:spcAft>
              <a:buFont typeface="+mj-lt"/>
              <a:buAutoNum type="arabicPeriod"/>
            </a:pPr>
            <a:r>
              <a:rPr lang="tr-TR" dirty="0"/>
              <a:t>Enfeksiyon etkeninin olabildiğince erken ortadan kaldırılması</a:t>
            </a:r>
          </a:p>
          <a:p>
            <a:pPr marL="731520" lvl="1" indent="-457200">
              <a:spcAft>
                <a:spcPts val="600"/>
              </a:spcAft>
              <a:buFont typeface="+mj-lt"/>
              <a:buAutoNum type="arabicPeriod"/>
            </a:pPr>
            <a:r>
              <a:rPr lang="tr-TR" dirty="0"/>
              <a:t>Enfeksiyonun uygun bir dren yerleştirilerek drenajı</a:t>
            </a:r>
          </a:p>
          <a:p>
            <a:pPr marL="731520" lvl="1" indent="-457200">
              <a:spcAft>
                <a:spcPts val="600"/>
              </a:spcAft>
              <a:buFont typeface="+mj-lt"/>
              <a:buAutoNum type="arabicPeriod"/>
            </a:pPr>
            <a:r>
              <a:rPr lang="tr-TR" dirty="0"/>
              <a:t>Doğru antibiyotiğin uygun dozda kullandırılması </a:t>
            </a:r>
          </a:p>
          <a:p>
            <a:pPr marL="731520" lvl="1" indent="-457200">
              <a:spcAft>
                <a:spcPts val="600"/>
              </a:spcAft>
              <a:buFont typeface="+mj-lt"/>
              <a:buAutoNum type="arabicPeriod"/>
            </a:pPr>
            <a:r>
              <a:rPr lang="tr-TR" dirty="0"/>
              <a:t>Hastanın sık sık kontrol edilmesi</a:t>
            </a:r>
          </a:p>
          <a:p>
            <a:pPr>
              <a:spcAft>
                <a:spcPts val="600"/>
              </a:spcAft>
            </a:pPr>
            <a:r>
              <a:rPr lang="tr-TR" dirty="0"/>
              <a:t>Hastanın havayolu sürekli </a:t>
            </a:r>
            <a:r>
              <a:rPr lang="tr-TR" dirty="0" err="1"/>
              <a:t>kontral</a:t>
            </a:r>
            <a:r>
              <a:rPr lang="tr-TR" dirty="0"/>
              <a:t> edilmeli ve gerektiğinde </a:t>
            </a:r>
            <a:r>
              <a:rPr lang="tr-TR" dirty="0" err="1"/>
              <a:t>endotrakeal</a:t>
            </a:r>
            <a:r>
              <a:rPr lang="tr-TR" dirty="0"/>
              <a:t> </a:t>
            </a:r>
            <a:r>
              <a:rPr lang="tr-TR" dirty="0" err="1"/>
              <a:t>entübasyon</a:t>
            </a:r>
            <a:r>
              <a:rPr lang="tr-TR" dirty="0"/>
              <a:t> veya </a:t>
            </a:r>
            <a:r>
              <a:rPr lang="tr-TR" dirty="0" err="1"/>
              <a:t>trakeotomi</a:t>
            </a:r>
            <a:r>
              <a:rPr lang="tr-TR" dirty="0"/>
              <a:t> uygulanmalı. Havayolu güvenliği, ağır </a:t>
            </a:r>
            <a:r>
              <a:rPr lang="tr-TR" dirty="0" err="1"/>
              <a:t>odontojenik</a:t>
            </a:r>
            <a:r>
              <a:rPr lang="tr-TR" dirty="0"/>
              <a:t> enfeksiyonlarda </a:t>
            </a:r>
            <a:r>
              <a:rPr lang="tr-TR" dirty="0" err="1"/>
              <a:t>primer</a:t>
            </a:r>
            <a:r>
              <a:rPr lang="tr-TR" dirty="0"/>
              <a:t> problemdir.</a:t>
            </a:r>
          </a:p>
          <a:p>
            <a:pPr>
              <a:spcAft>
                <a:spcPts val="600"/>
              </a:spcAft>
            </a:pPr>
            <a:r>
              <a:rPr lang="tr-TR" dirty="0"/>
              <a:t>Medikal destek, </a:t>
            </a:r>
            <a:r>
              <a:rPr lang="tr-TR" dirty="0" err="1"/>
              <a:t>immünitenin</a:t>
            </a:r>
            <a:r>
              <a:rPr lang="tr-TR" dirty="0"/>
              <a:t> desteklenmesi, analjezikler, sıvı desteği ve beslenme. Yüksek doz antibiyotikler genellikle gerekli olur ve neredeyse her zaman </a:t>
            </a:r>
            <a:r>
              <a:rPr lang="tr-TR" dirty="0" err="1"/>
              <a:t>intravenöz</a:t>
            </a:r>
            <a:r>
              <a:rPr lang="tr-TR" dirty="0"/>
              <a:t> uygulanır.</a:t>
            </a:r>
          </a:p>
          <a:p>
            <a:pPr>
              <a:spcAft>
                <a:spcPts val="600"/>
              </a:spcAft>
            </a:pPr>
            <a:endParaRPr lang="en-US" dirty="0"/>
          </a:p>
        </p:txBody>
      </p:sp>
    </p:spTree>
    <p:extLst>
      <p:ext uri="{BB962C8B-B14F-4D97-AF65-F5344CB8AC3E}">
        <p14:creationId xmlns:p14="http://schemas.microsoft.com/office/powerpoint/2010/main" val="33445011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82084" cy="990600"/>
          </a:xfrm>
        </p:spPr>
        <p:txBody>
          <a:bodyPr>
            <a:normAutofit fontScale="90000"/>
          </a:bodyPr>
          <a:lstStyle/>
          <a:p>
            <a:r>
              <a:rPr lang="tr-TR" sz="3200" dirty="0" err="1">
                <a:solidFill>
                  <a:srgbClr val="D2533C"/>
                </a:solidFill>
              </a:rPr>
              <a:t>Odontojenik</a:t>
            </a:r>
            <a:r>
              <a:rPr lang="tr-TR" sz="3200" dirty="0">
                <a:solidFill>
                  <a:srgbClr val="D2533C"/>
                </a:solidFill>
              </a:rPr>
              <a:t> enfeksiyon tedavisinin prensipleri</a:t>
            </a:r>
            <a:endParaRPr lang="en-US" sz="3200" dirty="0">
              <a:solidFill>
                <a:srgbClr val="D2533C"/>
              </a:solidFill>
            </a:endParaRPr>
          </a:p>
        </p:txBody>
      </p:sp>
      <p:sp>
        <p:nvSpPr>
          <p:cNvPr id="3" name="Content Placeholder 2"/>
          <p:cNvSpPr>
            <a:spLocks noGrp="1"/>
          </p:cNvSpPr>
          <p:nvPr>
            <p:ph idx="1"/>
          </p:nvPr>
        </p:nvSpPr>
        <p:spPr/>
        <p:txBody>
          <a:bodyPr>
            <a:normAutofit/>
          </a:bodyPr>
          <a:lstStyle/>
          <a:p>
            <a:pPr>
              <a:spcAft>
                <a:spcPts val="600"/>
              </a:spcAft>
            </a:pPr>
            <a:r>
              <a:rPr lang="tr-TR" sz="2000" dirty="0"/>
              <a:t>Enfeksiyonun derecesinin belirlenmesi</a:t>
            </a:r>
          </a:p>
          <a:p>
            <a:pPr>
              <a:spcAft>
                <a:spcPts val="600"/>
              </a:spcAft>
            </a:pPr>
            <a:r>
              <a:rPr lang="tr-TR" sz="2000" dirty="0" err="1"/>
              <a:t>İmmün</a:t>
            </a:r>
            <a:r>
              <a:rPr lang="tr-TR" sz="2000" dirty="0"/>
              <a:t> sistemin desteklenmesi</a:t>
            </a:r>
          </a:p>
          <a:p>
            <a:pPr>
              <a:spcAft>
                <a:spcPts val="600"/>
              </a:spcAft>
            </a:pPr>
            <a:r>
              <a:rPr lang="tr-TR" sz="2000" dirty="0"/>
              <a:t>Cerrahi tedavi</a:t>
            </a:r>
          </a:p>
          <a:p>
            <a:pPr>
              <a:spcAft>
                <a:spcPts val="600"/>
              </a:spcAft>
            </a:pPr>
            <a:r>
              <a:rPr lang="tr-TR" sz="2000" dirty="0"/>
              <a:t>Medikal destek</a:t>
            </a:r>
          </a:p>
          <a:p>
            <a:pPr>
              <a:spcAft>
                <a:spcPts val="600"/>
              </a:spcAft>
            </a:pPr>
            <a:r>
              <a:rPr lang="tr-TR" sz="2000" dirty="0"/>
              <a:t>Uygun antibiyotiğin seçilip reçete edilmesi</a:t>
            </a:r>
          </a:p>
          <a:p>
            <a:pPr>
              <a:spcAft>
                <a:spcPts val="600"/>
              </a:spcAft>
            </a:pPr>
            <a:r>
              <a:rPr lang="tr-TR" sz="2000" dirty="0"/>
              <a:t>Antibiyotiğin uygun dozda verilmesi, düzenli kullanılması</a:t>
            </a:r>
          </a:p>
          <a:p>
            <a:pPr>
              <a:spcAft>
                <a:spcPts val="600"/>
              </a:spcAft>
            </a:pPr>
            <a:r>
              <a:rPr lang="tr-TR" sz="2000" dirty="0"/>
              <a:t>Sık kontrol</a:t>
            </a:r>
          </a:p>
        </p:txBody>
      </p:sp>
    </p:spTree>
    <p:extLst>
      <p:ext uri="{BB962C8B-B14F-4D97-AF65-F5344CB8AC3E}">
        <p14:creationId xmlns:p14="http://schemas.microsoft.com/office/powerpoint/2010/main" val="207868413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846160"/>
            <a:ext cx="5403890" cy="5545495"/>
          </a:xfrm>
        </p:spPr>
        <p:txBody>
          <a:bodyPr>
            <a:noAutofit/>
          </a:bodyPr>
          <a:lstStyle/>
          <a:p>
            <a:pPr>
              <a:spcAft>
                <a:spcPts val="600"/>
              </a:spcAft>
            </a:pPr>
            <a:r>
              <a:rPr lang="tr-TR" sz="1800" dirty="0"/>
              <a:t>1950lerde yapılmış birçok çalışma, enfeksiyon varlığında etken dişin çekilmesinin, enfeksiyonun </a:t>
            </a:r>
            <a:r>
              <a:rPr lang="tr-TR" sz="1800" dirty="0" err="1"/>
              <a:t>rezolüsyonunu</a:t>
            </a:r>
            <a:r>
              <a:rPr lang="tr-TR" sz="1800" dirty="0"/>
              <a:t> hızlandırdığı, </a:t>
            </a:r>
            <a:r>
              <a:rPr lang="tr-TR" sz="1800" dirty="0" err="1"/>
              <a:t>morbiditeyi</a:t>
            </a:r>
            <a:r>
              <a:rPr lang="tr-TR" sz="1800" dirty="0"/>
              <a:t> düşürdüğü söylenmiştir. </a:t>
            </a:r>
          </a:p>
          <a:p>
            <a:pPr>
              <a:spcAft>
                <a:spcPts val="600"/>
              </a:spcAft>
            </a:pPr>
            <a:r>
              <a:rPr lang="tr-TR" sz="1800" dirty="0" err="1"/>
              <a:t>Hospitalizasyon</a:t>
            </a:r>
            <a:r>
              <a:rPr lang="tr-TR" sz="1800" dirty="0"/>
              <a:t> süresi kısalır veya gerekmez, </a:t>
            </a:r>
            <a:r>
              <a:rPr lang="tr-TR" sz="1800" dirty="0" err="1"/>
              <a:t>ekstraoral</a:t>
            </a:r>
            <a:r>
              <a:rPr lang="tr-TR" sz="1800" dirty="0"/>
              <a:t> </a:t>
            </a:r>
            <a:r>
              <a:rPr lang="tr-TR" sz="1800" dirty="0" err="1"/>
              <a:t>insizyon</a:t>
            </a:r>
            <a:r>
              <a:rPr lang="tr-TR" sz="1800" dirty="0"/>
              <a:t> ve drenaj ihtiyacını düşürür. </a:t>
            </a:r>
          </a:p>
          <a:p>
            <a:pPr>
              <a:spcAft>
                <a:spcPts val="600"/>
              </a:spcAft>
            </a:pPr>
            <a:r>
              <a:rPr lang="tr-TR" sz="1800" dirty="0"/>
              <a:t>Bazen diş çekiminin, daha sonra gelişen ve </a:t>
            </a:r>
            <a:r>
              <a:rPr lang="tr-TR" sz="1800" dirty="0" err="1"/>
              <a:t>hospitalizasyon</a:t>
            </a:r>
            <a:r>
              <a:rPr lang="tr-TR" sz="1800" dirty="0"/>
              <a:t> gerektiren ağır enfeksiyonlara sebep olduğu söylenir. </a:t>
            </a:r>
          </a:p>
          <a:p>
            <a:pPr>
              <a:spcAft>
                <a:spcPts val="600"/>
              </a:spcAft>
            </a:pPr>
            <a:r>
              <a:rPr lang="tr-TR" sz="1800" dirty="0"/>
              <a:t>Aslında diş çekimi gerektiren ağır bir enfeksiyon hemen tedavi edilmezse daha çok </a:t>
            </a:r>
            <a:r>
              <a:rPr lang="tr-TR" sz="1800" dirty="0" err="1"/>
              <a:t>hospitalizasyon</a:t>
            </a:r>
            <a:r>
              <a:rPr lang="tr-TR" sz="1800" dirty="0"/>
              <a:t> gerektirir ve daha </a:t>
            </a:r>
            <a:r>
              <a:rPr lang="tr-TR" sz="1800" dirty="0" err="1"/>
              <a:t>agresiv</a:t>
            </a:r>
            <a:r>
              <a:rPr lang="tr-TR" sz="1800" dirty="0"/>
              <a:t> cerrahi tedavi gerektirir.</a:t>
            </a:r>
          </a:p>
        </p:txBody>
      </p:sp>
      <p:pic>
        <p:nvPicPr>
          <p:cNvPr id="10" name="Content Placeholder 9" descr="Ekran Resmi 2015-05-01 01.15.44.png"/>
          <p:cNvPicPr>
            <a:picLocks noGrp="1" noChangeAspect="1"/>
          </p:cNvPicPr>
          <p:nvPr>
            <p:ph sz="half" idx="2"/>
          </p:nvPr>
        </p:nvPicPr>
        <p:blipFill>
          <a:blip r:embed="rId2">
            <a:extLst>
              <a:ext uri="{28A0092B-C50C-407E-A947-70E740481C1C}">
                <a14:useLocalDpi xmlns:a14="http://schemas.microsoft.com/office/drawing/2010/main" val="0"/>
              </a:ext>
            </a:extLst>
          </a:blip>
          <a:srcRect l="19556" r="19556"/>
          <a:stretch>
            <a:fillRect/>
          </a:stretch>
        </p:blipFill>
        <p:spPr>
          <a:xfrm>
            <a:off x="6011176" y="533781"/>
            <a:ext cx="2825750" cy="5857875"/>
          </a:xfrm>
        </p:spPr>
      </p:pic>
    </p:spTree>
    <p:extLst>
      <p:ext uri="{BB962C8B-B14F-4D97-AF65-F5344CB8AC3E}">
        <p14:creationId xmlns:p14="http://schemas.microsoft.com/office/powerpoint/2010/main" val="23181358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sz="half" idx="1"/>
          </p:nvPr>
        </p:nvSpPr>
        <p:spPr>
          <a:xfrm>
            <a:off x="457200" y="1673352"/>
            <a:ext cx="8229600" cy="4718304"/>
          </a:xfrm>
        </p:spPr>
        <p:txBody>
          <a:bodyPr>
            <a:normAutofit/>
          </a:bodyPr>
          <a:lstStyle/>
          <a:p>
            <a:pPr>
              <a:spcAft>
                <a:spcPts val="600"/>
              </a:spcAft>
            </a:pPr>
            <a:r>
              <a:rPr lang="tr-TR" sz="2000" dirty="0" err="1"/>
              <a:t>Fasial</a:t>
            </a:r>
            <a:r>
              <a:rPr lang="tr-TR" sz="2000" dirty="0"/>
              <a:t> </a:t>
            </a:r>
            <a:r>
              <a:rPr lang="tr-TR" sz="2000" dirty="0" err="1"/>
              <a:t>loj</a:t>
            </a:r>
            <a:r>
              <a:rPr lang="tr-TR" sz="2000" dirty="0"/>
              <a:t> apselerinin cerrahi tedavisi neredeyse her zaman </a:t>
            </a:r>
            <a:r>
              <a:rPr lang="tr-TR" sz="2000" dirty="0" err="1"/>
              <a:t>insizyon</a:t>
            </a:r>
            <a:r>
              <a:rPr lang="tr-TR" sz="2000" dirty="0"/>
              <a:t> ve drenaj gerektirir. Bir veya daha fazla dren uygun bir şekilde </a:t>
            </a:r>
            <a:r>
              <a:rPr lang="tr-TR" sz="2000" dirty="0" err="1"/>
              <a:t>enfekte</a:t>
            </a:r>
            <a:r>
              <a:rPr lang="tr-TR" sz="2000" dirty="0"/>
              <a:t> alana yerleştirilir. İşlem genellikle ameliyathane şartlarında genel anestezi altında yapılır.</a:t>
            </a:r>
          </a:p>
          <a:p>
            <a:pPr>
              <a:spcAft>
                <a:spcPts val="600"/>
              </a:spcAft>
            </a:pPr>
            <a:r>
              <a:rPr lang="tr-TR" sz="2000" dirty="0"/>
              <a:t>Yeterli klinik tecrübe ve deneyimler göstermiştir ki; </a:t>
            </a:r>
            <a:r>
              <a:rPr lang="tr-TR" sz="2000" dirty="0" err="1"/>
              <a:t>palpasyon</a:t>
            </a:r>
            <a:r>
              <a:rPr lang="tr-TR" sz="2000" dirty="0"/>
              <a:t>, iğne </a:t>
            </a:r>
            <a:r>
              <a:rPr lang="tr-TR" sz="2000" dirty="0" err="1"/>
              <a:t>aspirasyonu</a:t>
            </a:r>
            <a:r>
              <a:rPr lang="tr-TR" sz="2000" dirty="0"/>
              <a:t>, radyografik muayene ve açık cerrahi drenaj apse teşhisini doğrulamadığında, enfeksiyon </a:t>
            </a:r>
            <a:r>
              <a:rPr lang="tr-TR" sz="2000" dirty="0" err="1"/>
              <a:t>selülit</a:t>
            </a:r>
            <a:r>
              <a:rPr lang="tr-TR" sz="2000" dirty="0"/>
              <a:t> aşamasında olduğunda bile </a:t>
            </a:r>
            <a:r>
              <a:rPr lang="tr-TR" sz="2000" dirty="0" err="1"/>
              <a:t>insizyon</a:t>
            </a:r>
            <a:r>
              <a:rPr lang="tr-TR" sz="2000" dirty="0"/>
              <a:t> ve drenajla daha hızlı iyileşmektedir. Cerrah </a:t>
            </a:r>
            <a:r>
              <a:rPr lang="tr-TR" sz="2000" dirty="0" err="1"/>
              <a:t>pü</a:t>
            </a:r>
            <a:r>
              <a:rPr lang="tr-TR" sz="2000" dirty="0"/>
              <a:t> formasyonunun varlığından emin olmayı beklememelidir.</a:t>
            </a:r>
          </a:p>
          <a:p>
            <a:pPr>
              <a:spcAft>
                <a:spcPts val="600"/>
              </a:spcAft>
            </a:pPr>
            <a:r>
              <a:rPr lang="tr-TR" sz="2000" dirty="0" err="1"/>
              <a:t>Agresiv</a:t>
            </a:r>
            <a:r>
              <a:rPr lang="tr-TR" sz="2000" dirty="0"/>
              <a:t> cerrahi yaklaşım, baş ve boyun bölgesi </a:t>
            </a:r>
            <a:r>
              <a:rPr lang="tr-TR" sz="2000" dirty="0" err="1"/>
              <a:t>odontojenik</a:t>
            </a:r>
            <a:r>
              <a:rPr lang="tr-TR" sz="2000" dirty="0"/>
              <a:t> enfeksiyonlarının tedavisinde hala </a:t>
            </a:r>
            <a:r>
              <a:rPr lang="tr-TR" sz="2000" dirty="0" err="1"/>
              <a:t>primer</a:t>
            </a:r>
            <a:r>
              <a:rPr lang="tr-TR" sz="2000" dirty="0"/>
              <a:t> yöntemdir.</a:t>
            </a:r>
          </a:p>
          <a:p>
            <a:pPr>
              <a:spcAft>
                <a:spcPts val="600"/>
              </a:spcAft>
            </a:pPr>
            <a:endParaRPr lang="en-US" dirty="0"/>
          </a:p>
          <a:p>
            <a:endParaRPr lang="tr-TR" dirty="0"/>
          </a:p>
        </p:txBody>
      </p:sp>
    </p:spTree>
    <p:extLst>
      <p:ext uri="{BB962C8B-B14F-4D97-AF65-F5344CB8AC3E}">
        <p14:creationId xmlns:p14="http://schemas.microsoft.com/office/powerpoint/2010/main" val="12410609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092" y="533400"/>
            <a:ext cx="8031707" cy="990600"/>
          </a:xfrm>
        </p:spPr>
        <p:txBody>
          <a:bodyPr/>
          <a:lstStyle/>
          <a:p>
            <a:r>
              <a:rPr lang="tr-TR" dirty="0"/>
              <a:t>OSTEOMYELİT</a:t>
            </a:r>
            <a:endParaRPr lang="en-US" dirty="0"/>
          </a:p>
        </p:txBody>
      </p:sp>
      <p:sp>
        <p:nvSpPr>
          <p:cNvPr id="3" name="Content Placeholder 2"/>
          <p:cNvSpPr>
            <a:spLocks noGrp="1"/>
          </p:cNvSpPr>
          <p:nvPr>
            <p:ph idx="1"/>
          </p:nvPr>
        </p:nvSpPr>
        <p:spPr/>
        <p:txBody>
          <a:bodyPr>
            <a:normAutofit fontScale="85000" lnSpcReduction="20000"/>
          </a:bodyPr>
          <a:lstStyle/>
          <a:p>
            <a:pPr>
              <a:spcAft>
                <a:spcPts val="600"/>
              </a:spcAft>
            </a:pPr>
            <a:r>
              <a:rPr lang="tr-TR" sz="1800" dirty="0"/>
              <a:t>Terim olarak </a:t>
            </a:r>
            <a:r>
              <a:rPr lang="tr-TR" sz="1800" dirty="0" err="1"/>
              <a:t>osteomyelit</a:t>
            </a:r>
            <a:r>
              <a:rPr lang="tr-TR" sz="1800" dirty="0"/>
              <a:t>, kemik iliğinin iltihabı anlamına gelmektedir. Klinik olarak ise, kemiğin iltihabı olarak ifade edilir.</a:t>
            </a:r>
          </a:p>
          <a:p>
            <a:pPr>
              <a:spcAft>
                <a:spcPts val="600"/>
              </a:spcAft>
            </a:pPr>
            <a:r>
              <a:rPr lang="tr-TR" sz="1800" dirty="0" err="1"/>
              <a:t>Osteomyelit</a:t>
            </a:r>
            <a:r>
              <a:rPr lang="tr-TR" sz="1800" dirty="0"/>
              <a:t> genellikle, kemiğin </a:t>
            </a:r>
            <a:r>
              <a:rPr lang="tr-TR" sz="1800" dirty="0" err="1"/>
              <a:t>medullar</a:t>
            </a:r>
            <a:r>
              <a:rPr lang="tr-TR" sz="1800" dirty="0"/>
              <a:t> </a:t>
            </a:r>
            <a:r>
              <a:rPr lang="tr-TR" sz="1800" dirty="0" err="1"/>
              <a:t>kavitesinde</a:t>
            </a:r>
            <a:r>
              <a:rPr lang="tr-TR" sz="1800" dirty="0"/>
              <a:t> başlar, </a:t>
            </a:r>
            <a:r>
              <a:rPr lang="tr-TR" sz="1800" dirty="0" err="1"/>
              <a:t>kansellöz</a:t>
            </a:r>
            <a:r>
              <a:rPr lang="tr-TR" sz="1800" dirty="0"/>
              <a:t> kemiği içine alır, daha sonra </a:t>
            </a:r>
            <a:r>
              <a:rPr lang="tr-TR" sz="1800" dirty="0" err="1"/>
              <a:t>kortikal</a:t>
            </a:r>
            <a:r>
              <a:rPr lang="tr-TR" sz="1800" dirty="0"/>
              <a:t> kemiğe en sonunda </a:t>
            </a:r>
            <a:r>
              <a:rPr lang="tr-TR" sz="1800" dirty="0" err="1"/>
              <a:t>periosteuma</a:t>
            </a:r>
            <a:r>
              <a:rPr lang="tr-TR" sz="1800" dirty="0"/>
              <a:t> uzanır. </a:t>
            </a:r>
          </a:p>
          <a:p>
            <a:pPr>
              <a:spcAft>
                <a:spcPts val="600"/>
              </a:spcAft>
            </a:pPr>
            <a:r>
              <a:rPr lang="tr-TR" sz="1800" dirty="0"/>
              <a:t>Bakterilerin </a:t>
            </a:r>
            <a:r>
              <a:rPr lang="tr-TR" sz="1800" dirty="0" err="1"/>
              <a:t>kansellöz</a:t>
            </a:r>
            <a:r>
              <a:rPr lang="tr-TR" sz="1800" dirty="0"/>
              <a:t> kemiğe </a:t>
            </a:r>
            <a:r>
              <a:rPr lang="tr-TR" sz="1800" dirty="0" err="1"/>
              <a:t>invazyonu</a:t>
            </a:r>
            <a:r>
              <a:rPr lang="tr-TR" sz="1800" dirty="0"/>
              <a:t>, içeri doğru kemik iliğinde, yumuşak dokuda </a:t>
            </a:r>
            <a:r>
              <a:rPr lang="tr-TR" sz="1800" dirty="0" err="1"/>
              <a:t>inflamasyon</a:t>
            </a:r>
            <a:r>
              <a:rPr lang="tr-TR" sz="1800" dirty="0"/>
              <a:t> ve ödeme neden olur. </a:t>
            </a:r>
          </a:p>
          <a:p>
            <a:pPr>
              <a:spcAft>
                <a:spcPts val="600"/>
              </a:spcAft>
            </a:pPr>
            <a:r>
              <a:rPr lang="tr-TR" sz="1800" dirty="0" err="1"/>
              <a:t>Dental</a:t>
            </a:r>
            <a:r>
              <a:rPr lang="tr-TR" sz="1800" dirty="0"/>
              <a:t> </a:t>
            </a:r>
            <a:r>
              <a:rPr lang="tr-TR" sz="1800" dirty="0" err="1"/>
              <a:t>pulpa</a:t>
            </a:r>
            <a:r>
              <a:rPr lang="tr-TR" sz="1800" dirty="0"/>
              <a:t> gibi, </a:t>
            </a:r>
            <a:r>
              <a:rPr lang="tr-TR" sz="1800" dirty="0" err="1"/>
              <a:t>kalsifiye</a:t>
            </a:r>
            <a:r>
              <a:rPr lang="tr-TR" sz="1800" dirty="0"/>
              <a:t> doku tarafından sarılmış yumuşak doku ödemi, dokudaki hidrostatik basıncı artırarak </a:t>
            </a:r>
            <a:r>
              <a:rPr lang="tr-TR" sz="1800" dirty="0" err="1"/>
              <a:t>arteriyal</a:t>
            </a:r>
            <a:r>
              <a:rPr lang="tr-TR" sz="1800" dirty="0"/>
              <a:t> damarlara da bası yapar. </a:t>
            </a:r>
          </a:p>
          <a:p>
            <a:pPr>
              <a:spcAft>
                <a:spcPts val="600"/>
              </a:spcAft>
            </a:pPr>
            <a:r>
              <a:rPr lang="tr-TR" sz="1800" dirty="0"/>
              <a:t>Bu durum dokunun beslenmesini azaltır ve yumuşak doku nekrozu görülür. </a:t>
            </a:r>
          </a:p>
          <a:p>
            <a:pPr>
              <a:spcAft>
                <a:spcPts val="600"/>
              </a:spcAft>
            </a:pPr>
            <a:r>
              <a:rPr lang="tr-TR" sz="1800" dirty="0" err="1"/>
              <a:t>Kansellöz</a:t>
            </a:r>
            <a:r>
              <a:rPr lang="tr-TR" sz="1800" dirty="0"/>
              <a:t> kemiğin </a:t>
            </a:r>
            <a:r>
              <a:rPr lang="tr-TR" sz="1800" dirty="0" err="1"/>
              <a:t>mikrosirkülasyonunun</a:t>
            </a:r>
            <a:r>
              <a:rPr lang="tr-TR" sz="1800" dirty="0"/>
              <a:t> bozulması, </a:t>
            </a:r>
            <a:r>
              <a:rPr lang="tr-TR" sz="1800" dirty="0" err="1"/>
              <a:t>osteomiyelit</a:t>
            </a:r>
            <a:r>
              <a:rPr lang="tr-TR" sz="1800" dirty="0"/>
              <a:t> oluşumu için kritik bir faktördür, çünkü ilgili bölge </a:t>
            </a:r>
            <a:r>
              <a:rPr lang="tr-TR" sz="1800" dirty="0" err="1"/>
              <a:t>iskemik</a:t>
            </a:r>
            <a:r>
              <a:rPr lang="tr-TR" sz="1800" dirty="0"/>
              <a:t> ve kemiğin </a:t>
            </a:r>
            <a:r>
              <a:rPr lang="tr-TR" sz="1800" dirty="0" err="1"/>
              <a:t>selüler</a:t>
            </a:r>
            <a:r>
              <a:rPr lang="tr-TR" sz="1800" dirty="0"/>
              <a:t> </a:t>
            </a:r>
            <a:r>
              <a:rPr lang="tr-TR" sz="1800" dirty="0" err="1"/>
              <a:t>komponenti</a:t>
            </a:r>
            <a:r>
              <a:rPr lang="tr-TR" sz="1800" dirty="0"/>
              <a:t> nekrotik hale gelir. </a:t>
            </a:r>
          </a:p>
          <a:p>
            <a:pPr>
              <a:spcAft>
                <a:spcPts val="600"/>
              </a:spcAft>
            </a:pPr>
            <a:r>
              <a:rPr lang="tr-TR" sz="1800" dirty="0"/>
              <a:t>Savunma sistemi kan yoluyla dokuya ulaşamadığı için bakteriler üreyebilir ve medikal-cerrahi tedavi başlayana kadar </a:t>
            </a:r>
            <a:r>
              <a:rPr lang="tr-TR" sz="1800" dirty="0" err="1"/>
              <a:t>osteomyelit</a:t>
            </a:r>
            <a:r>
              <a:rPr lang="tr-TR" sz="1800" dirty="0"/>
              <a:t> yayılır.</a:t>
            </a:r>
          </a:p>
        </p:txBody>
      </p:sp>
    </p:spTree>
    <p:extLst>
      <p:ext uri="{BB962C8B-B14F-4D97-AF65-F5344CB8AC3E}">
        <p14:creationId xmlns:p14="http://schemas.microsoft.com/office/powerpoint/2010/main" val="417354291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064525"/>
            <a:ext cx="8229600" cy="5412475"/>
          </a:xfrm>
        </p:spPr>
        <p:txBody>
          <a:bodyPr>
            <a:normAutofit/>
          </a:bodyPr>
          <a:lstStyle/>
          <a:p>
            <a:pPr>
              <a:spcAft>
                <a:spcPts val="600"/>
              </a:spcAft>
            </a:pPr>
            <a:r>
              <a:rPr lang="tr-TR" sz="1800" dirty="0" err="1"/>
              <a:t>Maksillada</a:t>
            </a:r>
            <a:r>
              <a:rPr lang="tr-TR" sz="1800" dirty="0"/>
              <a:t> da </a:t>
            </a:r>
            <a:r>
              <a:rPr lang="tr-TR" sz="1800" dirty="0" err="1"/>
              <a:t>osteomyelit</a:t>
            </a:r>
            <a:r>
              <a:rPr lang="tr-TR" sz="1800" dirty="0"/>
              <a:t> görülebilir ancak </a:t>
            </a:r>
            <a:r>
              <a:rPr lang="tr-TR" sz="1800" dirty="0" err="1"/>
              <a:t>mandibulayla</a:t>
            </a:r>
            <a:r>
              <a:rPr lang="tr-TR" sz="1800" dirty="0"/>
              <a:t> kıyaslandığında oldukça nadirdir. Bu durumun </a:t>
            </a:r>
            <a:r>
              <a:rPr lang="tr-TR" sz="1800" dirty="0" err="1"/>
              <a:t>primer</a:t>
            </a:r>
            <a:r>
              <a:rPr lang="tr-TR" sz="1800" dirty="0"/>
              <a:t> nedeni, </a:t>
            </a:r>
            <a:r>
              <a:rPr lang="tr-TR" sz="1800" dirty="0" err="1"/>
              <a:t>maksillanın</a:t>
            </a:r>
            <a:r>
              <a:rPr lang="tr-TR" sz="1800" dirty="0"/>
              <a:t> beslenmesinin çok daha fazla olmasıdır. </a:t>
            </a:r>
          </a:p>
          <a:p>
            <a:pPr>
              <a:spcAft>
                <a:spcPts val="600"/>
              </a:spcAft>
            </a:pPr>
            <a:r>
              <a:rPr lang="tr-TR" sz="1800" dirty="0" err="1"/>
              <a:t>Mandibula</a:t>
            </a:r>
            <a:r>
              <a:rPr lang="tr-TR" sz="1800" dirty="0"/>
              <a:t> </a:t>
            </a:r>
            <a:r>
              <a:rPr lang="tr-TR" sz="1800" dirty="0" err="1"/>
              <a:t>primer</a:t>
            </a:r>
            <a:r>
              <a:rPr lang="tr-TR" sz="1800" dirty="0"/>
              <a:t> beslenmesini </a:t>
            </a:r>
            <a:r>
              <a:rPr lang="tr-TR" sz="1800" dirty="0" err="1"/>
              <a:t>inferior</a:t>
            </a:r>
            <a:r>
              <a:rPr lang="tr-TR" sz="1800" dirty="0"/>
              <a:t> </a:t>
            </a:r>
            <a:r>
              <a:rPr lang="tr-TR" sz="1800" dirty="0" err="1"/>
              <a:t>alveolar</a:t>
            </a:r>
            <a:r>
              <a:rPr lang="tr-TR" sz="1800" dirty="0"/>
              <a:t> arterden alır ve </a:t>
            </a:r>
            <a:r>
              <a:rPr lang="tr-TR" sz="1800" dirty="0" err="1"/>
              <a:t>kortikal</a:t>
            </a:r>
            <a:r>
              <a:rPr lang="tr-TR" sz="1800" dirty="0"/>
              <a:t> kemiğin </a:t>
            </a:r>
            <a:r>
              <a:rPr lang="tr-TR" sz="1800" dirty="0" err="1"/>
              <a:t>dens</a:t>
            </a:r>
            <a:r>
              <a:rPr lang="tr-TR" sz="1800" dirty="0"/>
              <a:t> yapısı </a:t>
            </a:r>
            <a:r>
              <a:rPr lang="tr-TR" sz="1800" dirty="0" err="1"/>
              <a:t>periostal</a:t>
            </a:r>
            <a:r>
              <a:rPr lang="tr-TR" sz="1800" dirty="0"/>
              <a:t> damarların </a:t>
            </a:r>
            <a:r>
              <a:rPr lang="tr-TR" sz="1800" dirty="0" err="1"/>
              <a:t>penetrasyonunu</a:t>
            </a:r>
            <a:r>
              <a:rPr lang="tr-TR" sz="1800" dirty="0"/>
              <a:t> kısıtlar. </a:t>
            </a:r>
            <a:r>
              <a:rPr lang="tr-TR" sz="1800" dirty="0" err="1"/>
              <a:t>Mandibular</a:t>
            </a:r>
            <a:r>
              <a:rPr lang="tr-TR" sz="1800" dirty="0"/>
              <a:t> </a:t>
            </a:r>
            <a:r>
              <a:rPr lang="tr-TR" sz="1800" dirty="0" err="1"/>
              <a:t>kansellöz</a:t>
            </a:r>
            <a:r>
              <a:rPr lang="tr-TR" sz="1800" dirty="0"/>
              <a:t> kemikte </a:t>
            </a:r>
            <a:r>
              <a:rPr lang="tr-TR" sz="1800" dirty="0" err="1"/>
              <a:t>iskemi</a:t>
            </a:r>
            <a:r>
              <a:rPr lang="tr-TR" sz="1800" dirty="0"/>
              <a:t> görülmesi ve bundan dolayı </a:t>
            </a:r>
            <a:r>
              <a:rPr lang="tr-TR" sz="1800" dirty="0" err="1"/>
              <a:t>enfekte</a:t>
            </a:r>
            <a:r>
              <a:rPr lang="tr-TR" sz="1800" dirty="0"/>
              <a:t> olma ihtimali daha yüksektir.</a:t>
            </a:r>
          </a:p>
          <a:p>
            <a:pPr>
              <a:spcAft>
                <a:spcPts val="600"/>
              </a:spcAft>
            </a:pPr>
            <a:r>
              <a:rPr lang="tr-TR" sz="1800" dirty="0"/>
              <a:t>Bakterilerin </a:t>
            </a:r>
            <a:r>
              <a:rPr lang="tr-TR" sz="1800" dirty="0" err="1"/>
              <a:t>dental</a:t>
            </a:r>
            <a:r>
              <a:rPr lang="tr-TR" sz="1800" dirty="0"/>
              <a:t> enfeksiyonlar yoluyla </a:t>
            </a:r>
            <a:r>
              <a:rPr lang="tr-TR" sz="1800" dirty="0" err="1"/>
              <a:t>kansellöz</a:t>
            </a:r>
            <a:r>
              <a:rPr lang="tr-TR" sz="1800" dirty="0"/>
              <a:t> kemiğe ulaşması için birçok fırsatı vardır, ancak </a:t>
            </a:r>
            <a:r>
              <a:rPr lang="tr-TR" sz="1800" dirty="0" err="1"/>
              <a:t>immün</a:t>
            </a:r>
            <a:r>
              <a:rPr lang="tr-TR" sz="1800" dirty="0"/>
              <a:t> sistemde </a:t>
            </a:r>
            <a:r>
              <a:rPr lang="tr-TR" sz="1800" dirty="0" err="1"/>
              <a:t>supresyon</a:t>
            </a:r>
            <a:r>
              <a:rPr lang="tr-TR" sz="1800" dirty="0"/>
              <a:t> olmadığı sürece nadiren </a:t>
            </a:r>
            <a:r>
              <a:rPr lang="tr-TR" sz="1800" dirty="0" err="1"/>
              <a:t>osteomyelit</a:t>
            </a:r>
            <a:r>
              <a:rPr lang="tr-TR" sz="1800" dirty="0"/>
              <a:t> görülür. </a:t>
            </a:r>
          </a:p>
          <a:p>
            <a:pPr>
              <a:spcAft>
                <a:spcPts val="600"/>
              </a:spcAft>
            </a:pPr>
            <a:r>
              <a:rPr lang="tr-TR" sz="1800" dirty="0" err="1">
                <a:solidFill>
                  <a:srgbClr val="FF0000"/>
                </a:solidFill>
              </a:rPr>
              <a:t>Osteomyelit</a:t>
            </a:r>
            <a:r>
              <a:rPr lang="tr-TR" sz="1800" dirty="0">
                <a:solidFill>
                  <a:srgbClr val="FF0000"/>
                </a:solidFill>
              </a:rPr>
              <a:t> için majör </a:t>
            </a:r>
            <a:r>
              <a:rPr lang="tr-TR" sz="1800" dirty="0" err="1">
                <a:solidFill>
                  <a:srgbClr val="FF0000"/>
                </a:solidFill>
              </a:rPr>
              <a:t>predispozan</a:t>
            </a:r>
            <a:r>
              <a:rPr lang="tr-TR" sz="1800" dirty="0">
                <a:solidFill>
                  <a:srgbClr val="FF0000"/>
                </a:solidFill>
              </a:rPr>
              <a:t> faktörler; </a:t>
            </a:r>
            <a:r>
              <a:rPr lang="tr-TR" sz="1800" dirty="0" err="1">
                <a:solidFill>
                  <a:srgbClr val="FF0000"/>
                </a:solidFill>
              </a:rPr>
              <a:t>odontojenik</a:t>
            </a:r>
            <a:r>
              <a:rPr lang="tr-TR" sz="1800" dirty="0">
                <a:solidFill>
                  <a:srgbClr val="FF0000"/>
                </a:solidFill>
              </a:rPr>
              <a:t> enfeksiyonlar ve </a:t>
            </a:r>
            <a:r>
              <a:rPr lang="tr-TR" sz="1800" dirty="0" err="1">
                <a:solidFill>
                  <a:srgbClr val="FF0000"/>
                </a:solidFill>
              </a:rPr>
              <a:t>mandibula</a:t>
            </a:r>
            <a:r>
              <a:rPr lang="tr-TR" sz="1800" dirty="0">
                <a:solidFill>
                  <a:srgbClr val="FF0000"/>
                </a:solidFill>
              </a:rPr>
              <a:t> </a:t>
            </a:r>
            <a:r>
              <a:rPr lang="tr-TR" sz="1800" dirty="0" err="1">
                <a:solidFill>
                  <a:srgbClr val="FF0000"/>
                </a:solidFill>
              </a:rPr>
              <a:t>fraktürleridir</a:t>
            </a:r>
            <a:r>
              <a:rPr lang="tr-TR" sz="1800" dirty="0">
                <a:solidFill>
                  <a:srgbClr val="FF0000"/>
                </a:solidFill>
              </a:rPr>
              <a:t>. </a:t>
            </a:r>
          </a:p>
          <a:p>
            <a:pPr>
              <a:spcAft>
                <a:spcPts val="600"/>
              </a:spcAft>
            </a:pPr>
            <a:r>
              <a:rPr lang="tr-TR" sz="1800" dirty="0"/>
              <a:t>Bu iki durum birlikte görüldüğünde bile </a:t>
            </a:r>
            <a:r>
              <a:rPr lang="tr-TR" sz="1800" dirty="0" err="1"/>
              <a:t>osteomyelit</a:t>
            </a:r>
            <a:r>
              <a:rPr lang="tr-TR" sz="1800" dirty="0"/>
              <a:t> nadiren gelişir; </a:t>
            </a:r>
            <a:r>
              <a:rPr lang="tr-TR" sz="1800" dirty="0" err="1"/>
              <a:t>diabet</a:t>
            </a:r>
            <a:r>
              <a:rPr lang="tr-TR" sz="1800" dirty="0"/>
              <a:t>, alkolizm, </a:t>
            </a:r>
            <a:r>
              <a:rPr lang="tr-TR" sz="1800" dirty="0" err="1"/>
              <a:t>intravenöz</a:t>
            </a:r>
            <a:r>
              <a:rPr lang="tr-TR" sz="1800" dirty="0"/>
              <a:t> uyuşturucu kullanımı ve </a:t>
            </a:r>
            <a:r>
              <a:rPr lang="tr-TR" sz="1800" dirty="0" err="1"/>
              <a:t>sickle</a:t>
            </a:r>
            <a:r>
              <a:rPr lang="tr-TR" sz="1800" dirty="0"/>
              <a:t> </a:t>
            </a:r>
            <a:r>
              <a:rPr lang="tr-TR" sz="1800" dirty="0" err="1"/>
              <a:t>cell</a:t>
            </a:r>
            <a:r>
              <a:rPr lang="tr-TR" sz="1800" dirty="0"/>
              <a:t> anemi, kemoterapi gibi </a:t>
            </a:r>
            <a:r>
              <a:rPr lang="tr-TR" sz="1800" dirty="0" err="1"/>
              <a:t>myeloproliferatif</a:t>
            </a:r>
            <a:r>
              <a:rPr lang="tr-TR" sz="1800" dirty="0"/>
              <a:t> hastalıklar </a:t>
            </a:r>
            <a:r>
              <a:rPr lang="tr-TR" sz="1800" dirty="0" err="1"/>
              <a:t>immün</a:t>
            </a:r>
            <a:r>
              <a:rPr lang="tr-TR" sz="1800" dirty="0"/>
              <a:t> sistemi baskılamadığı sürece.</a:t>
            </a:r>
          </a:p>
          <a:p>
            <a:pPr>
              <a:spcAft>
                <a:spcPts val="600"/>
              </a:spcAft>
            </a:pPr>
            <a:endParaRPr lang="tr-TR" dirty="0"/>
          </a:p>
          <a:p>
            <a:pPr>
              <a:spcAft>
                <a:spcPts val="600"/>
              </a:spcAft>
            </a:pPr>
            <a:endParaRPr lang="en-US" dirty="0"/>
          </a:p>
          <a:p>
            <a:endParaRPr lang="tr-TR" dirty="0"/>
          </a:p>
        </p:txBody>
      </p:sp>
    </p:spTree>
    <p:extLst>
      <p:ext uri="{BB962C8B-B14F-4D97-AF65-F5344CB8AC3E}">
        <p14:creationId xmlns:p14="http://schemas.microsoft.com/office/powerpoint/2010/main" val="370688410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3206"/>
            <a:ext cx="8229600" cy="5903794"/>
          </a:xfrm>
        </p:spPr>
        <p:txBody>
          <a:bodyPr>
            <a:normAutofit/>
          </a:bodyPr>
          <a:lstStyle/>
          <a:p>
            <a:pPr>
              <a:spcAft>
                <a:spcPts val="600"/>
              </a:spcAft>
            </a:pPr>
            <a:r>
              <a:rPr lang="tr-TR" sz="1800" dirty="0"/>
              <a:t>Son zamanlarda </a:t>
            </a:r>
            <a:r>
              <a:rPr lang="tr-TR" sz="1800" dirty="0" err="1"/>
              <a:t>mandibula</a:t>
            </a:r>
            <a:r>
              <a:rPr lang="tr-TR" sz="1800" dirty="0"/>
              <a:t> </a:t>
            </a:r>
            <a:r>
              <a:rPr lang="tr-TR" sz="1800" dirty="0" err="1"/>
              <a:t>osteomyelitleri</a:t>
            </a:r>
            <a:r>
              <a:rPr lang="tr-TR" sz="1800" dirty="0"/>
              <a:t> üzerine yapılan mikrobiyolojik çalışmalar, </a:t>
            </a:r>
            <a:r>
              <a:rPr lang="tr-TR" sz="1800" dirty="0" err="1"/>
              <a:t>primer</a:t>
            </a:r>
            <a:r>
              <a:rPr lang="tr-TR" sz="1800" dirty="0"/>
              <a:t> </a:t>
            </a:r>
            <a:r>
              <a:rPr lang="tr-TR" sz="1800" dirty="0" err="1"/>
              <a:t>bakteriyeminin</a:t>
            </a:r>
            <a:r>
              <a:rPr lang="tr-TR" sz="1800" dirty="0"/>
              <a:t> </a:t>
            </a:r>
            <a:r>
              <a:rPr lang="tr-TR" sz="1800" dirty="0" err="1"/>
              <a:t>odontojenik</a:t>
            </a:r>
            <a:r>
              <a:rPr lang="tr-TR" sz="1800" dirty="0"/>
              <a:t> enfeksiyonlarla aynı olduğunu ortaya koymuştur. </a:t>
            </a:r>
          </a:p>
          <a:p>
            <a:pPr>
              <a:spcAft>
                <a:spcPts val="600"/>
              </a:spcAft>
            </a:pPr>
            <a:r>
              <a:rPr lang="tr-TR" sz="1800" dirty="0"/>
              <a:t>Bunlar; streptokoklar, </a:t>
            </a:r>
            <a:r>
              <a:rPr lang="tr-TR" sz="1800" dirty="0" err="1"/>
              <a:t>peptostreptococcus</a:t>
            </a:r>
            <a:r>
              <a:rPr lang="tr-TR" sz="1800" dirty="0"/>
              <a:t> gibi anaerobik koklar, </a:t>
            </a:r>
            <a:r>
              <a:rPr lang="tr-TR" sz="1800" dirty="0" err="1"/>
              <a:t>fusobakterium</a:t>
            </a:r>
            <a:r>
              <a:rPr lang="tr-TR" sz="1800" dirty="0"/>
              <a:t> ve </a:t>
            </a:r>
            <a:r>
              <a:rPr lang="tr-TR" sz="1800" dirty="0" err="1"/>
              <a:t>prevotella</a:t>
            </a:r>
            <a:r>
              <a:rPr lang="tr-TR" sz="1800" dirty="0"/>
              <a:t> gibi anaerobik gram negatif </a:t>
            </a:r>
            <a:r>
              <a:rPr lang="tr-TR" sz="1800" dirty="0" err="1"/>
              <a:t>rodlar</a:t>
            </a:r>
            <a:r>
              <a:rPr lang="tr-TR" sz="1800" dirty="0"/>
              <a:t>. </a:t>
            </a:r>
            <a:r>
              <a:rPr lang="tr-TR" sz="1800" dirty="0" err="1"/>
              <a:t>Predominant</a:t>
            </a:r>
            <a:r>
              <a:rPr lang="tr-TR" sz="1800" dirty="0"/>
              <a:t> bakteriler aerobik stafilokoklardır, bu yönüyle </a:t>
            </a:r>
            <a:r>
              <a:rPr lang="tr-TR" sz="1800" dirty="0" err="1"/>
              <a:t>mandibula</a:t>
            </a:r>
            <a:r>
              <a:rPr lang="tr-TR" sz="1800" dirty="0"/>
              <a:t> </a:t>
            </a:r>
            <a:r>
              <a:rPr lang="tr-TR" sz="1800" dirty="0" err="1"/>
              <a:t>osteomyelitleri</a:t>
            </a:r>
            <a:r>
              <a:rPr lang="tr-TR" sz="1800" dirty="0"/>
              <a:t> diğer kemiklerin </a:t>
            </a:r>
            <a:r>
              <a:rPr lang="tr-TR" sz="1800" dirty="0" err="1"/>
              <a:t>osteomyelitlerinden</a:t>
            </a:r>
            <a:r>
              <a:rPr lang="tr-TR" sz="1800" dirty="0"/>
              <a:t> farklıdır.</a:t>
            </a:r>
          </a:p>
          <a:p>
            <a:pPr>
              <a:spcAft>
                <a:spcPts val="600"/>
              </a:spcAft>
            </a:pPr>
            <a:r>
              <a:rPr lang="tr-TR" sz="1800" dirty="0"/>
              <a:t>Akut </a:t>
            </a:r>
            <a:r>
              <a:rPr lang="tr-TR" sz="1800" dirty="0" err="1"/>
              <a:t>süpüratif</a:t>
            </a:r>
            <a:r>
              <a:rPr lang="tr-TR" sz="1800" dirty="0"/>
              <a:t> </a:t>
            </a:r>
            <a:r>
              <a:rPr lang="tr-TR" sz="1800" dirty="0" err="1"/>
              <a:t>osteomyelit</a:t>
            </a:r>
            <a:r>
              <a:rPr lang="tr-TR" sz="1800" dirty="0"/>
              <a:t> radyografik olarak görülmez, kemik kaybının radyografik olarak görülebilmesi için en az 10-12 gün geçmelidir. </a:t>
            </a:r>
          </a:p>
          <a:p>
            <a:pPr>
              <a:spcAft>
                <a:spcPts val="600"/>
              </a:spcAft>
            </a:pPr>
            <a:r>
              <a:rPr lang="tr-TR" sz="1800" dirty="0"/>
              <a:t>Kronik </a:t>
            </a:r>
            <a:r>
              <a:rPr lang="tr-TR" sz="1800" dirty="0" err="1"/>
              <a:t>osteomyelit</a:t>
            </a:r>
            <a:r>
              <a:rPr lang="tr-TR" sz="1800" dirty="0"/>
              <a:t> genellikle, enfeksiyon bölgesinde kemik </a:t>
            </a:r>
            <a:r>
              <a:rPr lang="tr-TR" sz="1800" dirty="0" err="1"/>
              <a:t>destrüksiyonu</a:t>
            </a:r>
            <a:r>
              <a:rPr lang="tr-TR" sz="1800" dirty="0"/>
              <a:t> şeklinde izlenir. Radyolojik görünümü, </a:t>
            </a:r>
            <a:r>
              <a:rPr lang="tr-TR" sz="1800" dirty="0" err="1"/>
              <a:t>uniform</a:t>
            </a:r>
            <a:r>
              <a:rPr lang="tr-TR" sz="1800" dirty="0"/>
              <a:t> </a:t>
            </a:r>
            <a:r>
              <a:rPr lang="tr-TR" sz="1800" dirty="0" err="1"/>
              <a:t>radyolusensi</a:t>
            </a:r>
            <a:r>
              <a:rPr lang="tr-TR" sz="1800" dirty="0"/>
              <a:t> veya düzensiz güve yeniği şeklinde olabilir. </a:t>
            </a:r>
            <a:r>
              <a:rPr lang="tr-TR" sz="1800" dirty="0" err="1"/>
              <a:t>Radyoopak</a:t>
            </a:r>
            <a:r>
              <a:rPr lang="tr-TR" sz="1800" dirty="0"/>
              <a:t> alanlar da izlenebilir. Bu </a:t>
            </a:r>
            <a:r>
              <a:rPr lang="tr-TR" sz="1800" dirty="0" err="1"/>
              <a:t>radyoopak</a:t>
            </a:r>
            <a:r>
              <a:rPr lang="tr-TR" sz="1800" dirty="0"/>
              <a:t> alanlar, </a:t>
            </a:r>
            <a:r>
              <a:rPr lang="tr-TR" sz="1800" dirty="0" err="1"/>
              <a:t>sekestr</a:t>
            </a:r>
            <a:r>
              <a:rPr lang="tr-TR" sz="1800" dirty="0"/>
              <a:t> olarak bilinen ve </a:t>
            </a:r>
            <a:r>
              <a:rPr lang="tr-TR" sz="1800" dirty="0" err="1"/>
              <a:t>rezorbe</a:t>
            </a:r>
            <a:r>
              <a:rPr lang="tr-TR" sz="1800" dirty="0"/>
              <a:t> olmayan kemik adalarının radyolojik görünümüdür. </a:t>
            </a:r>
          </a:p>
          <a:p>
            <a:pPr>
              <a:spcAft>
                <a:spcPts val="600"/>
              </a:spcAft>
            </a:pPr>
            <a:r>
              <a:rPr lang="tr-TR" sz="1800" dirty="0"/>
              <a:t>Uzun süreli kronik </a:t>
            </a:r>
            <a:r>
              <a:rPr lang="tr-TR" sz="1800" dirty="0" err="1"/>
              <a:t>osteomyelitlerde</a:t>
            </a:r>
            <a:r>
              <a:rPr lang="tr-TR" sz="1800" dirty="0"/>
              <a:t>, </a:t>
            </a:r>
            <a:r>
              <a:rPr lang="tr-TR" sz="1800" dirty="0" err="1"/>
              <a:t>radyolusent</a:t>
            </a:r>
            <a:r>
              <a:rPr lang="tr-TR" sz="1800" dirty="0"/>
              <a:t> alanı çevreleyen kemikte </a:t>
            </a:r>
            <a:r>
              <a:rPr lang="tr-TR" sz="1800" dirty="0" err="1"/>
              <a:t>densite</a:t>
            </a:r>
            <a:r>
              <a:rPr lang="tr-TR" sz="1800" dirty="0"/>
              <a:t> artışı izlenebilir. Bu </a:t>
            </a:r>
            <a:r>
              <a:rPr lang="tr-TR" sz="1800" dirty="0" err="1"/>
              <a:t>inflamatuar</a:t>
            </a:r>
            <a:r>
              <a:rPr lang="tr-TR" sz="1800" dirty="0"/>
              <a:t> reaksiyonun bir sonucu olarak kemik yapımının artmasıdır ve </a:t>
            </a:r>
            <a:r>
              <a:rPr lang="tr-TR" sz="1800" dirty="0" err="1"/>
              <a:t>involucrum</a:t>
            </a:r>
            <a:r>
              <a:rPr lang="tr-TR" sz="1800" dirty="0"/>
              <a:t> olarak adlandırılır.</a:t>
            </a:r>
          </a:p>
        </p:txBody>
      </p:sp>
    </p:spTree>
    <p:extLst>
      <p:ext uri="{BB962C8B-B14F-4D97-AF65-F5344CB8AC3E}">
        <p14:creationId xmlns:p14="http://schemas.microsoft.com/office/powerpoint/2010/main" val="469260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30054"/>
            <a:ext cx="8229600" cy="2964444"/>
          </a:xfrm>
        </p:spPr>
        <p:txBody>
          <a:bodyPr>
            <a:normAutofit/>
          </a:bodyPr>
          <a:lstStyle/>
          <a:p>
            <a:pPr>
              <a:spcAft>
                <a:spcPts val="600"/>
              </a:spcAft>
            </a:pPr>
            <a:r>
              <a:rPr lang="tr-TR" sz="1800" dirty="0" err="1"/>
              <a:t>Palatinalden</a:t>
            </a:r>
            <a:r>
              <a:rPr lang="tr-TR" sz="1800" dirty="0"/>
              <a:t> </a:t>
            </a:r>
            <a:r>
              <a:rPr lang="tr-TR" sz="1800" dirty="0" err="1"/>
              <a:t>perforasyon</a:t>
            </a:r>
            <a:r>
              <a:rPr lang="tr-TR" sz="1800" dirty="0"/>
              <a:t> oluştuğunda </a:t>
            </a:r>
            <a:r>
              <a:rPr lang="tr-TR" sz="1800" dirty="0" err="1"/>
              <a:t>palatinal</a:t>
            </a:r>
            <a:r>
              <a:rPr lang="tr-TR" sz="1800" dirty="0"/>
              <a:t> apse oluşmaktadır. </a:t>
            </a:r>
            <a:r>
              <a:rPr lang="tr-TR" sz="1800" dirty="0" err="1"/>
              <a:t>Palatinal</a:t>
            </a:r>
            <a:r>
              <a:rPr lang="tr-TR" sz="1800" dirty="0"/>
              <a:t> apseler sıklıkla </a:t>
            </a:r>
            <a:r>
              <a:rPr lang="tr-TR" sz="1800" dirty="0" err="1"/>
              <a:t>lateral</a:t>
            </a:r>
            <a:r>
              <a:rPr lang="tr-TR" sz="1800" dirty="0"/>
              <a:t> kesici dişten, 1.premolar ve 1.molar dişlerin </a:t>
            </a:r>
            <a:r>
              <a:rPr lang="tr-TR" sz="1800" dirty="0" err="1"/>
              <a:t>palatinal</a:t>
            </a:r>
            <a:r>
              <a:rPr lang="tr-TR" sz="1800" dirty="0"/>
              <a:t> köklerinden kaynaklanır.</a:t>
            </a:r>
          </a:p>
          <a:p>
            <a:pPr>
              <a:spcAft>
                <a:spcPts val="600"/>
              </a:spcAft>
            </a:pPr>
            <a:r>
              <a:rPr lang="tr-TR" sz="1800" dirty="0"/>
              <a:t>Daha sık olarak </a:t>
            </a:r>
            <a:r>
              <a:rPr lang="tr-TR" sz="1800" dirty="0" err="1"/>
              <a:t>maksiller</a:t>
            </a:r>
            <a:r>
              <a:rPr lang="tr-TR" sz="1800" dirty="0"/>
              <a:t> </a:t>
            </a:r>
            <a:r>
              <a:rPr lang="tr-TR" sz="1800" dirty="0" err="1"/>
              <a:t>molar</a:t>
            </a:r>
            <a:r>
              <a:rPr lang="tr-TR" sz="1800" dirty="0"/>
              <a:t> diş kaynaklı enfeksiyonlar kemiği kas </a:t>
            </a:r>
            <a:r>
              <a:rPr lang="tr-TR" sz="1800" dirty="0" err="1"/>
              <a:t>ataşmanlarının</a:t>
            </a:r>
            <a:r>
              <a:rPr lang="tr-TR" sz="1800" dirty="0"/>
              <a:t> üstünden perfore ederek </a:t>
            </a:r>
            <a:r>
              <a:rPr lang="tr-TR" sz="1800" dirty="0" err="1"/>
              <a:t>bukkal</a:t>
            </a:r>
            <a:r>
              <a:rPr lang="tr-TR" sz="1800" dirty="0"/>
              <a:t> </a:t>
            </a:r>
            <a:r>
              <a:rPr lang="tr-TR" sz="1800" dirty="0" err="1"/>
              <a:t>loj</a:t>
            </a:r>
            <a:r>
              <a:rPr lang="tr-TR" sz="1800" dirty="0"/>
              <a:t> enfeksiyonlarına neden olurlar. Aynı şekilde </a:t>
            </a:r>
            <a:r>
              <a:rPr lang="tr-TR" sz="1800" dirty="0" err="1"/>
              <a:t>maksiller</a:t>
            </a:r>
            <a:r>
              <a:rPr lang="tr-TR" sz="1800" dirty="0"/>
              <a:t> </a:t>
            </a:r>
            <a:r>
              <a:rPr lang="tr-TR" sz="1800" dirty="0" err="1"/>
              <a:t>kanin</a:t>
            </a:r>
            <a:r>
              <a:rPr lang="tr-TR" sz="1800" dirty="0"/>
              <a:t> dişi uzun bir kökü olduğunda </a:t>
            </a:r>
            <a:r>
              <a:rPr lang="tr-TR" sz="1800" dirty="0" err="1"/>
              <a:t>bukkal</a:t>
            </a:r>
            <a:r>
              <a:rPr lang="tr-TR" sz="1800" dirty="0"/>
              <a:t> kemiği </a:t>
            </a:r>
            <a:r>
              <a:rPr lang="tr-TR" sz="1800" dirty="0" err="1"/>
              <a:t>levator</a:t>
            </a:r>
            <a:r>
              <a:rPr lang="tr-TR" sz="1800" dirty="0"/>
              <a:t> </a:t>
            </a:r>
            <a:r>
              <a:rPr lang="tr-TR" sz="1800" dirty="0" err="1"/>
              <a:t>anguli</a:t>
            </a:r>
            <a:r>
              <a:rPr lang="tr-TR" sz="1800" dirty="0"/>
              <a:t> </a:t>
            </a:r>
            <a:r>
              <a:rPr lang="tr-TR" sz="1800" dirty="0" err="1"/>
              <a:t>oris</a:t>
            </a:r>
            <a:r>
              <a:rPr lang="tr-TR" sz="1800" dirty="0"/>
              <a:t> kasının </a:t>
            </a:r>
            <a:r>
              <a:rPr lang="tr-TR" sz="1800" dirty="0" err="1"/>
              <a:t>insersiosunun</a:t>
            </a:r>
            <a:r>
              <a:rPr lang="tr-TR" sz="1800" dirty="0"/>
              <a:t> üstünden perfore ederek </a:t>
            </a:r>
            <a:r>
              <a:rPr lang="tr-TR" sz="1800" dirty="0" err="1"/>
              <a:t>infraorbital</a:t>
            </a:r>
            <a:r>
              <a:rPr lang="tr-TR" sz="1800" dirty="0"/>
              <a:t> </a:t>
            </a:r>
            <a:r>
              <a:rPr lang="tr-TR" sz="1800" dirty="0" err="1"/>
              <a:t>loj</a:t>
            </a:r>
            <a:r>
              <a:rPr lang="tr-TR" sz="1800" dirty="0"/>
              <a:t> enfeksiyonuna neden olur.</a:t>
            </a:r>
          </a:p>
          <a:p>
            <a:pPr marL="0" indent="0">
              <a:buNone/>
            </a:pPr>
            <a:endParaRPr lang="en-US" dirty="0"/>
          </a:p>
        </p:txBody>
      </p:sp>
      <p:pic>
        <p:nvPicPr>
          <p:cNvPr id="4" name="Picture 3" descr="Ekran Resmi 2015-04-29 02.27.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148" y="533400"/>
            <a:ext cx="5599434" cy="2569997"/>
          </a:xfrm>
          <a:prstGeom prst="rect">
            <a:avLst/>
          </a:prstGeom>
        </p:spPr>
      </p:pic>
    </p:spTree>
    <p:extLst>
      <p:ext uri="{BB962C8B-B14F-4D97-AF65-F5344CB8AC3E}">
        <p14:creationId xmlns:p14="http://schemas.microsoft.com/office/powerpoint/2010/main" val="37384792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85000" lnSpcReduction="10000"/>
          </a:bodyPr>
          <a:lstStyle/>
          <a:p>
            <a:pPr lvl="0">
              <a:spcAft>
                <a:spcPts val="600"/>
              </a:spcAft>
              <a:buClr>
                <a:srgbClr val="93A299"/>
              </a:buClr>
            </a:pPr>
            <a:r>
              <a:rPr lang="tr-TR" sz="1800" dirty="0" err="1">
                <a:solidFill>
                  <a:srgbClr val="292934"/>
                </a:solidFill>
              </a:rPr>
              <a:t>Osteomyelitin</a:t>
            </a:r>
            <a:r>
              <a:rPr lang="tr-TR" sz="1800" dirty="0">
                <a:solidFill>
                  <a:srgbClr val="292934"/>
                </a:solidFill>
              </a:rPr>
              <a:t> tedavisi medikal ve cerrahidir. Çünkü bu hastalarda </a:t>
            </a:r>
            <a:r>
              <a:rPr lang="tr-TR" sz="1800" dirty="0" err="1">
                <a:solidFill>
                  <a:srgbClr val="292934"/>
                </a:solidFill>
              </a:rPr>
              <a:t>immünsupresyon</a:t>
            </a:r>
            <a:r>
              <a:rPr lang="tr-TR" sz="1800" dirty="0">
                <a:solidFill>
                  <a:srgbClr val="292934"/>
                </a:solidFill>
              </a:rPr>
              <a:t> söz konusudur. </a:t>
            </a:r>
            <a:r>
              <a:rPr lang="tr-TR" sz="1800" dirty="0" err="1">
                <a:solidFill>
                  <a:srgbClr val="292934"/>
                </a:solidFill>
              </a:rPr>
              <a:t>Klinisyen</a:t>
            </a:r>
            <a:r>
              <a:rPr lang="tr-TR" sz="1800" dirty="0">
                <a:solidFill>
                  <a:srgbClr val="292934"/>
                </a:solidFill>
              </a:rPr>
              <a:t> bu durumu göz önünde bulundurmalıdır.</a:t>
            </a:r>
          </a:p>
          <a:p>
            <a:pPr>
              <a:spcAft>
                <a:spcPts val="600"/>
              </a:spcAft>
            </a:pPr>
            <a:r>
              <a:rPr lang="tr-TR" sz="1800" dirty="0"/>
              <a:t>Akut </a:t>
            </a:r>
            <a:r>
              <a:rPr lang="tr-TR" sz="1800" dirty="0" err="1"/>
              <a:t>osteomyelit</a:t>
            </a:r>
            <a:r>
              <a:rPr lang="tr-TR" sz="1800" dirty="0"/>
              <a:t> </a:t>
            </a:r>
            <a:r>
              <a:rPr lang="tr-TR" sz="1800" dirty="0" err="1"/>
              <a:t>primer</a:t>
            </a:r>
            <a:r>
              <a:rPr lang="tr-TR" sz="1800" dirty="0"/>
              <a:t> olarak uygun antibiyotiklerle tedavi edilir. </a:t>
            </a:r>
          </a:p>
          <a:p>
            <a:pPr>
              <a:spcAft>
                <a:spcPts val="600"/>
              </a:spcAft>
            </a:pPr>
            <a:r>
              <a:rPr lang="tr-TR" sz="1800" dirty="0" err="1"/>
              <a:t>Osteomyelit</a:t>
            </a:r>
            <a:r>
              <a:rPr lang="tr-TR" sz="1800" dirty="0"/>
              <a:t> </a:t>
            </a:r>
            <a:r>
              <a:rPr lang="tr-TR" sz="1800" dirty="0" err="1"/>
              <a:t>etkenide</a:t>
            </a:r>
            <a:r>
              <a:rPr lang="tr-TR" sz="1800" dirty="0"/>
              <a:t>, örneğin </a:t>
            </a:r>
            <a:r>
              <a:rPr lang="tr-TR" sz="1800" dirty="0" err="1"/>
              <a:t>mandibula</a:t>
            </a:r>
            <a:r>
              <a:rPr lang="tr-TR" sz="1800" dirty="0"/>
              <a:t> </a:t>
            </a:r>
            <a:r>
              <a:rPr lang="tr-TR" sz="1800" dirty="0" err="1"/>
              <a:t>fraktürü</a:t>
            </a:r>
            <a:r>
              <a:rPr lang="tr-TR" sz="1800" dirty="0"/>
              <a:t>, dikkatlice tedavi edilmelidir. </a:t>
            </a:r>
          </a:p>
          <a:p>
            <a:pPr>
              <a:spcAft>
                <a:spcPts val="600"/>
              </a:spcAft>
            </a:pPr>
            <a:r>
              <a:rPr lang="tr-TR" sz="1800" dirty="0"/>
              <a:t>Antibiyotik tedavisinde, </a:t>
            </a:r>
            <a:r>
              <a:rPr lang="tr-TR" sz="1800" dirty="0" err="1"/>
              <a:t>klindamisin</a:t>
            </a:r>
            <a:r>
              <a:rPr lang="tr-TR" sz="1800" dirty="0"/>
              <a:t>, penisilin veya </a:t>
            </a:r>
            <a:r>
              <a:rPr lang="tr-TR" sz="1800" dirty="0" err="1"/>
              <a:t>florokinolonlar</a:t>
            </a:r>
            <a:r>
              <a:rPr lang="tr-TR" sz="1800" dirty="0"/>
              <a:t> kullanılabilir. Çünkü </a:t>
            </a:r>
            <a:r>
              <a:rPr lang="tr-TR" sz="1800" dirty="0" err="1"/>
              <a:t>odontojenik</a:t>
            </a:r>
            <a:r>
              <a:rPr lang="tr-TR" sz="1800" dirty="0"/>
              <a:t> enfeksiyonlara etkilidirler ve kemik </a:t>
            </a:r>
            <a:r>
              <a:rPr lang="tr-TR" sz="1800" dirty="0" err="1"/>
              <a:t>penetrasyonları</a:t>
            </a:r>
            <a:r>
              <a:rPr lang="tr-TR" sz="1800" dirty="0"/>
              <a:t> iyidir.</a:t>
            </a:r>
          </a:p>
          <a:p>
            <a:pPr>
              <a:spcAft>
                <a:spcPts val="600"/>
              </a:spcAft>
            </a:pPr>
            <a:r>
              <a:rPr lang="tr-TR" sz="1800" dirty="0"/>
              <a:t>Akut veya kronik </a:t>
            </a:r>
            <a:r>
              <a:rPr lang="tr-TR" sz="1800" dirty="0" err="1"/>
              <a:t>süpüratif</a:t>
            </a:r>
            <a:r>
              <a:rPr lang="tr-TR" sz="1800" dirty="0"/>
              <a:t> </a:t>
            </a:r>
            <a:r>
              <a:rPr lang="tr-TR" sz="1800" dirty="0" err="1"/>
              <a:t>osteomyelitin</a:t>
            </a:r>
            <a:r>
              <a:rPr lang="tr-TR" sz="1800" dirty="0"/>
              <a:t> cerrahi tedavisi </a:t>
            </a:r>
            <a:r>
              <a:rPr lang="tr-TR" sz="1800" dirty="0" err="1"/>
              <a:t>primer</a:t>
            </a:r>
            <a:r>
              <a:rPr lang="tr-TR" sz="1800" dirty="0"/>
              <a:t> olarak </a:t>
            </a:r>
            <a:r>
              <a:rPr lang="tr-TR" sz="1800" dirty="0" err="1"/>
              <a:t>enfekte</a:t>
            </a:r>
            <a:r>
              <a:rPr lang="tr-TR" sz="1800" dirty="0"/>
              <a:t> bölgedeki </a:t>
            </a:r>
            <a:r>
              <a:rPr lang="tr-TR" sz="1800" dirty="0" err="1"/>
              <a:t>non-vital</a:t>
            </a:r>
            <a:r>
              <a:rPr lang="tr-TR" sz="1800" dirty="0"/>
              <a:t> dişlerin çekilmesidir, bir </a:t>
            </a:r>
            <a:r>
              <a:rPr lang="tr-TR" sz="1800" dirty="0" err="1"/>
              <a:t>fraktür</a:t>
            </a:r>
            <a:r>
              <a:rPr lang="tr-TR" sz="1800" dirty="0"/>
              <a:t> varsa plak veya tellerle stabilize edilmelidir. </a:t>
            </a:r>
          </a:p>
          <a:p>
            <a:pPr>
              <a:spcAft>
                <a:spcPts val="600"/>
              </a:spcAft>
            </a:pPr>
            <a:r>
              <a:rPr lang="tr-TR" sz="1800" dirty="0"/>
              <a:t>Kemik örnekleriyle aerobik ve anaerobik kültür için </a:t>
            </a:r>
            <a:r>
              <a:rPr lang="tr-TR" sz="1800" dirty="0" err="1"/>
              <a:t>sensitivite</a:t>
            </a:r>
            <a:r>
              <a:rPr lang="tr-TR" sz="1800" dirty="0"/>
              <a:t> testi ve </a:t>
            </a:r>
            <a:r>
              <a:rPr lang="tr-TR" sz="1800" dirty="0" err="1"/>
              <a:t>histopatolojik</a:t>
            </a:r>
            <a:r>
              <a:rPr lang="tr-TR" sz="1800" dirty="0"/>
              <a:t> inceleme yapılabilir.</a:t>
            </a:r>
          </a:p>
          <a:p>
            <a:pPr lvl="0">
              <a:spcAft>
                <a:spcPts val="600"/>
              </a:spcAft>
              <a:buClr>
                <a:srgbClr val="93A299"/>
              </a:buClr>
            </a:pPr>
            <a:endParaRPr lang="tr-TR" sz="1800" dirty="0">
              <a:solidFill>
                <a:srgbClr val="292934"/>
              </a:solidFill>
            </a:endParaRPr>
          </a:p>
          <a:p>
            <a:pPr lvl="0">
              <a:spcAft>
                <a:spcPts val="600"/>
              </a:spcAft>
              <a:buClr>
                <a:srgbClr val="93A299"/>
              </a:buClr>
            </a:pPr>
            <a:endParaRPr lang="en-US" dirty="0">
              <a:solidFill>
                <a:srgbClr val="292934"/>
              </a:solidFill>
            </a:endParaRPr>
          </a:p>
          <a:p>
            <a:endParaRPr lang="tr-TR" dirty="0"/>
          </a:p>
        </p:txBody>
      </p:sp>
    </p:spTree>
    <p:extLst>
      <p:ext uri="{BB962C8B-B14F-4D97-AF65-F5344CB8AC3E}">
        <p14:creationId xmlns:p14="http://schemas.microsoft.com/office/powerpoint/2010/main" val="1953707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8424"/>
            <a:ext cx="8229600" cy="5098576"/>
          </a:xfrm>
        </p:spPr>
        <p:txBody>
          <a:bodyPr>
            <a:normAutofit/>
          </a:bodyPr>
          <a:lstStyle/>
          <a:p>
            <a:pPr>
              <a:spcAft>
                <a:spcPts val="600"/>
              </a:spcAft>
            </a:pPr>
            <a:r>
              <a:rPr lang="tr-TR" sz="1800" dirty="0"/>
              <a:t>Ayrıca </a:t>
            </a:r>
            <a:r>
              <a:rPr lang="tr-TR" sz="1800" dirty="0" err="1"/>
              <a:t>kortikotomi</a:t>
            </a:r>
            <a:r>
              <a:rPr lang="tr-TR" sz="1800" dirty="0"/>
              <a:t> ( kemik korteksindeki </a:t>
            </a:r>
            <a:r>
              <a:rPr lang="tr-TR" sz="1800" dirty="0" err="1"/>
              <a:t>perforasyonun</a:t>
            </a:r>
            <a:r>
              <a:rPr lang="tr-TR" sz="1800" dirty="0"/>
              <a:t> alınması) ve nekrotik kemiğin </a:t>
            </a:r>
            <a:r>
              <a:rPr lang="tr-TR" sz="1800" dirty="0" err="1"/>
              <a:t>eksizyonu</a:t>
            </a:r>
            <a:r>
              <a:rPr lang="tr-TR" sz="1800" dirty="0"/>
              <a:t> (aktif ve normal kanlanması olan kemiğe ulaşıncaya kadar) gerekli olabilir. </a:t>
            </a:r>
          </a:p>
          <a:p>
            <a:pPr>
              <a:spcAft>
                <a:spcPts val="600"/>
              </a:spcAft>
            </a:pPr>
            <a:r>
              <a:rPr lang="tr-TR" sz="1800" dirty="0"/>
              <a:t>Çene </a:t>
            </a:r>
            <a:r>
              <a:rPr lang="tr-TR" sz="1800" dirty="0" err="1"/>
              <a:t>fraktürü</a:t>
            </a:r>
            <a:r>
              <a:rPr lang="tr-TR" sz="1800" dirty="0"/>
              <a:t> kaynaklı bir akut </a:t>
            </a:r>
            <a:r>
              <a:rPr lang="tr-TR" sz="1800" dirty="0" err="1"/>
              <a:t>osteomyelitte</a:t>
            </a:r>
            <a:r>
              <a:rPr lang="tr-TR" sz="1800" dirty="0"/>
              <a:t>, </a:t>
            </a:r>
            <a:r>
              <a:rPr lang="tr-TR" sz="1800" dirty="0" err="1"/>
              <a:t>mandibulanın</a:t>
            </a:r>
            <a:r>
              <a:rPr lang="tr-TR" sz="1800" dirty="0"/>
              <a:t> mobil </a:t>
            </a:r>
            <a:r>
              <a:rPr lang="tr-TR" sz="1800" dirty="0" err="1"/>
              <a:t>segmentleri</a:t>
            </a:r>
            <a:r>
              <a:rPr lang="tr-TR" sz="1800" dirty="0"/>
              <a:t> açık redüksiyon ve </a:t>
            </a:r>
            <a:r>
              <a:rPr lang="tr-TR" sz="1800" dirty="0" err="1"/>
              <a:t>rijit</a:t>
            </a:r>
            <a:r>
              <a:rPr lang="tr-TR" sz="1800" dirty="0"/>
              <a:t> </a:t>
            </a:r>
            <a:r>
              <a:rPr lang="tr-TR" sz="1800" dirty="0" err="1"/>
              <a:t>internal</a:t>
            </a:r>
            <a:r>
              <a:rPr lang="tr-TR" sz="1800" dirty="0"/>
              <a:t> </a:t>
            </a:r>
            <a:r>
              <a:rPr lang="tr-TR" sz="1800" dirty="0" err="1"/>
              <a:t>fiksasyon</a:t>
            </a:r>
            <a:r>
              <a:rPr lang="tr-TR" sz="1800" dirty="0"/>
              <a:t> ile stabilize edilmelidir. </a:t>
            </a:r>
            <a:r>
              <a:rPr lang="tr-TR" sz="1800" dirty="0" err="1"/>
              <a:t>Fraktüre</a:t>
            </a:r>
            <a:r>
              <a:rPr lang="tr-TR" sz="1800" dirty="0"/>
              <a:t> </a:t>
            </a:r>
            <a:r>
              <a:rPr lang="tr-TR" sz="1800" dirty="0" err="1"/>
              <a:t>segmentlerin</a:t>
            </a:r>
            <a:r>
              <a:rPr lang="tr-TR" sz="1800" dirty="0"/>
              <a:t> </a:t>
            </a:r>
            <a:r>
              <a:rPr lang="tr-TR" sz="1800" dirty="0" err="1"/>
              <a:t>immobilizasyonu</a:t>
            </a:r>
            <a:r>
              <a:rPr lang="tr-TR" sz="1800" dirty="0"/>
              <a:t> </a:t>
            </a:r>
            <a:r>
              <a:rPr lang="tr-TR" sz="1800" dirty="0" err="1"/>
              <a:t>osteomyelitin</a:t>
            </a:r>
            <a:r>
              <a:rPr lang="tr-TR" sz="1800" dirty="0"/>
              <a:t> </a:t>
            </a:r>
            <a:r>
              <a:rPr lang="tr-TR" sz="1800" dirty="0" err="1"/>
              <a:t>rezolüsyonuna</a:t>
            </a:r>
            <a:r>
              <a:rPr lang="tr-TR" sz="1800" dirty="0"/>
              <a:t> yardımcı olabilir.</a:t>
            </a:r>
          </a:p>
          <a:p>
            <a:pPr>
              <a:spcAft>
                <a:spcPts val="600"/>
              </a:spcAft>
            </a:pPr>
            <a:r>
              <a:rPr lang="tr-TR" sz="1800" dirty="0"/>
              <a:t>Kronik </a:t>
            </a:r>
            <a:r>
              <a:rPr lang="tr-TR" sz="1800" dirty="0" err="1"/>
              <a:t>osteomyelit</a:t>
            </a:r>
            <a:r>
              <a:rPr lang="tr-TR" sz="1800" dirty="0"/>
              <a:t>, agresif antibiyotik terapisi yanında agresif cerrahi tedavi de gerektirir. </a:t>
            </a:r>
            <a:r>
              <a:rPr lang="tr-TR" sz="1800" dirty="0" err="1"/>
              <a:t>Osteomyelit</a:t>
            </a:r>
            <a:r>
              <a:rPr lang="tr-TR" sz="1800" dirty="0"/>
              <a:t> gelişen bölgedeki ağır beslenme yetersizliği nedeniyle, enfeksiyonu kontrol edebilmek için hastaya genellikle </a:t>
            </a:r>
            <a:r>
              <a:rPr lang="tr-TR" sz="1800" dirty="0" err="1"/>
              <a:t>intravenöz</a:t>
            </a:r>
            <a:r>
              <a:rPr lang="tr-TR" sz="1800" dirty="0"/>
              <a:t> yüksek doz antibiyotik terapisi uygulanır. </a:t>
            </a:r>
          </a:p>
          <a:p>
            <a:pPr>
              <a:spcAft>
                <a:spcPts val="600"/>
              </a:spcAft>
            </a:pPr>
            <a:r>
              <a:rPr lang="tr-TR" sz="1800" dirty="0"/>
              <a:t>Cerrahi müdahale esnasında </a:t>
            </a:r>
            <a:r>
              <a:rPr lang="tr-TR" sz="1800" dirty="0" err="1"/>
              <a:t>antibiyogram</a:t>
            </a:r>
            <a:r>
              <a:rPr lang="tr-TR" sz="1800" dirty="0"/>
              <a:t> için kültür materyali alınmalıdır. Böylece uygun antibiyotik seçimi yapılabilir.</a:t>
            </a:r>
          </a:p>
        </p:txBody>
      </p:sp>
    </p:spTree>
    <p:extLst>
      <p:ext uri="{BB962C8B-B14F-4D97-AF65-F5344CB8AC3E}">
        <p14:creationId xmlns:p14="http://schemas.microsoft.com/office/powerpoint/2010/main" val="32559151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spcAft>
                <a:spcPts val="600"/>
              </a:spcAft>
            </a:pPr>
            <a:r>
              <a:rPr lang="tr-TR" sz="1800" dirty="0"/>
              <a:t>Kronik ve akut </a:t>
            </a:r>
            <a:r>
              <a:rPr lang="tr-TR" sz="1800" dirty="0" err="1"/>
              <a:t>osteomyelitlerin</a:t>
            </a:r>
            <a:r>
              <a:rPr lang="tr-TR" sz="1800" dirty="0"/>
              <a:t> tedavisinde, birçok otoriteye göre, klasik </a:t>
            </a:r>
            <a:r>
              <a:rPr lang="tr-TR" sz="1800" dirty="0" err="1"/>
              <a:t>odontojenik</a:t>
            </a:r>
            <a:r>
              <a:rPr lang="tr-TR" sz="1800" dirty="0"/>
              <a:t> enfeksiyonların tedavisinde kullanılandan çok daha uzun bir süre antibiyotik tedavisi gerekir.</a:t>
            </a:r>
          </a:p>
          <a:p>
            <a:pPr>
              <a:spcAft>
                <a:spcPts val="600"/>
              </a:spcAft>
            </a:pPr>
            <a:r>
              <a:rPr lang="tr-TR" sz="1800" dirty="0"/>
              <a:t>Tedaviye iyi cevap veren hafif, akut </a:t>
            </a:r>
            <a:r>
              <a:rPr lang="tr-TR" sz="1800" dirty="0" err="1"/>
              <a:t>osteomyelitlerin</a:t>
            </a:r>
            <a:r>
              <a:rPr lang="tr-TR" sz="1800" dirty="0"/>
              <a:t> tedavisinde semptomların </a:t>
            </a:r>
            <a:r>
              <a:rPr lang="tr-TR" sz="1800" dirty="0" err="1"/>
              <a:t>rezolüsyonundan</a:t>
            </a:r>
            <a:r>
              <a:rPr lang="tr-TR" sz="1800" dirty="0"/>
              <a:t> sonra en az 6 hafta antibiyotik tedavisi devam etmelidir.</a:t>
            </a:r>
          </a:p>
          <a:p>
            <a:pPr>
              <a:spcAft>
                <a:spcPts val="600"/>
              </a:spcAft>
            </a:pPr>
            <a:r>
              <a:rPr lang="tr-TR" sz="1800" dirty="0"/>
              <a:t>Kontrol edilmesi güç olan, ağır kronik </a:t>
            </a:r>
            <a:r>
              <a:rPr lang="tr-TR" sz="1800" dirty="0" err="1"/>
              <a:t>osteomyelitlerde</a:t>
            </a:r>
            <a:r>
              <a:rPr lang="tr-TR" sz="1800" dirty="0"/>
              <a:t> antibiyotik tedavisi 6 aya kadar devam edebilir. Bu özellikle, uzun </a:t>
            </a:r>
            <a:r>
              <a:rPr lang="tr-TR" sz="1800" dirty="0" err="1"/>
              <a:t>semptomsuz</a:t>
            </a:r>
            <a:r>
              <a:rPr lang="tr-TR" sz="1800" dirty="0"/>
              <a:t> bir aralıktan sonra </a:t>
            </a:r>
            <a:r>
              <a:rPr lang="tr-TR" sz="1800" dirty="0" err="1"/>
              <a:t>rekürrens</a:t>
            </a:r>
            <a:r>
              <a:rPr lang="tr-TR" sz="1800" dirty="0"/>
              <a:t> eğiliminde olan, </a:t>
            </a:r>
            <a:r>
              <a:rPr lang="tr-TR" sz="1800" dirty="0" err="1"/>
              <a:t>aktinomikotik</a:t>
            </a:r>
            <a:r>
              <a:rPr lang="tr-TR" sz="1800" dirty="0"/>
              <a:t> </a:t>
            </a:r>
            <a:r>
              <a:rPr lang="tr-TR" sz="1800" dirty="0" err="1"/>
              <a:t>osteomyelitlerde</a:t>
            </a:r>
            <a:r>
              <a:rPr lang="tr-TR" sz="1800" dirty="0"/>
              <a:t> geçerlidir.</a:t>
            </a:r>
          </a:p>
          <a:p>
            <a:pPr>
              <a:spcAft>
                <a:spcPts val="600"/>
              </a:spcAft>
            </a:pPr>
            <a:r>
              <a:rPr lang="tr-TR" sz="1800" dirty="0" err="1"/>
              <a:t>Mandibulanın</a:t>
            </a:r>
            <a:r>
              <a:rPr lang="tr-TR" sz="1800" dirty="0"/>
              <a:t> </a:t>
            </a:r>
            <a:r>
              <a:rPr lang="tr-TR" sz="1800" dirty="0" err="1"/>
              <a:t>osteomyelitleri</a:t>
            </a:r>
            <a:r>
              <a:rPr lang="tr-TR" sz="1800" dirty="0"/>
              <a:t>, </a:t>
            </a:r>
            <a:r>
              <a:rPr lang="tr-TR" sz="1800" dirty="0" err="1"/>
              <a:t>mandibulanın</a:t>
            </a:r>
            <a:r>
              <a:rPr lang="tr-TR" sz="1800" dirty="0"/>
              <a:t> büyük bir parçasının rezeksiyonunu gerektirebilecek ağır enfeksiyonlardır. </a:t>
            </a:r>
          </a:p>
          <a:p>
            <a:pPr>
              <a:spcAft>
                <a:spcPts val="600"/>
              </a:spcAft>
            </a:pPr>
            <a:r>
              <a:rPr lang="tr-TR" sz="1800" dirty="0"/>
              <a:t>Ayrıca </a:t>
            </a:r>
            <a:r>
              <a:rPr lang="tr-TR" sz="1800" dirty="0" err="1"/>
              <a:t>immünsüpresyonun</a:t>
            </a:r>
            <a:r>
              <a:rPr lang="tr-TR" sz="1800" dirty="0"/>
              <a:t> altında yatan nedenin doğru bir şekilde tedavi edilebilmesi için konsültasyon şarttır.</a:t>
            </a:r>
          </a:p>
          <a:p>
            <a:pPr>
              <a:spcAft>
                <a:spcPts val="600"/>
              </a:spcAft>
            </a:pPr>
            <a:endParaRPr lang="en-US" sz="1800" dirty="0"/>
          </a:p>
        </p:txBody>
      </p:sp>
    </p:spTree>
    <p:extLst>
      <p:ext uri="{BB962C8B-B14F-4D97-AF65-F5344CB8AC3E}">
        <p14:creationId xmlns:p14="http://schemas.microsoft.com/office/powerpoint/2010/main" val="17786304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740" y="533400"/>
            <a:ext cx="8018060" cy="990600"/>
          </a:xfrm>
        </p:spPr>
        <p:txBody>
          <a:bodyPr/>
          <a:lstStyle/>
          <a:p>
            <a:r>
              <a:rPr lang="tr-TR" dirty="0"/>
              <a:t>ACTINOMYCOSIS</a:t>
            </a:r>
            <a:endParaRPr lang="en-US" dirty="0"/>
          </a:p>
        </p:txBody>
      </p:sp>
      <p:sp>
        <p:nvSpPr>
          <p:cNvPr id="3" name="Content Placeholder 2"/>
          <p:cNvSpPr>
            <a:spLocks noGrp="1"/>
          </p:cNvSpPr>
          <p:nvPr>
            <p:ph idx="1"/>
          </p:nvPr>
        </p:nvSpPr>
        <p:spPr/>
        <p:txBody>
          <a:bodyPr>
            <a:normAutofit fontScale="85000" lnSpcReduction="10000"/>
          </a:bodyPr>
          <a:lstStyle/>
          <a:p>
            <a:pPr>
              <a:spcAft>
                <a:spcPts val="600"/>
              </a:spcAft>
            </a:pPr>
            <a:r>
              <a:rPr lang="tr-TR" sz="1800" dirty="0" err="1"/>
              <a:t>Aktinomikozis</a:t>
            </a:r>
            <a:r>
              <a:rPr lang="tr-TR" sz="1800" dirty="0"/>
              <a:t>, baş ve boynun sert ve yumuşak dokularının, diğerlerine nazaran daha nadir görülen bir enfeksiyonudur. </a:t>
            </a:r>
          </a:p>
          <a:p>
            <a:pPr>
              <a:spcAft>
                <a:spcPts val="600"/>
              </a:spcAft>
            </a:pPr>
            <a:r>
              <a:rPr lang="tr-TR" sz="1800" dirty="0"/>
              <a:t>Genellikle </a:t>
            </a:r>
            <a:r>
              <a:rPr lang="tr-TR" sz="1800" dirty="0" err="1"/>
              <a:t>Actinomyces</a:t>
            </a:r>
            <a:r>
              <a:rPr lang="tr-TR" sz="1800" dirty="0"/>
              <a:t> </a:t>
            </a:r>
            <a:r>
              <a:rPr lang="tr-TR" sz="1800" dirty="0" err="1"/>
              <a:t>israelii</a:t>
            </a:r>
            <a:r>
              <a:rPr lang="tr-TR" sz="1800" dirty="0"/>
              <a:t> etkendir ancak </a:t>
            </a:r>
            <a:r>
              <a:rPr lang="tr-TR" sz="1800" dirty="0" err="1"/>
              <a:t>A.naeslundii</a:t>
            </a:r>
            <a:r>
              <a:rPr lang="tr-TR" sz="1800" dirty="0"/>
              <a:t> veya </a:t>
            </a:r>
            <a:r>
              <a:rPr lang="tr-TR" sz="1800" dirty="0" err="1"/>
              <a:t>A.viscosus</a:t>
            </a:r>
            <a:r>
              <a:rPr lang="tr-TR" sz="1800" dirty="0"/>
              <a:t> da etken olabilir. </a:t>
            </a:r>
            <a:r>
              <a:rPr lang="tr-TR" sz="1800" dirty="0" err="1"/>
              <a:t>Actinomyces</a:t>
            </a:r>
            <a:r>
              <a:rPr lang="tr-TR" sz="1800" dirty="0"/>
              <a:t> oral </a:t>
            </a:r>
            <a:r>
              <a:rPr lang="tr-TR" sz="1800" dirty="0" err="1"/>
              <a:t>kavitenin</a:t>
            </a:r>
            <a:r>
              <a:rPr lang="tr-TR" sz="1800" dirty="0"/>
              <a:t> </a:t>
            </a:r>
            <a:r>
              <a:rPr lang="tr-TR" sz="1800" dirty="0" err="1"/>
              <a:t>endojenöz</a:t>
            </a:r>
            <a:r>
              <a:rPr lang="tr-TR" sz="1800" dirty="0"/>
              <a:t> bir bakterisidir. </a:t>
            </a:r>
          </a:p>
          <a:p>
            <a:pPr>
              <a:spcAft>
                <a:spcPts val="600"/>
              </a:spcAft>
            </a:pPr>
            <a:r>
              <a:rPr lang="tr-TR" sz="1800" dirty="0"/>
              <a:t>Eskiden anaerobik mantar olduğu düşünülmüştür. Ancak günümüzde anaerobik bakteri olduğu açığa çıkarılmıştır.</a:t>
            </a:r>
          </a:p>
          <a:p>
            <a:pPr>
              <a:spcAft>
                <a:spcPts val="600"/>
              </a:spcAft>
            </a:pPr>
            <a:r>
              <a:rPr lang="tr-TR" sz="1800" dirty="0" err="1"/>
              <a:t>Aktinomikoz</a:t>
            </a:r>
            <a:r>
              <a:rPr lang="tr-TR" sz="1800" dirty="0"/>
              <a:t>, bakterinin düşük </a:t>
            </a:r>
            <a:r>
              <a:rPr lang="tr-TR" sz="1800" dirty="0" err="1"/>
              <a:t>virülansı</a:t>
            </a:r>
            <a:r>
              <a:rPr lang="tr-TR" sz="1800" dirty="0"/>
              <a:t> nedeniyle diğerlerine oranla nadiren görülür. </a:t>
            </a:r>
          </a:p>
          <a:p>
            <a:pPr>
              <a:spcAft>
                <a:spcPts val="600"/>
              </a:spcAft>
            </a:pPr>
            <a:r>
              <a:rPr lang="tr-TR" sz="1800" dirty="0"/>
              <a:t>Enfeksiyonun ortaya çıkabilmesi için, diş çekimi, ağır </a:t>
            </a:r>
            <a:r>
              <a:rPr lang="tr-TR" sz="1800" dirty="0" err="1"/>
              <a:t>çürüklü</a:t>
            </a:r>
            <a:r>
              <a:rPr lang="tr-TR" sz="1800" dirty="0"/>
              <a:t> dişler, kemik </a:t>
            </a:r>
            <a:r>
              <a:rPr lang="tr-TR" sz="1800" dirty="0" err="1"/>
              <a:t>fraktürü</a:t>
            </a:r>
            <a:r>
              <a:rPr lang="tr-TR" sz="1800" dirty="0"/>
              <a:t> veya minör oral travma gibi yara bölgelerine bakteri </a:t>
            </a:r>
            <a:r>
              <a:rPr lang="tr-TR" sz="1800" dirty="0" err="1"/>
              <a:t>inokülasyonu</a:t>
            </a:r>
            <a:r>
              <a:rPr lang="tr-TR" sz="1800" dirty="0"/>
              <a:t> olması gerekir. </a:t>
            </a:r>
          </a:p>
          <a:p>
            <a:pPr>
              <a:spcAft>
                <a:spcPts val="600"/>
              </a:spcAft>
            </a:pPr>
            <a:r>
              <a:rPr lang="tr-TR" sz="1800" dirty="0"/>
              <a:t>Enfeksiyon </a:t>
            </a:r>
            <a:r>
              <a:rPr lang="tr-TR" sz="1800" dirty="0" err="1"/>
              <a:t>primer</a:t>
            </a:r>
            <a:r>
              <a:rPr lang="tr-TR" sz="1800" dirty="0"/>
              <a:t> olarak yumuşak dokuyu tutar, daha sonra komşu dokulara ve kemiğe doğru ilerler.</a:t>
            </a:r>
          </a:p>
          <a:p>
            <a:pPr>
              <a:spcAft>
                <a:spcPts val="600"/>
              </a:spcAft>
            </a:pPr>
            <a:endParaRPr lang="en-US" dirty="0"/>
          </a:p>
        </p:txBody>
      </p:sp>
    </p:spTree>
    <p:extLst>
      <p:ext uri="{BB962C8B-B14F-4D97-AF65-F5344CB8AC3E}">
        <p14:creationId xmlns:p14="http://schemas.microsoft.com/office/powerpoint/2010/main" val="42205832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85000" lnSpcReduction="10000"/>
          </a:bodyPr>
          <a:lstStyle/>
          <a:p>
            <a:pPr>
              <a:spcAft>
                <a:spcPts val="600"/>
              </a:spcAft>
            </a:pPr>
            <a:r>
              <a:rPr lang="tr-TR" sz="1800" dirty="0"/>
              <a:t>Diğer enfeksiyonların aksine, </a:t>
            </a:r>
            <a:r>
              <a:rPr lang="tr-TR" sz="1800" dirty="0" err="1"/>
              <a:t>aktinomikozis</a:t>
            </a:r>
            <a:r>
              <a:rPr lang="tr-TR" sz="1800" dirty="0"/>
              <a:t> anatomik yapıları takip ederek ilerlemez, </a:t>
            </a:r>
            <a:r>
              <a:rPr lang="tr-TR" sz="1800" dirty="0" err="1"/>
              <a:t>tumorel</a:t>
            </a:r>
            <a:r>
              <a:rPr lang="tr-TR" sz="1800" dirty="0"/>
              <a:t> sislikler halinde </a:t>
            </a:r>
            <a:r>
              <a:rPr lang="tr-TR" sz="1800" dirty="0" err="1"/>
              <a:t>gorulebilir</a:t>
            </a:r>
            <a:r>
              <a:rPr lang="tr-TR" sz="1800" dirty="0"/>
              <a:t>.</a:t>
            </a:r>
          </a:p>
          <a:p>
            <a:pPr>
              <a:spcAft>
                <a:spcPts val="600"/>
              </a:spcAft>
            </a:pPr>
            <a:r>
              <a:rPr lang="tr-TR" sz="1800" dirty="0"/>
              <a:t>Enfeksiyon </a:t>
            </a:r>
            <a:r>
              <a:rPr lang="tr-TR" sz="1800" dirty="0" err="1"/>
              <a:t>kutanöz</a:t>
            </a:r>
            <a:r>
              <a:rPr lang="tr-TR" sz="1800" dirty="0"/>
              <a:t> tabakayı </a:t>
            </a:r>
            <a:r>
              <a:rPr lang="tr-TR" sz="1800" dirty="0" err="1"/>
              <a:t>erode</a:t>
            </a:r>
            <a:r>
              <a:rPr lang="tr-TR" sz="1800" dirty="0"/>
              <a:t> ederse, </a:t>
            </a:r>
            <a:r>
              <a:rPr lang="tr-TR" sz="1800" dirty="0" err="1"/>
              <a:t>orofasiyal</a:t>
            </a:r>
            <a:r>
              <a:rPr lang="tr-TR" sz="1800" dirty="0"/>
              <a:t> </a:t>
            </a:r>
            <a:r>
              <a:rPr lang="tr-TR" sz="1800" dirty="0" err="1"/>
              <a:t>aktinomikozlarda</a:t>
            </a:r>
            <a:r>
              <a:rPr lang="tr-TR" sz="1800" dirty="0"/>
              <a:t> bu durum yaygındır, </a:t>
            </a:r>
            <a:r>
              <a:rPr lang="tr-TR" sz="1800" dirty="0" err="1"/>
              <a:t>multiple</a:t>
            </a:r>
            <a:r>
              <a:rPr lang="tr-TR" sz="1800" dirty="0"/>
              <a:t> </a:t>
            </a:r>
            <a:r>
              <a:rPr lang="tr-TR" sz="1800" dirty="0" err="1"/>
              <a:t>fistuller</a:t>
            </a:r>
            <a:r>
              <a:rPr lang="tr-TR" sz="1800" dirty="0"/>
              <a:t> verir görülür. </a:t>
            </a:r>
          </a:p>
          <a:p>
            <a:pPr>
              <a:spcAft>
                <a:spcPts val="600"/>
              </a:spcAft>
            </a:pPr>
            <a:r>
              <a:rPr lang="tr-TR" sz="1800" dirty="0"/>
              <a:t>Bir kere drenaj gerçekleştikten sonra, enfeksiyon kontrol altına alınana kadar sinüs </a:t>
            </a:r>
            <a:r>
              <a:rPr lang="tr-TR" sz="1800" dirty="0" err="1"/>
              <a:t>traktı</a:t>
            </a:r>
            <a:r>
              <a:rPr lang="tr-TR" sz="1800" dirty="0"/>
              <a:t> </a:t>
            </a:r>
            <a:r>
              <a:rPr lang="tr-TR" sz="1800" dirty="0" err="1"/>
              <a:t>spontan</a:t>
            </a:r>
            <a:r>
              <a:rPr lang="tr-TR" sz="1800" dirty="0"/>
              <a:t> olarak drene olmaya devam etmesine rağmen hastanın ağrısı minimaldir.</a:t>
            </a:r>
          </a:p>
        </p:txBody>
      </p:sp>
      <p:pic>
        <p:nvPicPr>
          <p:cNvPr id="6" name="Content Placeholder 5" descr="Ekran Resmi 2015-05-01 01.22.01.png"/>
          <p:cNvPicPr>
            <a:picLocks noGrp="1" noChangeAspect="1"/>
          </p:cNvPicPr>
          <p:nvPr>
            <p:ph sz="half" idx="2"/>
          </p:nvPr>
        </p:nvPicPr>
        <p:blipFill>
          <a:blip r:embed="rId2">
            <a:extLst>
              <a:ext uri="{28A0092B-C50C-407E-A947-70E740481C1C}">
                <a14:useLocalDpi xmlns:a14="http://schemas.microsoft.com/office/drawing/2010/main" val="0"/>
              </a:ext>
            </a:extLst>
          </a:blip>
          <a:srcRect l="5542" r="5542"/>
          <a:stretch>
            <a:fillRect/>
          </a:stretch>
        </p:blipFill>
        <p:spPr/>
      </p:pic>
    </p:spTree>
    <p:extLst>
      <p:ext uri="{BB962C8B-B14F-4D97-AF65-F5344CB8AC3E}">
        <p14:creationId xmlns:p14="http://schemas.microsoft.com/office/powerpoint/2010/main" val="37478312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spcAft>
                <a:spcPts val="600"/>
              </a:spcAft>
            </a:pPr>
            <a:r>
              <a:rPr lang="tr-TR" sz="1800" dirty="0"/>
              <a:t>Klinik </a:t>
            </a:r>
            <a:r>
              <a:rPr lang="tr-TR" sz="1800" dirty="0" err="1"/>
              <a:t>prezentasyon</a:t>
            </a:r>
            <a:r>
              <a:rPr lang="tr-TR" sz="1800" dirty="0"/>
              <a:t> karakteristik olmasına rağmen </a:t>
            </a:r>
            <a:r>
              <a:rPr lang="tr-TR" sz="1800" dirty="0" err="1"/>
              <a:t>diagnoz</a:t>
            </a:r>
            <a:r>
              <a:rPr lang="tr-TR" sz="1800" dirty="0"/>
              <a:t> sıklıkla </a:t>
            </a:r>
            <a:r>
              <a:rPr lang="tr-TR" sz="1800" dirty="0" err="1"/>
              <a:t>histopatolojik</a:t>
            </a:r>
            <a:r>
              <a:rPr lang="tr-TR" sz="1800" dirty="0"/>
              <a:t> inceleme ile yapılır. </a:t>
            </a:r>
            <a:r>
              <a:rPr lang="tr-TR" sz="1800" dirty="0" err="1"/>
              <a:t>Aktinomikozda</a:t>
            </a:r>
            <a:r>
              <a:rPr lang="tr-TR" sz="1800" dirty="0"/>
              <a:t> </a:t>
            </a:r>
            <a:r>
              <a:rPr lang="tr-TR" sz="1800" dirty="0" err="1"/>
              <a:t>pü</a:t>
            </a:r>
            <a:r>
              <a:rPr lang="tr-TR" sz="1800" dirty="0"/>
              <a:t> incelendiğinde tipik olarak </a:t>
            </a:r>
            <a:r>
              <a:rPr lang="tr-TR" sz="1800" dirty="0" err="1"/>
              <a:t>eksuda</a:t>
            </a:r>
            <a:r>
              <a:rPr lang="tr-TR" sz="1800" dirty="0"/>
              <a:t> ile birlikte sülfür granülleri izlenir. </a:t>
            </a:r>
          </a:p>
          <a:p>
            <a:pPr>
              <a:spcAft>
                <a:spcPts val="600"/>
              </a:spcAft>
            </a:pPr>
            <a:r>
              <a:rPr lang="tr-TR" sz="1800" dirty="0"/>
              <a:t>Antibiyotik tedavisine başlangıçta güzel yanıt veren </a:t>
            </a:r>
            <a:r>
              <a:rPr lang="tr-TR" sz="1800" dirty="0" err="1"/>
              <a:t>atipik</a:t>
            </a:r>
            <a:r>
              <a:rPr lang="tr-TR" sz="1800" dirty="0"/>
              <a:t> bir enfeksiyondur, ancak antibiyotik tedavisi bittiğinde enfeksiyon sıklıkla tekrar eder. </a:t>
            </a:r>
          </a:p>
          <a:p>
            <a:pPr>
              <a:spcAft>
                <a:spcPts val="600"/>
              </a:spcAft>
            </a:pPr>
            <a:r>
              <a:rPr lang="tr-TR" sz="1800" dirty="0"/>
              <a:t>Bu hastalarda genellikle aynı bölgede sıklıkla tekrar eden enfeksiyon hikayesi vardır.</a:t>
            </a:r>
          </a:p>
          <a:p>
            <a:pPr>
              <a:spcAft>
                <a:spcPts val="600"/>
              </a:spcAft>
            </a:pPr>
            <a:r>
              <a:rPr lang="tr-TR" sz="1800" dirty="0" err="1"/>
              <a:t>Aktinomikoz</a:t>
            </a:r>
            <a:r>
              <a:rPr lang="tr-TR" sz="1800" dirty="0"/>
              <a:t> tedavisi cerrahi </a:t>
            </a:r>
            <a:r>
              <a:rPr lang="tr-TR" sz="1800" dirty="0" err="1"/>
              <a:t>insizyon</a:t>
            </a:r>
            <a:r>
              <a:rPr lang="tr-TR" sz="1800" dirty="0"/>
              <a:t>-drenaj ve sinüs </a:t>
            </a:r>
            <a:r>
              <a:rPr lang="tr-TR" sz="1800" dirty="0" err="1"/>
              <a:t>traktının</a:t>
            </a:r>
            <a:r>
              <a:rPr lang="tr-TR" sz="1800" dirty="0"/>
              <a:t> tamamının </a:t>
            </a:r>
            <a:r>
              <a:rPr lang="tr-TR" sz="1800" dirty="0" err="1"/>
              <a:t>eksizyonudur</a:t>
            </a:r>
            <a:r>
              <a:rPr lang="tr-TR" sz="1800" dirty="0"/>
              <a:t>. </a:t>
            </a:r>
          </a:p>
          <a:p>
            <a:pPr>
              <a:spcAft>
                <a:spcPts val="600"/>
              </a:spcAft>
            </a:pPr>
            <a:r>
              <a:rPr lang="tr-TR" sz="1800" dirty="0"/>
              <a:t>Tedavinin diğer bir önemli kısmı ise, uygun antibiyotik tedavisinin </a:t>
            </a:r>
            <a:r>
              <a:rPr lang="tr-TR" sz="1800" dirty="0" err="1"/>
              <a:t>enfekte</a:t>
            </a:r>
            <a:r>
              <a:rPr lang="tr-TR" sz="1800" dirty="0"/>
              <a:t> bölgeye ulaşabilmesidir.</a:t>
            </a:r>
          </a:p>
          <a:p>
            <a:pPr>
              <a:spcAft>
                <a:spcPts val="600"/>
              </a:spcAft>
            </a:pPr>
            <a:endParaRPr lang="tr-TR" sz="1800" dirty="0"/>
          </a:p>
          <a:p>
            <a:endParaRPr lang="en-US" dirty="0"/>
          </a:p>
        </p:txBody>
      </p:sp>
    </p:spTree>
    <p:extLst>
      <p:ext uri="{BB962C8B-B14F-4D97-AF65-F5344CB8AC3E}">
        <p14:creationId xmlns:p14="http://schemas.microsoft.com/office/powerpoint/2010/main" val="7398551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05718"/>
            <a:ext cx="8229600" cy="5071281"/>
          </a:xfrm>
        </p:spPr>
        <p:txBody>
          <a:bodyPr>
            <a:normAutofit/>
          </a:bodyPr>
          <a:lstStyle/>
          <a:p>
            <a:pPr>
              <a:spcAft>
                <a:spcPts val="600"/>
              </a:spcAft>
            </a:pPr>
            <a:r>
              <a:rPr lang="tr-TR" sz="1800" dirty="0" err="1"/>
              <a:t>Non</a:t>
            </a:r>
            <a:r>
              <a:rPr lang="tr-TR" sz="1800" dirty="0"/>
              <a:t>-alerjik hastalarda antibiyotik seçimi ilk olarak iv penisilin tedavisidir. Takip eden, uzun süre oral penisilin tedavisi uygulanır. Uzun süre antibiyotik kullanımının sebebi enfeksiyonun </a:t>
            </a:r>
            <a:r>
              <a:rPr lang="tr-TR" sz="1800" dirty="0" err="1"/>
              <a:t>rekürrensine</a:t>
            </a:r>
            <a:r>
              <a:rPr lang="tr-TR" sz="1800" dirty="0"/>
              <a:t> engel olmaktır. </a:t>
            </a:r>
          </a:p>
          <a:p>
            <a:pPr>
              <a:spcAft>
                <a:spcPts val="600"/>
              </a:spcAft>
            </a:pPr>
            <a:r>
              <a:rPr lang="tr-TR" sz="1800" dirty="0"/>
              <a:t>Alternatif antibiyotikler </a:t>
            </a:r>
            <a:r>
              <a:rPr lang="tr-TR" sz="1800" dirty="0" err="1"/>
              <a:t>klindamisin</a:t>
            </a:r>
            <a:r>
              <a:rPr lang="tr-TR" sz="1800" dirty="0"/>
              <a:t> veya </a:t>
            </a:r>
            <a:r>
              <a:rPr lang="tr-TR" sz="1800" dirty="0" err="1"/>
              <a:t>doksisilindir</a:t>
            </a:r>
            <a:r>
              <a:rPr lang="tr-TR" sz="1800" dirty="0"/>
              <a:t>. </a:t>
            </a:r>
            <a:r>
              <a:rPr lang="tr-TR" sz="1800" dirty="0" err="1"/>
              <a:t>Doksisilinin</a:t>
            </a:r>
            <a:r>
              <a:rPr lang="tr-TR" sz="1800" dirty="0"/>
              <a:t> avantajı uzun dönem terapide oral olarak günde 1 doz şeklinde kullanılmasıdır.</a:t>
            </a:r>
          </a:p>
          <a:p>
            <a:pPr>
              <a:spcAft>
                <a:spcPts val="600"/>
              </a:spcAft>
            </a:pPr>
            <a:r>
              <a:rPr lang="tr-TR" sz="1800" dirty="0"/>
              <a:t>Özet olarak, </a:t>
            </a:r>
            <a:r>
              <a:rPr lang="tr-TR" sz="1800" dirty="0" err="1"/>
              <a:t>aktinomikozis</a:t>
            </a:r>
            <a:r>
              <a:rPr lang="tr-TR" sz="1800" dirty="0"/>
              <a:t> dokuları </a:t>
            </a:r>
            <a:r>
              <a:rPr lang="tr-TR" sz="1800" dirty="0" err="1"/>
              <a:t>erode</a:t>
            </a:r>
            <a:r>
              <a:rPr lang="tr-TR" sz="1800" dirty="0"/>
              <a:t> edebilen ağrısız bir enfeksiyondur. </a:t>
            </a:r>
          </a:p>
          <a:p>
            <a:pPr>
              <a:spcAft>
                <a:spcPts val="600"/>
              </a:spcAft>
            </a:pPr>
            <a:r>
              <a:rPr lang="tr-TR" sz="1800" dirty="0"/>
              <a:t>Kısa dönem antibiyotik kullanımı ile kontrol altına almak zordur. Bu yüzden, biriken </a:t>
            </a:r>
            <a:r>
              <a:rPr lang="tr-TR" sz="1800" dirty="0" err="1"/>
              <a:t>pü’nün</a:t>
            </a:r>
            <a:r>
              <a:rPr lang="tr-TR" sz="1800" dirty="0"/>
              <a:t> </a:t>
            </a:r>
            <a:r>
              <a:rPr lang="tr-TR" sz="1800" dirty="0" err="1"/>
              <a:t>insizyon</a:t>
            </a:r>
            <a:r>
              <a:rPr lang="tr-TR" sz="1800" dirty="0"/>
              <a:t> ile drene edilmesi, kronik sinüs </a:t>
            </a:r>
            <a:r>
              <a:rPr lang="tr-TR" sz="1800" dirty="0" err="1"/>
              <a:t>traktları</a:t>
            </a:r>
            <a:r>
              <a:rPr lang="tr-TR" sz="1800" dirty="0"/>
              <a:t> ve nekrotik kemiğin eksize edilmesi gerekmektedir. </a:t>
            </a:r>
          </a:p>
          <a:p>
            <a:pPr>
              <a:spcAft>
                <a:spcPts val="600"/>
              </a:spcAft>
            </a:pPr>
            <a:r>
              <a:rPr lang="tr-TR" sz="1800" dirty="0"/>
              <a:t>Sonuç olarak, enfeksiyonun kontrol altına alınması için ilk olarak yüksek doz antibiyotik tedavisi gerekmektedir, </a:t>
            </a:r>
            <a:r>
              <a:rPr lang="tr-TR" sz="1800" dirty="0" err="1"/>
              <a:t>rekürrensleri</a:t>
            </a:r>
            <a:r>
              <a:rPr lang="tr-TR" sz="1800" dirty="0"/>
              <a:t> engellemek için ise uzun dönem kullanılmalıdır.</a:t>
            </a:r>
          </a:p>
          <a:p>
            <a:pPr>
              <a:spcAft>
                <a:spcPts val="600"/>
              </a:spcAft>
            </a:pPr>
            <a:endParaRPr lang="en-US" sz="1800" dirty="0"/>
          </a:p>
        </p:txBody>
      </p:sp>
    </p:spTree>
    <p:extLst>
      <p:ext uri="{BB962C8B-B14F-4D97-AF65-F5344CB8AC3E}">
        <p14:creationId xmlns:p14="http://schemas.microsoft.com/office/powerpoint/2010/main" val="30074154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036" y="533400"/>
            <a:ext cx="7990764" cy="708546"/>
          </a:xfrm>
        </p:spPr>
        <p:txBody>
          <a:bodyPr/>
          <a:lstStyle/>
          <a:p>
            <a:r>
              <a:rPr lang="tr-TR" dirty="0" err="1"/>
              <a:t>Candidiasis</a:t>
            </a:r>
            <a:endParaRPr lang="en-US" dirty="0"/>
          </a:p>
        </p:txBody>
      </p:sp>
      <p:sp>
        <p:nvSpPr>
          <p:cNvPr id="3" name="Content Placeholder 2"/>
          <p:cNvSpPr>
            <a:spLocks noGrp="1"/>
          </p:cNvSpPr>
          <p:nvPr>
            <p:ph idx="1"/>
          </p:nvPr>
        </p:nvSpPr>
        <p:spPr>
          <a:xfrm>
            <a:off x="457200" y="1241946"/>
            <a:ext cx="8229600" cy="5235054"/>
          </a:xfrm>
        </p:spPr>
        <p:txBody>
          <a:bodyPr>
            <a:normAutofit/>
          </a:bodyPr>
          <a:lstStyle/>
          <a:p>
            <a:pPr>
              <a:spcAft>
                <a:spcPts val="600"/>
              </a:spcAft>
            </a:pPr>
            <a:r>
              <a:rPr lang="tr-TR" sz="1800" dirty="0" err="1"/>
              <a:t>Candida</a:t>
            </a:r>
            <a:r>
              <a:rPr lang="tr-TR" sz="1800" dirty="0"/>
              <a:t> </a:t>
            </a:r>
            <a:r>
              <a:rPr lang="tr-TR" sz="1800" dirty="0" err="1"/>
              <a:t>albicans</a:t>
            </a:r>
            <a:r>
              <a:rPr lang="tr-TR" sz="1800" dirty="0"/>
              <a:t>, oral </a:t>
            </a:r>
            <a:r>
              <a:rPr lang="tr-TR" sz="1800" dirty="0" err="1"/>
              <a:t>kavitede</a:t>
            </a:r>
            <a:r>
              <a:rPr lang="tr-TR" sz="1800" dirty="0"/>
              <a:t> doğal olarak ortaya çıkan bir organizmadır. </a:t>
            </a:r>
          </a:p>
          <a:p>
            <a:pPr>
              <a:spcAft>
                <a:spcPts val="600"/>
              </a:spcAft>
            </a:pPr>
            <a:r>
              <a:rPr lang="tr-TR" sz="1800" dirty="0" err="1"/>
              <a:t>Candida</a:t>
            </a:r>
            <a:r>
              <a:rPr lang="tr-TR" sz="1800" dirty="0"/>
              <a:t>, hasta sağlıklı olduğu sürece nadiren hastalığa neden olur. </a:t>
            </a:r>
            <a:r>
              <a:rPr lang="tr-TR" sz="1800" dirty="0" err="1"/>
              <a:t>İmmün</a:t>
            </a:r>
            <a:r>
              <a:rPr lang="tr-TR" sz="1800" dirty="0"/>
              <a:t> sistemin zayıflamasının 2 büyük sebebi; antibiyotik-özellikle uzun dönem penisilin kullanımı, AIDS veya kemoterapi. </a:t>
            </a:r>
          </a:p>
          <a:p>
            <a:pPr>
              <a:spcAft>
                <a:spcPts val="600"/>
              </a:spcAft>
            </a:pPr>
            <a:r>
              <a:rPr lang="tr-TR" sz="1800" dirty="0"/>
              <a:t>Bu durumlarda, </a:t>
            </a:r>
            <a:r>
              <a:rPr lang="tr-TR" sz="1800" dirty="0" err="1"/>
              <a:t>candida</a:t>
            </a:r>
            <a:r>
              <a:rPr lang="tr-TR" sz="1800" dirty="0"/>
              <a:t> oral </a:t>
            </a:r>
            <a:r>
              <a:rPr lang="tr-TR" sz="1800" dirty="0" err="1"/>
              <a:t>kavitede</a:t>
            </a:r>
            <a:r>
              <a:rPr lang="tr-TR" sz="1800" dirty="0"/>
              <a:t> </a:t>
            </a:r>
            <a:r>
              <a:rPr lang="tr-TR" sz="1800" dirty="0" err="1"/>
              <a:t>süperfisial</a:t>
            </a:r>
            <a:r>
              <a:rPr lang="tr-TR" sz="1800" dirty="0"/>
              <a:t> enfeksiyon olarak hastalık oluşturur.</a:t>
            </a:r>
          </a:p>
          <a:p>
            <a:pPr>
              <a:spcAft>
                <a:spcPts val="600"/>
              </a:spcAft>
            </a:pPr>
            <a:r>
              <a:rPr lang="tr-TR" sz="1800" dirty="0"/>
              <a:t>Oral </a:t>
            </a:r>
            <a:r>
              <a:rPr lang="tr-TR" sz="1800" dirty="0" err="1"/>
              <a:t>kandidiasisin</a:t>
            </a:r>
            <a:r>
              <a:rPr lang="tr-TR" sz="1800" dirty="0"/>
              <a:t> 3 formu tanımlanmıştır;</a:t>
            </a:r>
          </a:p>
          <a:p>
            <a:pPr marL="731520" lvl="1" indent="-457200">
              <a:spcAft>
                <a:spcPts val="600"/>
              </a:spcAft>
              <a:buFont typeface="+mj-lt"/>
              <a:buAutoNum type="arabicPeriod"/>
            </a:pPr>
            <a:r>
              <a:rPr lang="tr-TR" sz="1600" dirty="0" err="1"/>
              <a:t>Pseudomembranous</a:t>
            </a:r>
            <a:r>
              <a:rPr lang="tr-TR" sz="1600" dirty="0"/>
              <a:t>: Beyaz yama şeklinde, gazlı bez ile sıyrıldığında altındaki yüzey kırmızıdır.</a:t>
            </a:r>
          </a:p>
          <a:p>
            <a:pPr marL="731520" lvl="1" indent="-457200">
              <a:spcAft>
                <a:spcPts val="600"/>
              </a:spcAft>
              <a:buFont typeface="+mj-lt"/>
              <a:buAutoNum type="arabicPeriod"/>
            </a:pPr>
            <a:r>
              <a:rPr lang="tr-TR" sz="1600" dirty="0" err="1"/>
              <a:t>Eritematöz</a:t>
            </a:r>
            <a:r>
              <a:rPr lang="tr-TR" sz="1600" dirty="0"/>
              <a:t>: </a:t>
            </a:r>
            <a:r>
              <a:rPr lang="tr-TR" sz="1600" dirty="0" err="1"/>
              <a:t>eritemlerle</a:t>
            </a:r>
            <a:r>
              <a:rPr lang="tr-TR" sz="1600" dirty="0"/>
              <a:t> karakterizedir, dilde </a:t>
            </a:r>
            <a:r>
              <a:rPr lang="tr-TR" sz="1600" dirty="0" err="1"/>
              <a:t>filiform</a:t>
            </a:r>
            <a:r>
              <a:rPr lang="tr-TR" sz="1600" dirty="0"/>
              <a:t> </a:t>
            </a:r>
            <a:r>
              <a:rPr lang="tr-TR" sz="1600" dirty="0" err="1"/>
              <a:t>papillaların</a:t>
            </a:r>
            <a:r>
              <a:rPr lang="tr-TR" sz="1600" dirty="0"/>
              <a:t> kaybı söz konusudur.</a:t>
            </a:r>
          </a:p>
          <a:p>
            <a:pPr marL="731520" lvl="1" indent="-457200">
              <a:spcAft>
                <a:spcPts val="600"/>
              </a:spcAft>
              <a:buFont typeface="+mj-lt"/>
              <a:buAutoNum type="arabicPeriod"/>
            </a:pPr>
            <a:r>
              <a:rPr lang="tr-TR" sz="1600" dirty="0" err="1"/>
              <a:t>Angular</a:t>
            </a:r>
            <a:r>
              <a:rPr lang="tr-TR" sz="1600" dirty="0"/>
              <a:t> </a:t>
            </a:r>
            <a:r>
              <a:rPr lang="tr-TR" sz="1600" dirty="0" err="1"/>
              <a:t>cheilitis</a:t>
            </a:r>
            <a:r>
              <a:rPr lang="tr-TR" sz="1600" dirty="0"/>
              <a:t>: Ağız köşelerinde beyaz, ülsere yamalar şeklinde ortaya çıkar. Hastaların çoğunluğunda total dişsizlik sonucu </a:t>
            </a:r>
            <a:r>
              <a:rPr lang="tr-TR" sz="1600" dirty="0" err="1"/>
              <a:t>vertikal</a:t>
            </a:r>
            <a:r>
              <a:rPr lang="tr-TR" sz="1600" dirty="0"/>
              <a:t> boyutun azalması ile ağız köşelerinin kronik ıslak olması ve sonuç olarak mantarın büyümesi söz konusudur.</a:t>
            </a:r>
          </a:p>
        </p:txBody>
      </p:sp>
    </p:spTree>
    <p:extLst>
      <p:ext uri="{BB962C8B-B14F-4D97-AF65-F5344CB8AC3E}">
        <p14:creationId xmlns:p14="http://schemas.microsoft.com/office/powerpoint/2010/main" val="244112849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533400"/>
            <a:ext cx="8229600" cy="2634783"/>
          </a:xfrm>
        </p:spPr>
        <p:txBody>
          <a:bodyPr>
            <a:normAutofit/>
          </a:bodyPr>
          <a:lstStyle/>
          <a:p>
            <a:pPr>
              <a:spcAft>
                <a:spcPts val="600"/>
              </a:spcAft>
            </a:pPr>
            <a:r>
              <a:rPr lang="tr-TR" sz="1600" dirty="0" err="1"/>
              <a:t>Topikal</a:t>
            </a:r>
            <a:r>
              <a:rPr lang="tr-TR" sz="1600" dirty="0"/>
              <a:t> </a:t>
            </a:r>
            <a:r>
              <a:rPr lang="tr-TR" sz="1600" dirty="0" err="1"/>
              <a:t>antifungal</a:t>
            </a:r>
            <a:r>
              <a:rPr lang="tr-TR" sz="1600" dirty="0"/>
              <a:t> ajanlar, oral </a:t>
            </a:r>
            <a:r>
              <a:rPr lang="tr-TR" sz="1600" dirty="0" err="1"/>
              <a:t>kandidiazisin</a:t>
            </a:r>
            <a:r>
              <a:rPr lang="tr-TR" sz="1600" dirty="0"/>
              <a:t> tedavisinde efektif bir tedavidir. Bu amaç için en sık kullanılan 2 ilaç; </a:t>
            </a:r>
            <a:r>
              <a:rPr lang="tr-TR" sz="1600" dirty="0" err="1"/>
              <a:t>nystatin</a:t>
            </a:r>
            <a:r>
              <a:rPr lang="tr-TR" sz="1600" dirty="0"/>
              <a:t> ve </a:t>
            </a:r>
            <a:r>
              <a:rPr lang="tr-TR" sz="1600" dirty="0" err="1"/>
              <a:t>clotrimazole</a:t>
            </a:r>
            <a:r>
              <a:rPr lang="tr-TR" sz="1600" dirty="0"/>
              <a:t>. </a:t>
            </a:r>
            <a:r>
              <a:rPr lang="tr-TR" sz="1600" dirty="0" err="1"/>
              <a:t>Nystatin</a:t>
            </a:r>
            <a:r>
              <a:rPr lang="tr-TR" sz="1600" dirty="0"/>
              <a:t> düşük </a:t>
            </a:r>
            <a:r>
              <a:rPr lang="tr-TR" sz="1600" dirty="0" err="1"/>
              <a:t>tosisitesi</a:t>
            </a:r>
            <a:r>
              <a:rPr lang="tr-TR" sz="1600" dirty="0"/>
              <a:t> ve fiyatından dolayı ilk tercih edilendir.</a:t>
            </a:r>
          </a:p>
          <a:p>
            <a:pPr>
              <a:spcAft>
                <a:spcPts val="600"/>
              </a:spcAft>
            </a:pPr>
            <a:r>
              <a:rPr lang="tr-TR" sz="1600" dirty="0" err="1"/>
              <a:t>Clotrimazole</a:t>
            </a:r>
            <a:r>
              <a:rPr lang="tr-TR" sz="1600" dirty="0"/>
              <a:t>, daha yeni bir </a:t>
            </a:r>
            <a:r>
              <a:rPr lang="tr-TR" sz="1600" dirty="0" err="1"/>
              <a:t>antifungaldir</a:t>
            </a:r>
            <a:r>
              <a:rPr lang="tr-TR" sz="1600" dirty="0"/>
              <a:t>, </a:t>
            </a:r>
            <a:r>
              <a:rPr lang="tr-TR" sz="1600" dirty="0" err="1"/>
              <a:t>toksisitesi</a:t>
            </a:r>
            <a:r>
              <a:rPr lang="tr-TR" sz="1600" dirty="0"/>
              <a:t> çok düşüktür, tadı daha güzeldir ancak daha pahalıdır.  Genel kullanım şekli, her iki ilaç içinde, bir pastilin ağızda erimesi şeklindedir. 2 hafta boyunca günde 4 veya 5 kere.</a:t>
            </a:r>
          </a:p>
          <a:p>
            <a:pPr>
              <a:spcAft>
                <a:spcPts val="600"/>
              </a:spcAft>
            </a:pPr>
            <a:r>
              <a:rPr lang="tr-TR" sz="1600" dirty="0"/>
              <a:t>Belirti ve semptomlar genellikle hızlı bir şekilde geriler, ancak tedavi 14 gün boyunda devam etmezse </a:t>
            </a:r>
            <a:r>
              <a:rPr lang="tr-TR" sz="1600" dirty="0" err="1"/>
              <a:t>rekürrens</a:t>
            </a:r>
            <a:r>
              <a:rPr lang="tr-TR" sz="1600" dirty="0"/>
              <a:t> gözlenir. Eğer hasta dişsiz değilse, oral hijyeni düzeltilmelidir, </a:t>
            </a:r>
            <a:r>
              <a:rPr lang="tr-TR" sz="1600" dirty="0" err="1"/>
              <a:t>periodik</a:t>
            </a:r>
            <a:r>
              <a:rPr lang="tr-TR" sz="1600" dirty="0"/>
              <a:t> olarak </a:t>
            </a:r>
            <a:r>
              <a:rPr lang="tr-TR" sz="1600" dirty="0" err="1"/>
              <a:t>periodontal</a:t>
            </a:r>
            <a:r>
              <a:rPr lang="tr-TR" sz="1600" dirty="0"/>
              <a:t> tedavi görmelidir.</a:t>
            </a:r>
          </a:p>
        </p:txBody>
      </p:sp>
      <p:pic>
        <p:nvPicPr>
          <p:cNvPr id="10" name="Content Placeholder 9" descr="Ekran Resmi 2015-05-01 01.24.29.png"/>
          <p:cNvPicPr>
            <a:picLocks noGrp="1" noChangeAspect="1"/>
          </p:cNvPicPr>
          <p:nvPr>
            <p:ph sz="half" idx="2"/>
          </p:nvPr>
        </p:nvPicPr>
        <p:blipFill>
          <a:blip r:embed="rId2">
            <a:extLst>
              <a:ext uri="{28A0092B-C50C-407E-A947-70E740481C1C}">
                <a14:useLocalDpi xmlns:a14="http://schemas.microsoft.com/office/drawing/2010/main" val="0"/>
              </a:ext>
            </a:extLst>
          </a:blip>
          <a:srcRect l="-56731" r="-56731"/>
          <a:stretch>
            <a:fillRect/>
          </a:stretch>
        </p:blipFill>
        <p:spPr>
          <a:xfrm>
            <a:off x="457200" y="3168650"/>
            <a:ext cx="8229600" cy="3222625"/>
          </a:xfrm>
        </p:spPr>
      </p:pic>
      <p:sp>
        <p:nvSpPr>
          <p:cNvPr id="6" name="Content Placeholder 4"/>
          <p:cNvSpPr txBox="1">
            <a:spLocks/>
          </p:cNvSpPr>
          <p:nvPr/>
        </p:nvSpPr>
        <p:spPr>
          <a:xfrm>
            <a:off x="457200" y="5359394"/>
            <a:ext cx="8229600" cy="1184661"/>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9304609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709684"/>
            <a:ext cx="8229600" cy="5767316"/>
          </a:xfrm>
        </p:spPr>
        <p:txBody>
          <a:bodyPr>
            <a:normAutofit/>
          </a:bodyPr>
          <a:lstStyle/>
          <a:p>
            <a:pPr>
              <a:spcAft>
                <a:spcPts val="600"/>
              </a:spcAft>
            </a:pPr>
            <a:r>
              <a:rPr lang="tr-TR" sz="1800" dirty="0"/>
              <a:t>Sistemik olarak </a:t>
            </a:r>
            <a:r>
              <a:rPr lang="tr-TR" sz="1800" dirty="0" err="1"/>
              <a:t>fluconazole</a:t>
            </a:r>
            <a:r>
              <a:rPr lang="tr-TR" sz="1800" dirty="0"/>
              <a:t>, </a:t>
            </a:r>
            <a:r>
              <a:rPr lang="tr-TR" sz="1800" dirty="0" err="1"/>
              <a:t>ketoconazole</a:t>
            </a:r>
            <a:r>
              <a:rPr lang="tr-TR" sz="1800" dirty="0"/>
              <a:t> ve </a:t>
            </a:r>
            <a:r>
              <a:rPr lang="tr-TR" sz="1800" dirty="0" err="1"/>
              <a:t>itraconazole</a:t>
            </a:r>
            <a:r>
              <a:rPr lang="tr-TR" sz="1800" dirty="0"/>
              <a:t>, </a:t>
            </a:r>
            <a:r>
              <a:rPr lang="tr-TR" sz="1800" dirty="0" err="1"/>
              <a:t>immünsüprese</a:t>
            </a:r>
            <a:r>
              <a:rPr lang="tr-TR" sz="1800" dirty="0"/>
              <a:t> hastalarda -AIDS gibi- </a:t>
            </a:r>
            <a:r>
              <a:rPr lang="tr-TR" sz="1800" dirty="0" err="1"/>
              <a:t>orofaringeal</a:t>
            </a:r>
            <a:r>
              <a:rPr lang="tr-TR" sz="1800" dirty="0"/>
              <a:t> </a:t>
            </a:r>
            <a:r>
              <a:rPr lang="tr-TR" sz="1800" dirty="0" err="1"/>
              <a:t>kandidiazisi</a:t>
            </a:r>
            <a:r>
              <a:rPr lang="tr-TR" sz="1800" dirty="0"/>
              <a:t> tedavi etmek amacıyla kullanılır. </a:t>
            </a:r>
          </a:p>
          <a:p>
            <a:pPr>
              <a:spcAft>
                <a:spcPts val="600"/>
              </a:spcAft>
            </a:pPr>
            <a:r>
              <a:rPr lang="tr-TR" sz="1800" dirty="0"/>
              <a:t>Bu </a:t>
            </a:r>
            <a:r>
              <a:rPr lang="tr-TR" sz="1800" dirty="0" err="1"/>
              <a:t>antifungal</a:t>
            </a:r>
            <a:r>
              <a:rPr lang="tr-TR" sz="1800" dirty="0"/>
              <a:t> ilaçlar, özellikle yüksek dirençli daha sık olarak </a:t>
            </a:r>
            <a:r>
              <a:rPr lang="tr-TR" sz="1800" dirty="0" err="1"/>
              <a:t>immünsuprese</a:t>
            </a:r>
            <a:r>
              <a:rPr lang="tr-TR" sz="1800" dirty="0"/>
              <a:t> hastalarda görülen </a:t>
            </a:r>
            <a:r>
              <a:rPr lang="tr-TR" sz="1800" dirty="0" err="1"/>
              <a:t>Candida</a:t>
            </a:r>
            <a:r>
              <a:rPr lang="tr-TR" sz="1800" dirty="0"/>
              <a:t> </a:t>
            </a:r>
            <a:r>
              <a:rPr lang="tr-TR" sz="1800" dirty="0" err="1"/>
              <a:t>albicans</a:t>
            </a:r>
            <a:r>
              <a:rPr lang="tr-TR" sz="1800" dirty="0"/>
              <a:t> ve </a:t>
            </a:r>
            <a:r>
              <a:rPr lang="tr-TR" sz="1800" dirty="0" err="1"/>
              <a:t>C.glabrata</a:t>
            </a:r>
            <a:r>
              <a:rPr lang="tr-TR" sz="1800" dirty="0"/>
              <a:t> gibi ajanlara etkilidir. Bu ilaçların pahalı olmaları ve hayatı tehdit edebilen ilaç etkileşimlerine yol açabilmeleri nedeniyle bu yeni, yüksek </a:t>
            </a:r>
            <a:r>
              <a:rPr lang="tr-TR" sz="1800" dirty="0" err="1"/>
              <a:t>potent</a:t>
            </a:r>
            <a:r>
              <a:rPr lang="tr-TR" sz="1800" dirty="0"/>
              <a:t> </a:t>
            </a:r>
            <a:r>
              <a:rPr lang="tr-TR" sz="1800" dirty="0" err="1"/>
              <a:t>antifungaller</a:t>
            </a:r>
            <a:r>
              <a:rPr lang="tr-TR" sz="1800" dirty="0"/>
              <a:t> genellikle </a:t>
            </a:r>
            <a:r>
              <a:rPr lang="tr-TR" sz="1800" dirty="0" err="1"/>
              <a:t>immünsüprese</a:t>
            </a:r>
            <a:r>
              <a:rPr lang="tr-TR" sz="1800" dirty="0"/>
              <a:t> hastalarda kullanılır.</a:t>
            </a:r>
          </a:p>
          <a:p>
            <a:pPr>
              <a:spcAft>
                <a:spcPts val="600"/>
              </a:spcAft>
            </a:pPr>
            <a:r>
              <a:rPr lang="tr-TR" sz="1800" dirty="0" err="1"/>
              <a:t>Candidiazisin</a:t>
            </a:r>
            <a:r>
              <a:rPr lang="tr-TR" sz="1800" dirty="0"/>
              <a:t> sıklıkla medikal durumları kötü olan hastalarda görüldüğü unutulmamalıdır. </a:t>
            </a:r>
          </a:p>
          <a:p>
            <a:pPr>
              <a:spcAft>
                <a:spcPts val="600"/>
              </a:spcAft>
            </a:pPr>
            <a:r>
              <a:rPr lang="tr-TR" sz="1800" dirty="0"/>
              <a:t>Geçmiş antibiyotik tedavisi, kontrolsüz </a:t>
            </a:r>
            <a:r>
              <a:rPr lang="tr-TR" sz="1800" dirty="0" err="1"/>
              <a:t>diabet</a:t>
            </a:r>
            <a:r>
              <a:rPr lang="tr-TR" sz="1800" dirty="0"/>
              <a:t> hikayesi olmayan hastalar, AIDS, kanser kemoterapisi görmemiş hastalarda </a:t>
            </a:r>
            <a:r>
              <a:rPr lang="tr-TR" sz="1800" dirty="0" err="1"/>
              <a:t>candida</a:t>
            </a:r>
            <a:r>
              <a:rPr lang="tr-TR" sz="1800" dirty="0"/>
              <a:t> görüldüğünde hastada </a:t>
            </a:r>
            <a:r>
              <a:rPr lang="tr-TR" sz="1800" dirty="0" err="1"/>
              <a:t>immünsupresyona</a:t>
            </a:r>
            <a:r>
              <a:rPr lang="tr-TR" sz="1800" dirty="0"/>
              <a:t> neden olabilecek başka bir medikal durumun varlığından şüphelenilmelidir. </a:t>
            </a:r>
          </a:p>
          <a:p>
            <a:pPr>
              <a:spcAft>
                <a:spcPts val="600"/>
              </a:spcAft>
            </a:pPr>
            <a:r>
              <a:rPr lang="tr-TR" sz="1800" dirty="0"/>
              <a:t>Bu hastaların sistemik durumu kontrol altına alınmadan oral </a:t>
            </a:r>
            <a:r>
              <a:rPr lang="tr-TR" sz="1800" dirty="0" err="1"/>
              <a:t>kandidiazis</a:t>
            </a:r>
            <a:r>
              <a:rPr lang="tr-TR" sz="1800" dirty="0"/>
              <a:t> lokal olarak kontrol edilemez.</a:t>
            </a:r>
          </a:p>
          <a:p>
            <a:pPr marL="0" indent="0">
              <a:spcAft>
                <a:spcPts val="600"/>
              </a:spcAft>
              <a:buNone/>
            </a:pPr>
            <a:endParaRPr lang="tr-TR" dirty="0"/>
          </a:p>
          <a:p>
            <a:endParaRPr lang="en-US" dirty="0"/>
          </a:p>
          <a:p>
            <a:endParaRPr lang="en-US" dirty="0"/>
          </a:p>
        </p:txBody>
      </p:sp>
    </p:spTree>
    <p:extLst>
      <p:ext uri="{BB962C8B-B14F-4D97-AF65-F5344CB8AC3E}">
        <p14:creationId xmlns:p14="http://schemas.microsoft.com/office/powerpoint/2010/main" val="1835671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5970"/>
            <a:ext cx="8229600" cy="4771030"/>
          </a:xfrm>
        </p:spPr>
        <p:txBody>
          <a:bodyPr>
            <a:normAutofit/>
          </a:bodyPr>
          <a:lstStyle/>
          <a:p>
            <a:pPr>
              <a:spcAft>
                <a:spcPts val="600"/>
              </a:spcAft>
            </a:pPr>
            <a:r>
              <a:rPr lang="tr-TR" sz="1800" dirty="0" err="1"/>
              <a:t>Mandibulada</a:t>
            </a:r>
            <a:r>
              <a:rPr lang="tr-TR" sz="1800" dirty="0"/>
              <a:t>, keser, </a:t>
            </a:r>
            <a:r>
              <a:rPr lang="tr-TR" sz="1800" dirty="0" err="1"/>
              <a:t>kanin</a:t>
            </a:r>
            <a:r>
              <a:rPr lang="tr-TR" sz="1800" dirty="0"/>
              <a:t> ve </a:t>
            </a:r>
            <a:r>
              <a:rPr lang="tr-TR" sz="1800" dirty="0" err="1"/>
              <a:t>premolar</a:t>
            </a:r>
            <a:r>
              <a:rPr lang="tr-TR" sz="1800" dirty="0"/>
              <a:t> diş enfeksiyonları genellikle </a:t>
            </a:r>
            <a:r>
              <a:rPr lang="tr-TR" sz="1800" dirty="0" err="1"/>
              <a:t>bukkal</a:t>
            </a:r>
            <a:r>
              <a:rPr lang="tr-TR" sz="1800" dirty="0"/>
              <a:t> kemiği kas </a:t>
            </a:r>
            <a:r>
              <a:rPr lang="tr-TR" sz="1800" dirty="0" err="1"/>
              <a:t>ataşmanlarının</a:t>
            </a:r>
            <a:r>
              <a:rPr lang="tr-TR" sz="1800" dirty="0"/>
              <a:t> üstünden perfore ederek </a:t>
            </a:r>
            <a:r>
              <a:rPr lang="tr-TR" sz="1800" dirty="0" err="1"/>
              <a:t>submuköz</a:t>
            </a:r>
            <a:r>
              <a:rPr lang="tr-TR" sz="1800" dirty="0"/>
              <a:t> enfeksiyonlara neden olurlar.</a:t>
            </a:r>
          </a:p>
          <a:p>
            <a:pPr>
              <a:spcAft>
                <a:spcPts val="600"/>
              </a:spcAft>
            </a:pPr>
            <a:r>
              <a:rPr lang="tr-TR" sz="1800" dirty="0"/>
              <a:t> </a:t>
            </a:r>
            <a:r>
              <a:rPr lang="tr-TR" sz="1800" dirty="0" err="1"/>
              <a:t>Mandibular</a:t>
            </a:r>
            <a:r>
              <a:rPr lang="tr-TR" sz="1800" dirty="0"/>
              <a:t> </a:t>
            </a:r>
            <a:r>
              <a:rPr lang="tr-TR" sz="1800" dirty="0" err="1"/>
              <a:t>molar</a:t>
            </a:r>
            <a:r>
              <a:rPr lang="tr-TR" sz="1800" dirty="0"/>
              <a:t> diş enfeksiyonları </a:t>
            </a:r>
            <a:r>
              <a:rPr lang="tr-TR" sz="1800" dirty="0" err="1"/>
              <a:t>lingual</a:t>
            </a:r>
            <a:r>
              <a:rPr lang="tr-TR" sz="1800" dirty="0"/>
              <a:t> </a:t>
            </a:r>
            <a:r>
              <a:rPr lang="tr-TR" sz="1800" dirty="0" err="1"/>
              <a:t>kortikal</a:t>
            </a:r>
            <a:r>
              <a:rPr lang="tr-TR" sz="1800" dirty="0"/>
              <a:t> kemiği </a:t>
            </a:r>
            <a:r>
              <a:rPr lang="tr-TR" sz="1800" dirty="0" err="1"/>
              <a:t>anterior</a:t>
            </a:r>
            <a:r>
              <a:rPr lang="tr-TR" sz="1800" dirty="0"/>
              <a:t> dişlere göre daha sık </a:t>
            </a:r>
            <a:r>
              <a:rPr lang="tr-TR" sz="1800" dirty="0" err="1"/>
              <a:t>erode</a:t>
            </a:r>
            <a:r>
              <a:rPr lang="tr-TR" sz="1800" dirty="0"/>
              <a:t> ederler.</a:t>
            </a:r>
          </a:p>
          <a:p>
            <a:pPr>
              <a:spcAft>
                <a:spcPts val="600"/>
              </a:spcAft>
            </a:pPr>
            <a:r>
              <a:rPr lang="tr-TR" sz="1800" dirty="0"/>
              <a:t> 1.molar diş enfeksiyonu </a:t>
            </a:r>
            <a:r>
              <a:rPr lang="tr-TR" sz="1800" dirty="0" err="1"/>
              <a:t>bukkal</a:t>
            </a:r>
            <a:r>
              <a:rPr lang="tr-TR" sz="1800" dirty="0"/>
              <a:t> veya </a:t>
            </a:r>
            <a:r>
              <a:rPr lang="tr-TR" sz="1800" dirty="0" err="1"/>
              <a:t>lingualden</a:t>
            </a:r>
            <a:r>
              <a:rPr lang="tr-TR" sz="1800" dirty="0"/>
              <a:t> </a:t>
            </a:r>
            <a:r>
              <a:rPr lang="tr-TR" sz="1800" dirty="0" err="1"/>
              <a:t>perforasyon</a:t>
            </a:r>
            <a:r>
              <a:rPr lang="tr-TR" sz="1800" dirty="0"/>
              <a:t> oluşturabilir, 2.molar diş enfeksiyonu da </a:t>
            </a:r>
            <a:r>
              <a:rPr lang="tr-TR" sz="1800" dirty="0" err="1"/>
              <a:t>bukkal</a:t>
            </a:r>
            <a:r>
              <a:rPr lang="tr-TR" sz="1800" dirty="0"/>
              <a:t> ve </a:t>
            </a:r>
            <a:r>
              <a:rPr lang="tr-TR" sz="1800" dirty="0" err="1"/>
              <a:t>lingualden</a:t>
            </a:r>
            <a:r>
              <a:rPr lang="tr-TR" sz="1800" dirty="0"/>
              <a:t> </a:t>
            </a:r>
            <a:r>
              <a:rPr lang="tr-TR" sz="1800" dirty="0" err="1"/>
              <a:t>perforasyon</a:t>
            </a:r>
            <a:r>
              <a:rPr lang="tr-TR" sz="1800" dirty="0"/>
              <a:t> oluşturabilir. Ancak </a:t>
            </a:r>
            <a:r>
              <a:rPr lang="tr-TR" sz="1800" dirty="0">
                <a:solidFill>
                  <a:srgbClr val="FF0000"/>
                </a:solidFill>
              </a:rPr>
              <a:t>3.molar diş enfeksiyonu </a:t>
            </a:r>
            <a:r>
              <a:rPr lang="tr-TR" sz="1800" dirty="0" err="1">
                <a:solidFill>
                  <a:srgbClr val="FF0000"/>
                </a:solidFill>
              </a:rPr>
              <a:t>herzaman</a:t>
            </a:r>
            <a:r>
              <a:rPr lang="tr-TR" sz="1800" dirty="0">
                <a:solidFill>
                  <a:srgbClr val="FF0000"/>
                </a:solidFill>
              </a:rPr>
              <a:t> </a:t>
            </a:r>
            <a:r>
              <a:rPr lang="tr-TR" sz="1800" dirty="0" err="1">
                <a:solidFill>
                  <a:srgbClr val="FF0000"/>
                </a:solidFill>
              </a:rPr>
              <a:t>lingual</a:t>
            </a:r>
            <a:r>
              <a:rPr lang="tr-TR" sz="1800" dirty="0">
                <a:solidFill>
                  <a:srgbClr val="FF0000"/>
                </a:solidFill>
              </a:rPr>
              <a:t> </a:t>
            </a:r>
            <a:r>
              <a:rPr lang="tr-TR" sz="1800" dirty="0" err="1">
                <a:solidFill>
                  <a:srgbClr val="FF0000"/>
                </a:solidFill>
              </a:rPr>
              <a:t>kortikal</a:t>
            </a:r>
            <a:r>
              <a:rPr lang="tr-TR" sz="1800" dirty="0">
                <a:solidFill>
                  <a:srgbClr val="FF0000"/>
                </a:solidFill>
              </a:rPr>
              <a:t> kemiği perfore eder. </a:t>
            </a:r>
          </a:p>
          <a:p>
            <a:pPr>
              <a:spcAft>
                <a:spcPts val="600"/>
              </a:spcAft>
            </a:pPr>
            <a:r>
              <a:rPr lang="tr-TR" sz="1800" dirty="0" err="1"/>
              <a:t>Mylohyoid</a:t>
            </a:r>
            <a:r>
              <a:rPr lang="tr-TR" sz="1800" dirty="0"/>
              <a:t> kasın </a:t>
            </a:r>
            <a:r>
              <a:rPr lang="tr-TR" sz="1800" dirty="0" err="1"/>
              <a:t>lingual</a:t>
            </a:r>
            <a:r>
              <a:rPr lang="tr-TR" sz="1800" dirty="0"/>
              <a:t> </a:t>
            </a:r>
            <a:r>
              <a:rPr lang="tr-TR" sz="1800" dirty="0" err="1"/>
              <a:t>kortikal</a:t>
            </a:r>
            <a:r>
              <a:rPr lang="tr-TR" sz="1800" dirty="0"/>
              <a:t> kemikteki </a:t>
            </a:r>
            <a:r>
              <a:rPr lang="tr-TR" sz="1800" dirty="0" err="1"/>
              <a:t>perforasyonla</a:t>
            </a:r>
            <a:r>
              <a:rPr lang="tr-TR" sz="1800" dirty="0"/>
              <a:t> ilişkisine göre enfeksiyon </a:t>
            </a:r>
            <a:r>
              <a:rPr lang="tr-TR" sz="1800" dirty="0" err="1"/>
              <a:t>superior</a:t>
            </a:r>
            <a:r>
              <a:rPr lang="tr-TR" sz="1800" dirty="0"/>
              <a:t> yönde ilerleyerek </a:t>
            </a:r>
            <a:r>
              <a:rPr lang="tr-TR" sz="1800" dirty="0" err="1"/>
              <a:t>sublingual</a:t>
            </a:r>
            <a:r>
              <a:rPr lang="tr-TR" sz="1800" dirty="0"/>
              <a:t> apselere veya </a:t>
            </a:r>
            <a:r>
              <a:rPr lang="tr-TR" sz="1800" dirty="0" err="1"/>
              <a:t>inferior</a:t>
            </a:r>
            <a:r>
              <a:rPr lang="tr-TR" sz="1800" dirty="0"/>
              <a:t> yönde ilerleyerek </a:t>
            </a:r>
            <a:r>
              <a:rPr lang="tr-TR" sz="1800" dirty="0" err="1"/>
              <a:t>submandibular</a:t>
            </a:r>
            <a:r>
              <a:rPr lang="tr-TR" sz="1800" dirty="0"/>
              <a:t> apselere neden olur.</a:t>
            </a:r>
          </a:p>
        </p:txBody>
      </p:sp>
    </p:spTree>
    <p:extLst>
      <p:ext uri="{BB962C8B-B14F-4D97-AF65-F5344CB8AC3E}">
        <p14:creationId xmlns:p14="http://schemas.microsoft.com/office/powerpoint/2010/main" val="37370790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tr-TR" dirty="0"/>
              <a:t>Prof. Dr. Ayşegül Mine Tüzüner</a:t>
            </a:r>
          </a:p>
          <a:p>
            <a:endParaRPr lang="en-US" dirty="0"/>
          </a:p>
        </p:txBody>
      </p:sp>
    </p:spTree>
    <p:extLst>
      <p:ext uri="{BB962C8B-B14F-4D97-AF65-F5344CB8AC3E}">
        <p14:creationId xmlns:p14="http://schemas.microsoft.com/office/powerpoint/2010/main" val="346322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70000" lnSpcReduction="20000"/>
          </a:bodyPr>
          <a:lstStyle/>
          <a:p>
            <a:r>
              <a:rPr lang="tr-TR" sz="2000" dirty="0"/>
              <a:t>En sık görülen </a:t>
            </a:r>
            <a:r>
              <a:rPr lang="tr-TR" sz="2000" dirty="0" err="1"/>
              <a:t>odontojenik</a:t>
            </a:r>
            <a:r>
              <a:rPr lang="tr-TR" sz="2000" dirty="0"/>
              <a:t> enfeksiyonlar </a:t>
            </a:r>
            <a:r>
              <a:rPr lang="tr-TR" sz="2000" dirty="0" err="1"/>
              <a:t>submüköz</a:t>
            </a:r>
            <a:r>
              <a:rPr lang="tr-TR" sz="2000" dirty="0"/>
              <a:t> apselerdir. </a:t>
            </a:r>
          </a:p>
          <a:p>
            <a:r>
              <a:rPr lang="tr-TR" sz="2000" dirty="0"/>
              <a:t>Özellikle bu enfeksiyonlar tedavi edilmediğinde enfeksiyon </a:t>
            </a:r>
            <a:r>
              <a:rPr lang="tr-TR" sz="2000" dirty="0" err="1"/>
              <a:t>spontan</a:t>
            </a:r>
            <a:r>
              <a:rPr lang="tr-TR" sz="2000" dirty="0"/>
              <a:t> olarak drene olur ve kronikleşir. </a:t>
            </a:r>
          </a:p>
          <a:p>
            <a:r>
              <a:rPr lang="tr-TR" sz="2000" dirty="0"/>
              <a:t>Drenaj alanı tıkanırsa enfeksiyon </a:t>
            </a:r>
            <a:r>
              <a:rPr lang="tr-TR" sz="2000" dirty="0" err="1"/>
              <a:t>nüks</a:t>
            </a:r>
            <a:r>
              <a:rPr lang="tr-TR" sz="2000" dirty="0"/>
              <a:t> eder.  </a:t>
            </a:r>
          </a:p>
          <a:p>
            <a:r>
              <a:rPr lang="tr-TR" sz="2000" dirty="0"/>
              <a:t>Bazen apseler kronik sinüs </a:t>
            </a:r>
            <a:r>
              <a:rPr lang="tr-TR" sz="2000" dirty="0" err="1"/>
              <a:t>traktları</a:t>
            </a:r>
            <a:r>
              <a:rPr lang="tr-TR" sz="2000" dirty="0"/>
              <a:t> oluşturur ve bu sinüs </a:t>
            </a:r>
            <a:r>
              <a:rPr lang="tr-TR" sz="2000" dirty="0" err="1"/>
              <a:t>traktlarından</a:t>
            </a:r>
            <a:r>
              <a:rPr lang="tr-TR" sz="2000" dirty="0"/>
              <a:t> drenaj devam ettiği sürece hastanın ağrısı olmaz. </a:t>
            </a:r>
          </a:p>
          <a:p>
            <a:r>
              <a:rPr lang="tr-TR" sz="2000" dirty="0"/>
              <a:t>Antibiyotik kullanımı genellikle </a:t>
            </a:r>
            <a:r>
              <a:rPr lang="tr-TR" sz="2000" dirty="0" err="1"/>
              <a:t>enfekte</a:t>
            </a:r>
            <a:r>
              <a:rPr lang="tr-TR" sz="2000" dirty="0"/>
              <a:t> materyalin drenajını durdurur, ancak antibiyotik tedavisi bittiğinde tekrar drenaj gözlenir. </a:t>
            </a:r>
          </a:p>
          <a:p>
            <a:r>
              <a:rPr lang="tr-TR" sz="2000" dirty="0"/>
              <a:t>Kalıcı tedavi için enfeksiyon etkeni ortadan kaldırılmalıdır. (</a:t>
            </a:r>
            <a:r>
              <a:rPr lang="tr-TR" sz="2000" dirty="0" err="1"/>
              <a:t>endodontik</a:t>
            </a:r>
            <a:r>
              <a:rPr lang="tr-TR" sz="2000" dirty="0"/>
              <a:t> tedavi veya diş çekimi)</a:t>
            </a:r>
          </a:p>
          <a:p>
            <a:endParaRPr lang="tr-TR" sz="2000" dirty="0"/>
          </a:p>
        </p:txBody>
      </p:sp>
    </p:spTree>
    <p:extLst>
      <p:ext uri="{BB962C8B-B14F-4D97-AF65-F5344CB8AC3E}">
        <p14:creationId xmlns:p14="http://schemas.microsoft.com/office/powerpoint/2010/main" val="3079165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US"/>
          </a:p>
        </p:txBody>
      </p:sp>
      <p:sp>
        <p:nvSpPr>
          <p:cNvPr id="2" name="Title 1"/>
          <p:cNvSpPr>
            <a:spLocks noGrp="1"/>
          </p:cNvSpPr>
          <p:nvPr>
            <p:ph type="title"/>
          </p:nvPr>
        </p:nvSpPr>
        <p:spPr>
          <a:xfrm>
            <a:off x="722313" y="994438"/>
            <a:ext cx="7772400" cy="2200275"/>
          </a:xfrm>
        </p:spPr>
        <p:txBody>
          <a:bodyPr>
            <a:normAutofit fontScale="90000"/>
          </a:bodyPr>
          <a:lstStyle/>
          <a:p>
            <a:r>
              <a:rPr lang="tr-TR" dirty="0"/>
              <a:t>ODONTOJENİK ENFEKSİYONLARIN TEDAVİ PRENSİPLERİ</a:t>
            </a:r>
            <a:endParaRPr lang="en-US" dirty="0"/>
          </a:p>
        </p:txBody>
      </p:sp>
      <p:pic>
        <p:nvPicPr>
          <p:cNvPr id="5" name="Picture 4" descr="Ekran Resmi 2015-04-29 23.52.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9587" y="3439325"/>
            <a:ext cx="4070185" cy="2954958"/>
          </a:xfrm>
          <a:prstGeom prst="rect">
            <a:avLst/>
          </a:prstGeom>
        </p:spPr>
      </p:pic>
      <p:pic>
        <p:nvPicPr>
          <p:cNvPr id="6" name="Picture 5" descr="Ekran Resmi 2015-04-29 23.51.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19" y="3439325"/>
            <a:ext cx="4121388" cy="2954958"/>
          </a:xfrm>
          <a:prstGeom prst="rect">
            <a:avLst/>
          </a:prstGeom>
        </p:spPr>
      </p:pic>
    </p:spTree>
    <p:extLst>
      <p:ext uri="{BB962C8B-B14F-4D97-AF65-F5344CB8AC3E}">
        <p14:creationId xmlns:p14="http://schemas.microsoft.com/office/powerpoint/2010/main" val="1601088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spcAft>
                <a:spcPts val="600"/>
              </a:spcAft>
            </a:pPr>
            <a:r>
              <a:rPr lang="tr-TR" dirty="0"/>
              <a:t>1.ENFEKSİYONUN DERECESİNİN BELİRLENMESİ: ANAMNEZ</a:t>
            </a:r>
            <a:endParaRPr lang="en-US" dirty="0"/>
          </a:p>
        </p:txBody>
      </p:sp>
      <p:sp>
        <p:nvSpPr>
          <p:cNvPr id="3" name="Content Placeholder 2"/>
          <p:cNvSpPr>
            <a:spLocks noGrp="1"/>
          </p:cNvSpPr>
          <p:nvPr>
            <p:ph idx="1"/>
          </p:nvPr>
        </p:nvSpPr>
        <p:spPr>
          <a:xfrm>
            <a:off x="457200" y="1978924"/>
            <a:ext cx="8229600" cy="4498075"/>
          </a:xfrm>
        </p:spPr>
        <p:txBody>
          <a:bodyPr>
            <a:normAutofit/>
          </a:bodyPr>
          <a:lstStyle/>
          <a:p>
            <a:pPr>
              <a:spcAft>
                <a:spcPts val="600"/>
              </a:spcAft>
            </a:pPr>
            <a:r>
              <a:rPr lang="tr-TR" sz="2000" dirty="0"/>
              <a:t>İlk amaç hastanın esas şikayetini öğrenmektir. 2.aşama enfeksiyonun ne kadar zamandır var olduğunu tespit etmek için </a:t>
            </a:r>
            <a:r>
              <a:rPr lang="tr-TR" sz="2000" dirty="0" err="1"/>
              <a:t>anamnez</a:t>
            </a:r>
            <a:r>
              <a:rPr lang="tr-TR" sz="2000" dirty="0"/>
              <a:t> almaktır. İlk olarak diş hekimi enfeksiyonun başlangıcını soruşturmalıdır.</a:t>
            </a:r>
          </a:p>
          <a:p>
            <a:pPr>
              <a:spcAft>
                <a:spcPts val="600"/>
              </a:spcAft>
            </a:pPr>
            <a:r>
              <a:rPr lang="tr-TR" sz="2000" dirty="0"/>
              <a:t>Hastanın ne kadar zamandır ağrı, şişlik gibi semptomları var ?</a:t>
            </a:r>
          </a:p>
          <a:p>
            <a:pPr>
              <a:spcAft>
                <a:spcPts val="600"/>
              </a:spcAft>
            </a:pPr>
            <a:r>
              <a:rPr lang="tr-TR" sz="2000" dirty="0"/>
              <a:t>Diş hekimi enfeksiyonun başlangıcını soruşturmalı. Daha sonra enfeksiyon etkeni tartışılmalıdır.</a:t>
            </a:r>
          </a:p>
          <a:p>
            <a:pPr>
              <a:spcAft>
                <a:spcPts val="600"/>
              </a:spcAft>
            </a:pPr>
            <a:r>
              <a:rPr lang="tr-TR" sz="2000" dirty="0"/>
              <a:t>Son olarak </a:t>
            </a:r>
            <a:r>
              <a:rPr lang="tr-TR" sz="2000" dirty="0" err="1"/>
              <a:t>klinisyen</a:t>
            </a:r>
            <a:r>
              <a:rPr lang="tr-TR" sz="2000" dirty="0"/>
              <a:t>, enfeksiyon ilerleyişinin hızını belirlemelidir. Enfeksiyonun birkaç saat içinde veya birkaç günde mi oluştuğu soruşturulmalıdır.</a:t>
            </a:r>
          </a:p>
        </p:txBody>
      </p:sp>
    </p:spTree>
    <p:extLst>
      <p:ext uri="{BB962C8B-B14F-4D97-AF65-F5344CB8AC3E}">
        <p14:creationId xmlns:p14="http://schemas.microsoft.com/office/powerpoint/2010/main" val="2209792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92500" lnSpcReduction="10000"/>
          </a:bodyPr>
          <a:lstStyle/>
          <a:p>
            <a:pPr>
              <a:spcAft>
                <a:spcPts val="600"/>
              </a:spcAft>
            </a:pPr>
            <a:r>
              <a:rPr lang="tr-TR" dirty="0"/>
              <a:t>Sonraki aşamada </a:t>
            </a:r>
            <a:r>
              <a:rPr lang="tr-TR" dirty="0" err="1"/>
              <a:t>klinisyen</a:t>
            </a:r>
            <a:r>
              <a:rPr lang="tr-TR" dirty="0"/>
              <a:t> hastanın semptomlarını belirler. Enfeksiyonlara karşı ağır </a:t>
            </a:r>
            <a:r>
              <a:rPr lang="tr-TR" dirty="0" err="1"/>
              <a:t>inflamatuar</a:t>
            </a:r>
            <a:r>
              <a:rPr lang="tr-TR" dirty="0"/>
              <a:t> yanıt görülür ve </a:t>
            </a:r>
            <a:r>
              <a:rPr lang="tr-TR" dirty="0" err="1"/>
              <a:t>inflamasyonun</a:t>
            </a:r>
            <a:r>
              <a:rPr lang="tr-TR" dirty="0"/>
              <a:t> ana belirtileri klinik olarak </a:t>
            </a:r>
            <a:r>
              <a:rPr lang="tr-TR" dirty="0" err="1"/>
              <a:t>ayrıdedilebilir</a:t>
            </a:r>
            <a:r>
              <a:rPr lang="tr-TR" dirty="0"/>
              <a:t>. Bu belirtiler ve semptomlar; </a:t>
            </a:r>
          </a:p>
          <a:p>
            <a:pPr>
              <a:spcAft>
                <a:spcPts val="600"/>
              </a:spcAft>
            </a:pPr>
            <a:r>
              <a:rPr lang="tr-TR" dirty="0" err="1">
                <a:solidFill>
                  <a:srgbClr val="FF0000"/>
                </a:solidFill>
              </a:rPr>
              <a:t>dolor</a:t>
            </a:r>
            <a:r>
              <a:rPr lang="tr-TR" dirty="0">
                <a:solidFill>
                  <a:srgbClr val="FF0000"/>
                </a:solidFill>
              </a:rPr>
              <a:t> (ağrı), </a:t>
            </a:r>
          </a:p>
          <a:p>
            <a:pPr>
              <a:spcAft>
                <a:spcPts val="600"/>
              </a:spcAft>
            </a:pPr>
            <a:r>
              <a:rPr lang="tr-TR" dirty="0" err="1">
                <a:solidFill>
                  <a:srgbClr val="FF0000"/>
                </a:solidFill>
              </a:rPr>
              <a:t>tumor</a:t>
            </a:r>
            <a:r>
              <a:rPr lang="tr-TR" dirty="0">
                <a:solidFill>
                  <a:srgbClr val="FF0000"/>
                </a:solidFill>
              </a:rPr>
              <a:t> (şişlik), </a:t>
            </a:r>
          </a:p>
          <a:p>
            <a:pPr>
              <a:spcAft>
                <a:spcPts val="600"/>
              </a:spcAft>
            </a:pPr>
            <a:r>
              <a:rPr lang="tr-TR" dirty="0" err="1">
                <a:solidFill>
                  <a:srgbClr val="FF0000"/>
                </a:solidFill>
              </a:rPr>
              <a:t>calor</a:t>
            </a:r>
            <a:r>
              <a:rPr lang="tr-TR" dirty="0">
                <a:solidFill>
                  <a:srgbClr val="FF0000"/>
                </a:solidFill>
              </a:rPr>
              <a:t> (sıcaklık), </a:t>
            </a:r>
          </a:p>
          <a:p>
            <a:pPr>
              <a:spcAft>
                <a:spcPts val="600"/>
              </a:spcAft>
            </a:pPr>
            <a:r>
              <a:rPr lang="tr-TR" dirty="0" err="1">
                <a:solidFill>
                  <a:srgbClr val="FF0000"/>
                </a:solidFill>
              </a:rPr>
              <a:t>rubor</a:t>
            </a:r>
            <a:r>
              <a:rPr lang="tr-TR" dirty="0">
                <a:solidFill>
                  <a:srgbClr val="FF0000"/>
                </a:solidFill>
              </a:rPr>
              <a:t> (</a:t>
            </a:r>
            <a:r>
              <a:rPr lang="tr-TR" dirty="0" err="1">
                <a:solidFill>
                  <a:srgbClr val="FF0000"/>
                </a:solidFill>
              </a:rPr>
              <a:t>eritem,kızarıklık</a:t>
            </a:r>
            <a:r>
              <a:rPr lang="tr-TR" dirty="0">
                <a:solidFill>
                  <a:srgbClr val="FF0000"/>
                </a:solidFill>
              </a:rPr>
              <a:t>) ve </a:t>
            </a:r>
          </a:p>
          <a:p>
            <a:pPr>
              <a:spcAft>
                <a:spcPts val="600"/>
              </a:spcAft>
            </a:pPr>
            <a:r>
              <a:rPr lang="tr-TR" dirty="0" err="1">
                <a:solidFill>
                  <a:srgbClr val="FF0000"/>
                </a:solidFill>
              </a:rPr>
              <a:t>functio</a:t>
            </a:r>
            <a:r>
              <a:rPr lang="tr-TR" dirty="0">
                <a:solidFill>
                  <a:srgbClr val="FF0000"/>
                </a:solidFill>
              </a:rPr>
              <a:t> </a:t>
            </a:r>
            <a:r>
              <a:rPr lang="tr-TR" dirty="0" err="1">
                <a:solidFill>
                  <a:srgbClr val="FF0000"/>
                </a:solidFill>
              </a:rPr>
              <a:t>lasea</a:t>
            </a:r>
            <a:r>
              <a:rPr lang="tr-TR" dirty="0">
                <a:solidFill>
                  <a:srgbClr val="FF0000"/>
                </a:solidFill>
              </a:rPr>
              <a:t> (fonksiyon kaybı).</a:t>
            </a:r>
            <a:endParaRPr lang="en-US" dirty="0">
              <a:solidFill>
                <a:srgbClr val="FF0000"/>
              </a:solidFill>
            </a:endParaRPr>
          </a:p>
          <a:p>
            <a:endParaRPr lang="tr-TR" dirty="0"/>
          </a:p>
        </p:txBody>
      </p:sp>
    </p:spTree>
    <p:extLst>
      <p:ext uri="{BB962C8B-B14F-4D97-AF65-F5344CB8AC3E}">
        <p14:creationId xmlns:p14="http://schemas.microsoft.com/office/powerpoint/2010/main" val="2784869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spcAft>
                <a:spcPts val="600"/>
              </a:spcAft>
            </a:pPr>
            <a:r>
              <a:rPr lang="tr-TR" sz="2000" dirty="0"/>
              <a:t>Diş hekimliğinde en önemli problemlerden biri </a:t>
            </a:r>
            <a:r>
              <a:rPr lang="tr-TR" sz="2000" dirty="0" err="1"/>
              <a:t>odontojenik</a:t>
            </a:r>
            <a:r>
              <a:rPr lang="tr-TR" sz="2000" dirty="0"/>
              <a:t> enfeksiyonlardır. </a:t>
            </a:r>
          </a:p>
          <a:p>
            <a:pPr>
              <a:spcAft>
                <a:spcPts val="600"/>
              </a:spcAft>
            </a:pPr>
            <a:r>
              <a:rPr lang="tr-TR" sz="2000" dirty="0" err="1"/>
              <a:t>Odontojenik</a:t>
            </a:r>
            <a:r>
              <a:rPr lang="tr-TR" sz="2000" dirty="0"/>
              <a:t> enfeksiyonlar dişlerden kaynak alır ve karakteristik bir floraya sahiptirler.</a:t>
            </a:r>
          </a:p>
          <a:p>
            <a:pPr>
              <a:spcAft>
                <a:spcPts val="600"/>
              </a:spcAft>
            </a:pPr>
            <a:r>
              <a:rPr lang="tr-TR" sz="2000" dirty="0"/>
              <a:t>Çürükler, </a:t>
            </a:r>
            <a:r>
              <a:rPr lang="tr-TR" sz="2000" dirty="0" err="1"/>
              <a:t>periodontal</a:t>
            </a:r>
            <a:r>
              <a:rPr lang="tr-TR" sz="2000" dirty="0"/>
              <a:t> hastalıklar ve </a:t>
            </a:r>
            <a:r>
              <a:rPr lang="tr-TR" sz="2000" dirty="0" err="1"/>
              <a:t>pulpitisler</a:t>
            </a:r>
            <a:r>
              <a:rPr lang="tr-TR" sz="2000" dirty="0"/>
              <a:t>, dişler ve </a:t>
            </a:r>
            <a:r>
              <a:rPr lang="tr-TR" sz="2000" dirty="0" err="1"/>
              <a:t>alveoler</a:t>
            </a:r>
            <a:r>
              <a:rPr lang="tr-TR" sz="2000" dirty="0"/>
              <a:t> prosesin ötesine, oral </a:t>
            </a:r>
            <a:r>
              <a:rPr lang="tr-TR" sz="2000" dirty="0" err="1"/>
              <a:t>kavite</a:t>
            </a:r>
            <a:r>
              <a:rPr lang="tr-TR" sz="2000" dirty="0"/>
              <a:t>, yüz, baş ve boynun derin dokularına uzanan enfeksiyonları başlatırlar.</a:t>
            </a:r>
          </a:p>
          <a:p>
            <a:pPr>
              <a:spcAft>
                <a:spcPts val="600"/>
              </a:spcAft>
            </a:pPr>
            <a:r>
              <a:rPr lang="tr-TR" sz="2000" dirty="0"/>
              <a:t>Bu enfeksiyonlar düşük derece, sadece minimal tedavi gerektiren iyi lokalize enfeksiyonlardan, ciddi, hayatı tehdit eden derin </a:t>
            </a:r>
            <a:r>
              <a:rPr lang="tr-TR" sz="2000" dirty="0" err="1"/>
              <a:t>fasiyal</a:t>
            </a:r>
            <a:r>
              <a:rPr lang="tr-TR" sz="2000" dirty="0"/>
              <a:t> enfeksiyonlara kadar varyasyona sahiptir.</a:t>
            </a:r>
          </a:p>
        </p:txBody>
      </p:sp>
      <p:pic>
        <p:nvPicPr>
          <p:cNvPr id="4" name="Picture 3" descr="images-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7765" y="281642"/>
            <a:ext cx="2971800" cy="2730500"/>
          </a:xfrm>
          <a:prstGeom prst="rect">
            <a:avLst/>
          </a:prstGeom>
        </p:spPr>
      </p:pic>
    </p:spTree>
    <p:extLst>
      <p:ext uri="{BB962C8B-B14F-4D97-AF65-F5344CB8AC3E}">
        <p14:creationId xmlns:p14="http://schemas.microsoft.com/office/powerpoint/2010/main" val="565182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a:spcAft>
                <a:spcPts val="600"/>
              </a:spcAft>
            </a:pPr>
            <a:r>
              <a:rPr lang="tr-TR" sz="1800" dirty="0"/>
              <a:t>En sık görülen belirti ağrıdır. </a:t>
            </a:r>
          </a:p>
          <a:p>
            <a:pPr>
              <a:spcAft>
                <a:spcPts val="600"/>
              </a:spcAft>
            </a:pPr>
            <a:r>
              <a:rPr lang="tr-TR" sz="1800" dirty="0"/>
              <a:t>Hastaya ağrının ne zaman başladığı ve ağrı ilk başladığından beri ne kadar yayıldığı sorulmalıdır. </a:t>
            </a:r>
          </a:p>
          <a:p>
            <a:pPr>
              <a:spcAft>
                <a:spcPts val="600"/>
              </a:spcAft>
            </a:pPr>
            <a:r>
              <a:rPr lang="tr-TR" sz="1800" dirty="0"/>
              <a:t>İkinci belirti şişliktir. Şişlik her zaman çok belirli olmaz. </a:t>
            </a:r>
          </a:p>
          <a:p>
            <a:pPr>
              <a:spcAft>
                <a:spcPts val="600"/>
              </a:spcAft>
            </a:pPr>
            <a:r>
              <a:rPr lang="tr-TR" sz="1800" dirty="0"/>
              <a:t>Enfeksiyonun 3. karakteristik belirtisi ısı artışıdır. Hastaya ilgili böyleye dokunduğunda lokal ısı artışını hissedip hissetmediği sorulmalıdır. </a:t>
            </a:r>
          </a:p>
          <a:p>
            <a:pPr>
              <a:spcAft>
                <a:spcPts val="600"/>
              </a:spcAft>
            </a:pPr>
            <a:r>
              <a:rPr lang="tr-TR" sz="1800" dirty="0"/>
              <a:t>İlgili bölgede kızarıklık diğer belirtidir. Hastaya ilgili bölgede son zamanlarda renk değişikliği, özellikle kızarıklık </a:t>
            </a:r>
            <a:r>
              <a:rPr lang="tr-TR" sz="1800" dirty="0" err="1"/>
              <a:t>faredip</a:t>
            </a:r>
            <a:r>
              <a:rPr lang="tr-TR" sz="1800" dirty="0"/>
              <a:t> etmediği sorulmalıdır. </a:t>
            </a:r>
          </a:p>
          <a:p>
            <a:pPr>
              <a:spcAft>
                <a:spcPts val="600"/>
              </a:spcAft>
            </a:pPr>
            <a:r>
              <a:rPr lang="tr-TR" sz="1800" dirty="0"/>
              <a:t>Fonksiyon kaybı muayene ile teşhis edilmelidir. </a:t>
            </a:r>
            <a:r>
              <a:rPr lang="tr-TR" sz="1800" dirty="0" err="1"/>
              <a:t>Trismus</a:t>
            </a:r>
            <a:r>
              <a:rPr lang="tr-TR" sz="1800" dirty="0"/>
              <a:t>, çiğnemede yutkunmada veya nefes almada zorlanma olup olmadığı araştırılmalıdır.</a:t>
            </a:r>
          </a:p>
          <a:p>
            <a:pPr>
              <a:spcAft>
                <a:spcPts val="600"/>
              </a:spcAft>
            </a:pPr>
            <a:endParaRPr lang="en-US" sz="1800" dirty="0"/>
          </a:p>
        </p:txBody>
      </p:sp>
    </p:spTree>
    <p:extLst>
      <p:ext uri="{BB962C8B-B14F-4D97-AF65-F5344CB8AC3E}">
        <p14:creationId xmlns:p14="http://schemas.microsoft.com/office/powerpoint/2010/main" val="2886256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spcAft>
                <a:spcPts val="600"/>
              </a:spcAft>
            </a:pPr>
            <a:r>
              <a:rPr lang="tr-TR" sz="2000" dirty="0"/>
              <a:t>Son olarak hastanın genel durumu muayene edilmelidir. Kendini yorgun, ateşli, zayıf, hasta hisseden hastada </a:t>
            </a:r>
            <a:r>
              <a:rPr lang="tr-TR" sz="2000" dirty="0" err="1"/>
              <a:t>malasie</a:t>
            </a:r>
            <a:r>
              <a:rPr lang="tr-TR" sz="2000" dirty="0"/>
              <a:t> olduğu </a:t>
            </a:r>
            <a:r>
              <a:rPr lang="tr-TR" sz="2000" dirty="0" err="1"/>
              <a:t>düğünülebilir</a:t>
            </a:r>
            <a:r>
              <a:rPr lang="tr-TR" sz="2000" dirty="0"/>
              <a:t>. </a:t>
            </a:r>
            <a:r>
              <a:rPr lang="tr-TR" sz="2000" dirty="0" err="1">
                <a:solidFill>
                  <a:srgbClr val="FF0000"/>
                </a:solidFill>
              </a:rPr>
              <a:t>Malasie</a:t>
            </a:r>
            <a:r>
              <a:rPr lang="tr-TR" sz="2000" dirty="0"/>
              <a:t> genellikle orta veya ağır dereceli enfeksiyonlara hastanın verdiği </a:t>
            </a:r>
            <a:r>
              <a:rPr lang="tr-TR" sz="2000" dirty="0" err="1"/>
              <a:t>generalize</a:t>
            </a:r>
            <a:r>
              <a:rPr lang="tr-TR" sz="2000" dirty="0"/>
              <a:t> tepkidir.</a:t>
            </a:r>
          </a:p>
          <a:p>
            <a:pPr>
              <a:spcAft>
                <a:spcPts val="600"/>
              </a:spcAft>
            </a:pPr>
            <a:r>
              <a:rPr lang="tr-TR" sz="2000" dirty="0"/>
              <a:t>Daha sonra tedavi seçenekleri değerlendirilmelidir. Hastanın daha önce profesyonel bir tedavi görüp görmediği veya kendini tedavi etmeye çalışıp çalışmadığı araştırılmalıdır.</a:t>
            </a:r>
          </a:p>
          <a:p>
            <a:pPr>
              <a:spcAft>
                <a:spcPts val="600"/>
              </a:spcAft>
            </a:pPr>
            <a:r>
              <a:rPr lang="tr-TR" sz="2000" dirty="0"/>
              <a:t>Hastanın medikal hikayesi sorgulanmalıdır.</a:t>
            </a:r>
          </a:p>
          <a:p>
            <a:endParaRPr lang="tr-TR" dirty="0"/>
          </a:p>
        </p:txBody>
      </p:sp>
    </p:spTree>
    <p:extLst>
      <p:ext uri="{BB962C8B-B14F-4D97-AF65-F5344CB8AC3E}">
        <p14:creationId xmlns:p14="http://schemas.microsoft.com/office/powerpoint/2010/main" val="1665723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 FİZİKSEL MUAYENE</a:t>
            </a:r>
            <a:endParaRPr lang="en-US" dirty="0"/>
          </a:p>
        </p:txBody>
      </p:sp>
      <p:sp>
        <p:nvSpPr>
          <p:cNvPr id="3" name="Content Placeholder 2"/>
          <p:cNvSpPr>
            <a:spLocks noGrp="1"/>
          </p:cNvSpPr>
          <p:nvPr>
            <p:ph idx="1"/>
          </p:nvPr>
        </p:nvSpPr>
        <p:spPr/>
        <p:txBody>
          <a:bodyPr>
            <a:normAutofit fontScale="85000" lnSpcReduction="10000"/>
          </a:bodyPr>
          <a:lstStyle/>
          <a:p>
            <a:pPr>
              <a:spcAft>
                <a:spcPts val="600"/>
              </a:spcAft>
            </a:pPr>
            <a:r>
              <a:rPr lang="tr-TR" sz="2000" dirty="0"/>
              <a:t>Hastanın </a:t>
            </a:r>
            <a:r>
              <a:rPr lang="tr-TR" sz="2000" dirty="0" err="1"/>
              <a:t>vital</a:t>
            </a:r>
            <a:r>
              <a:rPr lang="tr-TR" sz="2000" dirty="0"/>
              <a:t> bulguları; ateş, nabız, tansiyon ve solunumu değerlendirilmelidir. </a:t>
            </a:r>
          </a:p>
          <a:p>
            <a:pPr>
              <a:spcAft>
                <a:spcPts val="600"/>
              </a:spcAft>
            </a:pPr>
            <a:r>
              <a:rPr lang="tr-TR" sz="2000" dirty="0"/>
              <a:t>Enfeksiyonun sistemik tutulum gösterdiği hastalarda ateş artar. Ağır enfeksiyonu olan hastalarda ateş 38.3 dereceye kadar veya daha fazla yükselebilir.</a:t>
            </a:r>
          </a:p>
          <a:p>
            <a:pPr>
              <a:spcAft>
                <a:spcPts val="600"/>
              </a:spcAft>
            </a:pPr>
            <a:r>
              <a:rPr lang="tr-TR" sz="2000" dirty="0"/>
              <a:t>Hastanın ateşi yükseldikçe nabzı da yükselir. Eğer nabız 100 atım/dakikanın üzerine çıkıyorsa hastanın ağır enfeksiyonu olabilir ve daha agresif tedavi edilmelidir.</a:t>
            </a:r>
          </a:p>
          <a:p>
            <a:pPr>
              <a:spcAft>
                <a:spcPts val="600"/>
              </a:spcAft>
            </a:pPr>
            <a:r>
              <a:rPr lang="tr-TR" sz="2000" dirty="0"/>
              <a:t>Enfeksiyon hastanın </a:t>
            </a:r>
            <a:r>
              <a:rPr lang="tr-TR" sz="2000" dirty="0" err="1"/>
              <a:t>vital</a:t>
            </a:r>
            <a:r>
              <a:rPr lang="tr-TR" sz="2000" dirty="0"/>
              <a:t> bulgularından en az tansiyonu etkiler. </a:t>
            </a:r>
          </a:p>
          <a:p>
            <a:pPr>
              <a:spcAft>
                <a:spcPts val="600"/>
              </a:spcAft>
            </a:pPr>
            <a:r>
              <a:rPr lang="tr-TR" sz="2000" dirty="0"/>
              <a:t>Sadece hastanın belirli ağrı ve </a:t>
            </a:r>
            <a:r>
              <a:rPr lang="tr-TR" sz="2000" dirty="0" err="1"/>
              <a:t>anksiyetesi</a:t>
            </a:r>
            <a:r>
              <a:rPr lang="tr-TR" sz="2000" dirty="0"/>
              <a:t> varsa </a:t>
            </a:r>
            <a:r>
              <a:rPr lang="tr-TR" sz="2000" dirty="0" err="1"/>
              <a:t>sistolik</a:t>
            </a:r>
            <a:r>
              <a:rPr lang="tr-TR" sz="2000" dirty="0"/>
              <a:t> kan basıncında yükselme olur. </a:t>
            </a:r>
          </a:p>
          <a:p>
            <a:pPr>
              <a:spcAft>
                <a:spcPts val="600"/>
              </a:spcAft>
            </a:pPr>
            <a:r>
              <a:rPr lang="tr-TR" sz="2000" dirty="0"/>
              <a:t>Buna rağmen ağır septik şokta hastada hipotansiyon görülür.</a:t>
            </a:r>
          </a:p>
        </p:txBody>
      </p:sp>
    </p:spTree>
    <p:extLst>
      <p:ext uri="{BB962C8B-B14F-4D97-AF65-F5344CB8AC3E}">
        <p14:creationId xmlns:p14="http://schemas.microsoft.com/office/powerpoint/2010/main" val="650253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805218"/>
            <a:ext cx="8229600" cy="5671782"/>
          </a:xfrm>
        </p:spPr>
        <p:txBody>
          <a:bodyPr>
            <a:normAutofit/>
          </a:bodyPr>
          <a:lstStyle/>
          <a:p>
            <a:pPr>
              <a:spcAft>
                <a:spcPts val="600"/>
              </a:spcAft>
            </a:pPr>
            <a:r>
              <a:rPr lang="tr-TR" sz="1800" dirty="0"/>
              <a:t>Sonuç olarak, hastanın solunumu yakından gözlenmeli. </a:t>
            </a:r>
          </a:p>
          <a:p>
            <a:pPr>
              <a:spcAft>
                <a:spcPts val="600"/>
              </a:spcAft>
            </a:pPr>
            <a:r>
              <a:rPr lang="tr-TR" sz="1800" dirty="0" err="1"/>
              <a:t>Odontojenik</a:t>
            </a:r>
            <a:r>
              <a:rPr lang="tr-TR" sz="1800" dirty="0"/>
              <a:t> enfeksiyonun en büyük </a:t>
            </a:r>
            <a:r>
              <a:rPr lang="tr-TR" sz="1800" dirty="0" err="1"/>
              <a:t>komplilasyonlarından</a:t>
            </a:r>
            <a:r>
              <a:rPr lang="tr-TR" sz="1800" dirty="0"/>
              <a:t> biri, enfeksiyonun boynun derin </a:t>
            </a:r>
            <a:r>
              <a:rPr lang="tr-TR" sz="1800" dirty="0" err="1"/>
              <a:t>lojlarına</a:t>
            </a:r>
            <a:r>
              <a:rPr lang="tr-TR" sz="1800" dirty="0"/>
              <a:t> ulaşıp üst solunum yolunu tıkamasıdır. </a:t>
            </a:r>
          </a:p>
          <a:p>
            <a:pPr>
              <a:spcAft>
                <a:spcPts val="600"/>
              </a:spcAft>
            </a:pPr>
            <a:r>
              <a:rPr lang="tr-TR" sz="1800" dirty="0" err="1"/>
              <a:t>Klinisyen</a:t>
            </a:r>
            <a:r>
              <a:rPr lang="tr-TR" sz="1800" dirty="0"/>
              <a:t>, üst solunum yolunda tıkanıklık olmadığından ve hastanın rahatça nefes aldığından emin olmalıdır. </a:t>
            </a:r>
          </a:p>
          <a:p>
            <a:pPr>
              <a:spcAft>
                <a:spcPts val="600"/>
              </a:spcAft>
            </a:pPr>
            <a:r>
              <a:rPr lang="tr-TR" sz="1800" dirty="0"/>
              <a:t>Normal solunum sayısı dakikada 14-16 </a:t>
            </a:r>
            <a:r>
              <a:rPr lang="tr-TR" sz="1800" dirty="0" err="1"/>
              <a:t>dır</a:t>
            </a:r>
            <a:r>
              <a:rPr lang="tr-TR" sz="1800" dirty="0"/>
              <a:t>. </a:t>
            </a:r>
          </a:p>
          <a:p>
            <a:pPr>
              <a:spcAft>
                <a:spcPts val="600"/>
              </a:spcAft>
            </a:pPr>
            <a:r>
              <a:rPr lang="tr-TR" sz="1800" dirty="0"/>
              <a:t>Hasta </a:t>
            </a:r>
            <a:r>
              <a:rPr lang="tr-TR" sz="1800" dirty="0" err="1"/>
              <a:t>trismus</a:t>
            </a:r>
            <a:r>
              <a:rPr lang="tr-TR" sz="1800" dirty="0"/>
              <a:t>, </a:t>
            </a:r>
            <a:r>
              <a:rPr lang="tr-TR" sz="1800" dirty="0" err="1"/>
              <a:t>disfaji</a:t>
            </a:r>
            <a:r>
              <a:rPr lang="tr-TR" sz="1800" dirty="0"/>
              <a:t> ve </a:t>
            </a:r>
            <a:r>
              <a:rPr lang="tr-TR" sz="1800" dirty="0" err="1"/>
              <a:t>dispne</a:t>
            </a:r>
            <a:r>
              <a:rPr lang="tr-TR" sz="1800" dirty="0"/>
              <a:t> açısından değerlendirilmelidir. Bunlar tablonun ağır bir enfeksiyon olduğunun işaretleridir.</a:t>
            </a:r>
          </a:p>
          <a:p>
            <a:pPr>
              <a:spcAft>
                <a:spcPts val="600"/>
              </a:spcAft>
            </a:pPr>
            <a:r>
              <a:rPr lang="tr-TR" sz="1800" dirty="0"/>
              <a:t>Şişlik bölgesi </a:t>
            </a:r>
            <a:r>
              <a:rPr lang="tr-TR" sz="1800" dirty="0" err="1"/>
              <a:t>palpasyon</a:t>
            </a:r>
            <a:r>
              <a:rPr lang="tr-TR" sz="1800" dirty="0"/>
              <a:t> ile muayene edilmelidir. Şişliğin yoğunluğu, sertliği ve bölgedeki lokal ısı artışı değerlendirilmelidir. </a:t>
            </a:r>
          </a:p>
          <a:p>
            <a:pPr>
              <a:spcAft>
                <a:spcPts val="600"/>
              </a:spcAft>
            </a:pPr>
            <a:r>
              <a:rPr lang="tr-TR" sz="1800" dirty="0"/>
              <a:t>Şişliğin yoğunluğu, çok yumuşaktan, neredeyse normal, et gibi (hamur gibi), sert şişliğe kadar (</a:t>
            </a:r>
            <a:r>
              <a:rPr lang="tr-TR" sz="1800" dirty="0" err="1"/>
              <a:t>indure</a:t>
            </a:r>
            <a:r>
              <a:rPr lang="tr-TR" sz="1800" dirty="0"/>
              <a:t> şişlik) değişebilir. </a:t>
            </a:r>
            <a:r>
              <a:rPr lang="tr-TR" sz="1800" dirty="0" err="1"/>
              <a:t>İndurasyon</a:t>
            </a:r>
            <a:r>
              <a:rPr lang="tr-TR" sz="1800" dirty="0"/>
              <a:t> gösteren şişlik kasılmış bir kas gibi olarak tanımlanır. Ayrıca şişlik </a:t>
            </a:r>
            <a:r>
              <a:rPr lang="tr-TR" sz="1800" dirty="0" err="1"/>
              <a:t>fluktuan</a:t>
            </a:r>
            <a:r>
              <a:rPr lang="tr-TR" sz="1800" dirty="0"/>
              <a:t> olabilir. </a:t>
            </a:r>
            <a:r>
              <a:rPr lang="tr-TR" sz="1800" dirty="0" err="1"/>
              <a:t>Fluktuasyon</a:t>
            </a:r>
            <a:r>
              <a:rPr lang="tr-TR" sz="1800" dirty="0"/>
              <a:t> içi sıvı dolu balon hissini verir. </a:t>
            </a:r>
            <a:r>
              <a:rPr lang="tr-TR" sz="1800" dirty="0" err="1"/>
              <a:t>Fluktuan</a:t>
            </a:r>
            <a:r>
              <a:rPr lang="tr-TR" sz="1800" dirty="0"/>
              <a:t> şişlik </a:t>
            </a:r>
            <a:r>
              <a:rPr lang="tr-TR" sz="1800" dirty="0" err="1"/>
              <a:t>pü’nün</a:t>
            </a:r>
            <a:r>
              <a:rPr lang="tr-TR" sz="1800" dirty="0"/>
              <a:t> şişliğin merkezinde toplanmasıyla karakterizedir.</a:t>
            </a:r>
          </a:p>
          <a:p>
            <a:endParaRPr lang="tr-TR" sz="1800" dirty="0"/>
          </a:p>
        </p:txBody>
      </p:sp>
    </p:spTree>
    <p:extLst>
      <p:ext uri="{BB962C8B-B14F-4D97-AF65-F5344CB8AC3E}">
        <p14:creationId xmlns:p14="http://schemas.microsoft.com/office/powerpoint/2010/main" val="1823944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0060"/>
            <a:ext cx="8229600" cy="2463765"/>
          </a:xfrm>
        </p:spPr>
        <p:txBody>
          <a:bodyPr>
            <a:normAutofit/>
          </a:bodyPr>
          <a:lstStyle/>
          <a:p>
            <a:pPr>
              <a:spcAft>
                <a:spcPts val="600"/>
              </a:spcAft>
            </a:pPr>
            <a:r>
              <a:rPr lang="tr-TR" sz="1800" dirty="0"/>
              <a:t>Daha sonra diş hekimi, </a:t>
            </a:r>
            <a:r>
              <a:rPr lang="tr-TR" sz="1800" dirty="0" err="1"/>
              <a:t>intraoral</a:t>
            </a:r>
            <a:r>
              <a:rPr lang="tr-TR" sz="1800" dirty="0"/>
              <a:t> muayene ile enfeksiyon etkenini bulmaya çalışır. Şiddetli çürük diş, belirgin </a:t>
            </a:r>
            <a:r>
              <a:rPr lang="tr-TR" sz="1800" dirty="0" err="1"/>
              <a:t>periodontal</a:t>
            </a:r>
            <a:r>
              <a:rPr lang="tr-TR" sz="1800" dirty="0"/>
              <a:t> apse, şiddetli </a:t>
            </a:r>
            <a:r>
              <a:rPr lang="tr-TR" sz="1800" dirty="0" err="1"/>
              <a:t>periodontal</a:t>
            </a:r>
            <a:r>
              <a:rPr lang="tr-TR" sz="1800" dirty="0"/>
              <a:t> hastalık, bunların kombinasyonu, dişte kırık veya çene kırığı olabilir. Diş hekimi lokalize </a:t>
            </a:r>
            <a:r>
              <a:rPr lang="tr-TR" sz="1800" dirty="0" err="1"/>
              <a:t>vestibuler</a:t>
            </a:r>
            <a:r>
              <a:rPr lang="tr-TR" sz="1800" dirty="0"/>
              <a:t> şişlikleri muayene etmelidir.</a:t>
            </a:r>
          </a:p>
          <a:p>
            <a:pPr>
              <a:spcAft>
                <a:spcPts val="600"/>
              </a:spcAft>
            </a:pPr>
            <a:r>
              <a:rPr lang="tr-TR" sz="1800" dirty="0"/>
              <a:t>Sonraki adım radyolojik muayenedir. Genellikle </a:t>
            </a:r>
            <a:r>
              <a:rPr lang="tr-TR" sz="1800" dirty="0" err="1"/>
              <a:t>periapikal</a:t>
            </a:r>
            <a:r>
              <a:rPr lang="tr-TR" sz="1800" dirty="0"/>
              <a:t> radyografi </a:t>
            </a:r>
            <a:r>
              <a:rPr lang="tr-TR" sz="1800" dirty="0" err="1"/>
              <a:t>endikedir</a:t>
            </a:r>
            <a:r>
              <a:rPr lang="tr-TR" sz="1800" dirty="0"/>
              <a:t>. Ancak ağız açma kısıtlılığı söz konusu ile panoramik radyografi alınması gerekir.</a:t>
            </a:r>
          </a:p>
        </p:txBody>
      </p:sp>
      <p:pic>
        <p:nvPicPr>
          <p:cNvPr id="4" name="Resim 3"/>
          <p:cNvPicPr>
            <a:picLocks noChangeAspect="1"/>
          </p:cNvPicPr>
          <p:nvPr/>
        </p:nvPicPr>
        <p:blipFill>
          <a:blip r:embed="rId2"/>
          <a:stretch>
            <a:fillRect/>
          </a:stretch>
        </p:blipFill>
        <p:spPr>
          <a:xfrm>
            <a:off x="989806" y="3746654"/>
            <a:ext cx="6754953" cy="2853175"/>
          </a:xfrm>
          <a:prstGeom prst="rect">
            <a:avLst/>
          </a:prstGeom>
        </p:spPr>
      </p:pic>
    </p:spTree>
    <p:extLst>
      <p:ext uri="{BB962C8B-B14F-4D97-AF65-F5344CB8AC3E}">
        <p14:creationId xmlns:p14="http://schemas.microsoft.com/office/powerpoint/2010/main" val="601257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241946"/>
            <a:ext cx="8229600" cy="5235054"/>
          </a:xfrm>
        </p:spPr>
        <p:txBody>
          <a:bodyPr>
            <a:normAutofit/>
          </a:bodyPr>
          <a:lstStyle/>
          <a:p>
            <a:pPr>
              <a:spcAft>
                <a:spcPts val="600"/>
              </a:spcAft>
            </a:pPr>
            <a:r>
              <a:rPr lang="tr-TR" sz="2000" dirty="0"/>
              <a:t>Fiziksel muayene sonrası </a:t>
            </a:r>
            <a:r>
              <a:rPr lang="tr-TR" sz="2000" dirty="0" err="1"/>
              <a:t>klinisyen</a:t>
            </a:r>
            <a:r>
              <a:rPr lang="tr-TR" sz="2000" dirty="0"/>
              <a:t>, enfeksiyonun evresine karar vermelidir. </a:t>
            </a:r>
          </a:p>
          <a:p>
            <a:pPr>
              <a:spcAft>
                <a:spcPts val="600"/>
              </a:spcAft>
            </a:pPr>
            <a:r>
              <a:rPr lang="tr-TR" sz="2000" dirty="0"/>
              <a:t>Çok yumuşak, hafif sertlikte, </a:t>
            </a:r>
            <a:r>
              <a:rPr lang="tr-TR" sz="2000" dirty="0" err="1"/>
              <a:t>ödematöz</a:t>
            </a:r>
            <a:r>
              <a:rPr lang="tr-TR" sz="2000" dirty="0"/>
              <a:t> şişlik </a:t>
            </a:r>
            <a:r>
              <a:rPr lang="tr-TR" sz="2000" dirty="0" err="1">
                <a:solidFill>
                  <a:srgbClr val="FF0000"/>
                </a:solidFill>
              </a:rPr>
              <a:t>inokülasyon</a:t>
            </a:r>
            <a:r>
              <a:rPr lang="tr-TR" sz="2000" dirty="0"/>
              <a:t> evresidir.  </a:t>
            </a:r>
          </a:p>
          <a:p>
            <a:pPr>
              <a:spcAft>
                <a:spcPts val="600"/>
              </a:spcAft>
            </a:pPr>
            <a:r>
              <a:rPr lang="tr-TR" sz="2000" dirty="0" err="1"/>
              <a:t>İndure</a:t>
            </a:r>
            <a:r>
              <a:rPr lang="tr-TR" sz="2000" dirty="0"/>
              <a:t> şişlik </a:t>
            </a:r>
            <a:r>
              <a:rPr lang="tr-TR" sz="2000" dirty="0" err="1">
                <a:solidFill>
                  <a:srgbClr val="FF0000"/>
                </a:solidFill>
              </a:rPr>
              <a:t>selülit</a:t>
            </a:r>
            <a:r>
              <a:rPr lang="tr-TR" sz="2000" dirty="0">
                <a:solidFill>
                  <a:srgbClr val="FF0000"/>
                </a:solidFill>
              </a:rPr>
              <a:t> </a:t>
            </a:r>
            <a:r>
              <a:rPr lang="tr-TR" sz="2000" dirty="0"/>
              <a:t>evresi, </a:t>
            </a:r>
          </a:p>
          <a:p>
            <a:pPr>
              <a:spcAft>
                <a:spcPts val="600"/>
              </a:spcAft>
            </a:pPr>
            <a:r>
              <a:rPr lang="tr-TR" sz="2000" dirty="0"/>
              <a:t>santral </a:t>
            </a:r>
            <a:r>
              <a:rPr lang="tr-TR" sz="2000" dirty="0" err="1">
                <a:solidFill>
                  <a:srgbClr val="FF0000"/>
                </a:solidFill>
              </a:rPr>
              <a:t>fluktuasyon</a:t>
            </a:r>
            <a:r>
              <a:rPr lang="tr-TR" sz="2000" dirty="0"/>
              <a:t> apse evresidir. </a:t>
            </a:r>
          </a:p>
          <a:p>
            <a:pPr>
              <a:spcAft>
                <a:spcPts val="600"/>
              </a:spcAft>
            </a:pPr>
            <a:r>
              <a:rPr lang="tr-TR" sz="2000" dirty="0" err="1"/>
              <a:t>İnokülasyon</a:t>
            </a:r>
            <a:r>
              <a:rPr lang="tr-TR" sz="2000" dirty="0"/>
              <a:t> evresindeki yumuşak doku enfeksiyonu, </a:t>
            </a:r>
            <a:r>
              <a:rPr lang="tr-TR" sz="2000" dirty="0" err="1"/>
              <a:t>odontojenik</a:t>
            </a:r>
            <a:r>
              <a:rPr lang="tr-TR" sz="2000" dirty="0"/>
              <a:t> etkenin ortadan kaldırılmasıyla, (antibiyotik tedavisi gerekmeden) tedavi edilebilir. </a:t>
            </a:r>
          </a:p>
          <a:p>
            <a:pPr>
              <a:spcAft>
                <a:spcPts val="600"/>
              </a:spcAft>
            </a:pPr>
            <a:r>
              <a:rPr lang="tr-TR" sz="2000" dirty="0" err="1"/>
              <a:t>Selülit</a:t>
            </a:r>
            <a:r>
              <a:rPr lang="tr-TR" sz="2000" dirty="0"/>
              <a:t> ve apse evresinde etkenin ortadan kaldırılmasının yanında </a:t>
            </a:r>
            <a:r>
              <a:rPr lang="tr-TR" sz="2000" dirty="0" err="1"/>
              <a:t>insizyon</a:t>
            </a:r>
            <a:r>
              <a:rPr lang="tr-TR" sz="2000" dirty="0"/>
              <a:t>, drenaj ve antibiyotik tedavisi gerekir.</a:t>
            </a:r>
          </a:p>
        </p:txBody>
      </p:sp>
    </p:spTree>
    <p:extLst>
      <p:ext uri="{BB962C8B-B14F-4D97-AF65-F5344CB8AC3E}">
        <p14:creationId xmlns:p14="http://schemas.microsoft.com/office/powerpoint/2010/main" val="940514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92500" lnSpcReduction="10000"/>
          </a:bodyPr>
          <a:lstStyle/>
          <a:p>
            <a:pPr>
              <a:spcAft>
                <a:spcPts val="600"/>
              </a:spcAft>
            </a:pPr>
            <a:r>
              <a:rPr lang="tr-TR" sz="2000" dirty="0" err="1"/>
              <a:t>İnokülasyon</a:t>
            </a:r>
            <a:r>
              <a:rPr lang="tr-TR" sz="2000" dirty="0"/>
              <a:t>, </a:t>
            </a:r>
            <a:r>
              <a:rPr lang="tr-TR" sz="2000" dirty="0" err="1"/>
              <a:t>selülit</a:t>
            </a:r>
            <a:r>
              <a:rPr lang="tr-TR" sz="2000" dirty="0"/>
              <a:t> ve apse evreleri, tipik olarak süre, ağrı, boyut, </a:t>
            </a:r>
            <a:r>
              <a:rPr lang="tr-TR" sz="2000" dirty="0" err="1"/>
              <a:t>palpasyonda</a:t>
            </a:r>
            <a:r>
              <a:rPr lang="tr-TR" sz="2000" dirty="0"/>
              <a:t> şişliğin yoğunluğu, </a:t>
            </a:r>
            <a:r>
              <a:rPr lang="tr-TR" sz="2000" dirty="0" err="1"/>
              <a:t>pü</a:t>
            </a:r>
            <a:r>
              <a:rPr lang="tr-TR" sz="2000" dirty="0"/>
              <a:t> varlığı, bakteri popülasyonu ve potansiyel tehlike açısından birbirlerinden ayrılırlar. </a:t>
            </a:r>
          </a:p>
          <a:p>
            <a:pPr>
              <a:spcAft>
                <a:spcPts val="600"/>
              </a:spcAft>
            </a:pPr>
            <a:r>
              <a:rPr lang="tr-TR" sz="2000" dirty="0" err="1"/>
              <a:t>Selülit</a:t>
            </a:r>
            <a:r>
              <a:rPr lang="tr-TR" sz="2000" dirty="0"/>
              <a:t> evresinin akut ve enfeksiyonun ağır evresi olduğu düşünülür. </a:t>
            </a:r>
          </a:p>
          <a:p>
            <a:pPr>
              <a:spcAft>
                <a:spcPts val="600"/>
              </a:spcAft>
            </a:pPr>
            <a:r>
              <a:rPr lang="tr-TR" sz="2000" dirty="0"/>
              <a:t>Apse formu, enfeksiyona karşı </a:t>
            </a:r>
            <a:r>
              <a:rPr lang="tr-TR" sz="2000" dirty="0" err="1"/>
              <a:t>immün</a:t>
            </a:r>
            <a:r>
              <a:rPr lang="tr-TR" sz="2000" dirty="0"/>
              <a:t> sistemin artmış reaksiyonu olarak değerlendirilir. </a:t>
            </a:r>
          </a:p>
          <a:p>
            <a:pPr>
              <a:spcAft>
                <a:spcPts val="600"/>
              </a:spcAft>
            </a:pPr>
            <a:r>
              <a:rPr lang="tr-TR" sz="2000" dirty="0" err="1"/>
              <a:t>Selülit</a:t>
            </a:r>
            <a:r>
              <a:rPr lang="tr-TR" sz="2000" dirty="0"/>
              <a:t> evresinin apseden daha ağrılı olduğu söylenir. Bu durum, akut enfeksiyonun başlangıcı olması ve dokuların gerilmesinde  kaynaklanır.</a:t>
            </a:r>
          </a:p>
          <a:p>
            <a:endParaRPr lang="tr-TR" dirty="0"/>
          </a:p>
          <a:p>
            <a:endParaRPr lang="tr-TR" dirty="0"/>
          </a:p>
        </p:txBody>
      </p:sp>
    </p:spTree>
    <p:extLst>
      <p:ext uri="{BB962C8B-B14F-4D97-AF65-F5344CB8AC3E}">
        <p14:creationId xmlns:p14="http://schemas.microsoft.com/office/powerpoint/2010/main" val="982663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normAutofit fontScale="92500"/>
          </a:bodyPr>
          <a:lstStyle/>
          <a:p>
            <a:pPr>
              <a:spcAft>
                <a:spcPts val="600"/>
              </a:spcAft>
            </a:pPr>
            <a:r>
              <a:rPr lang="tr-TR" sz="1800" dirty="0"/>
              <a:t>Ödem, </a:t>
            </a:r>
            <a:r>
              <a:rPr lang="tr-TR" sz="1800" dirty="0" err="1"/>
              <a:t>inokülasyon</a:t>
            </a:r>
            <a:r>
              <a:rPr lang="tr-TR" sz="1800" dirty="0"/>
              <a:t> evresi için ayırıcıdır. Tipik olarak </a:t>
            </a:r>
            <a:r>
              <a:rPr lang="tr-TR" sz="1800" dirty="0" err="1"/>
              <a:t>diffüz</a:t>
            </a:r>
            <a:r>
              <a:rPr lang="tr-TR" sz="1800" dirty="0"/>
              <a:t>, jöle gibi ve </a:t>
            </a:r>
            <a:r>
              <a:rPr lang="tr-TR" sz="1800" dirty="0" err="1"/>
              <a:t>palpasyonda</a:t>
            </a:r>
            <a:r>
              <a:rPr lang="tr-TR" sz="1800" dirty="0"/>
              <a:t> minimal sertlik vardır.</a:t>
            </a:r>
          </a:p>
          <a:p>
            <a:pPr>
              <a:spcAft>
                <a:spcPts val="600"/>
              </a:spcAft>
            </a:pPr>
            <a:r>
              <a:rPr lang="tr-TR" sz="1800" dirty="0" err="1"/>
              <a:t>Selülit</a:t>
            </a:r>
            <a:r>
              <a:rPr lang="tr-TR" sz="1800" dirty="0"/>
              <a:t> tipik olarak apse veya ödeme göre, daha büyük ve yaygındır. </a:t>
            </a:r>
            <a:r>
              <a:rPr lang="tr-TR" sz="1800" dirty="0" err="1"/>
              <a:t>Selülitin</a:t>
            </a:r>
            <a:r>
              <a:rPr lang="tr-TR" sz="1800" dirty="0"/>
              <a:t> periferi belirsizdir, </a:t>
            </a:r>
            <a:r>
              <a:rPr lang="tr-TR" sz="1800" dirty="0" err="1"/>
              <a:t>difüze</a:t>
            </a:r>
            <a:r>
              <a:rPr lang="tr-TR" sz="1800" dirty="0"/>
              <a:t> sınırlar şişliğin tam nerde başlayıp nerde bittiğinin </a:t>
            </a:r>
            <a:r>
              <a:rPr lang="tr-TR" sz="1800" dirty="0" err="1"/>
              <a:t>ayırdedilmesini</a:t>
            </a:r>
            <a:r>
              <a:rPr lang="tr-TR" sz="1800" dirty="0"/>
              <a:t> zorlaştırır. </a:t>
            </a:r>
          </a:p>
          <a:p>
            <a:pPr>
              <a:spcAft>
                <a:spcPts val="600"/>
              </a:spcAft>
            </a:pPr>
            <a:r>
              <a:rPr lang="tr-TR" sz="1800" dirty="0"/>
              <a:t>Apseler genellikle iyi sınırlıdır. </a:t>
            </a:r>
            <a:endParaRPr lang="en-US" sz="1800" dirty="0"/>
          </a:p>
        </p:txBody>
      </p:sp>
      <p:pic>
        <p:nvPicPr>
          <p:cNvPr id="6" name="Content Placeholder 5" descr="Ekran Resmi 2015-04-30 21.31.10.png"/>
          <p:cNvPicPr>
            <a:picLocks noGrp="1" noChangeAspect="1"/>
          </p:cNvPicPr>
          <p:nvPr>
            <p:ph sz="half" idx="2"/>
          </p:nvPr>
        </p:nvPicPr>
        <p:blipFill>
          <a:blip r:embed="rId2">
            <a:extLst>
              <a:ext uri="{28A0092B-C50C-407E-A947-70E740481C1C}">
                <a14:useLocalDpi xmlns:a14="http://schemas.microsoft.com/office/drawing/2010/main" val="0"/>
              </a:ext>
            </a:extLst>
          </a:blip>
          <a:srcRect t="3084" b="3084"/>
          <a:stretch>
            <a:fillRect/>
          </a:stretch>
        </p:blipFill>
        <p:spPr/>
      </p:pic>
    </p:spTree>
    <p:extLst>
      <p:ext uri="{BB962C8B-B14F-4D97-AF65-F5344CB8AC3E}">
        <p14:creationId xmlns:p14="http://schemas.microsoft.com/office/powerpoint/2010/main" val="3547224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sz="half" idx="1"/>
          </p:nvPr>
        </p:nvSpPr>
        <p:spPr>
          <a:xfrm>
            <a:off x="457200" y="1673352"/>
            <a:ext cx="8229600" cy="4718304"/>
          </a:xfrm>
        </p:spPr>
        <p:txBody>
          <a:bodyPr>
            <a:normAutofit lnSpcReduction="10000"/>
          </a:bodyPr>
          <a:lstStyle/>
          <a:p>
            <a:r>
              <a:rPr lang="tr-TR" sz="2000" dirty="0"/>
              <a:t>Şişliğin </a:t>
            </a:r>
            <a:r>
              <a:rPr lang="tr-TR" sz="2000" dirty="0" err="1"/>
              <a:t>palpasyonundaki</a:t>
            </a:r>
            <a:r>
              <a:rPr lang="tr-TR" sz="2000" dirty="0"/>
              <a:t> yoğunluk farkı evreler arası en önemli farktır. </a:t>
            </a:r>
          </a:p>
          <a:p>
            <a:r>
              <a:rPr lang="tr-TR" sz="2000" dirty="0"/>
              <a:t>Ödem çok yumuşak veya hamur gibidir. </a:t>
            </a:r>
          </a:p>
          <a:p>
            <a:r>
              <a:rPr lang="tr-TR" sz="2000" dirty="0" err="1"/>
              <a:t>Selülit</a:t>
            </a:r>
            <a:r>
              <a:rPr lang="tr-TR" sz="2000" dirty="0"/>
              <a:t> neredeyse her zaman </a:t>
            </a:r>
            <a:r>
              <a:rPr lang="tr-TR" sz="2000" dirty="0" err="1"/>
              <a:t>indüre</a:t>
            </a:r>
            <a:r>
              <a:rPr lang="tr-TR" sz="2000" dirty="0"/>
              <a:t> veya tahta gibi olarak tanımlanır. Enfeksiyonun ciddiyeti artıkça sertlikte artar. </a:t>
            </a:r>
          </a:p>
          <a:p>
            <a:r>
              <a:rPr lang="tr-TR" sz="2000" dirty="0"/>
              <a:t>Apse </a:t>
            </a:r>
            <a:r>
              <a:rPr lang="tr-TR" sz="2000" dirty="0" err="1"/>
              <a:t>palpasyonunda</a:t>
            </a:r>
            <a:r>
              <a:rPr lang="tr-TR" sz="2000" dirty="0"/>
              <a:t> </a:t>
            </a:r>
            <a:r>
              <a:rPr lang="tr-TR" sz="2000" dirty="0" err="1"/>
              <a:t>fluktuasyon</a:t>
            </a:r>
            <a:r>
              <a:rPr lang="tr-TR" sz="2000" dirty="0"/>
              <a:t> hissedilir, çünkü dokudaki </a:t>
            </a:r>
            <a:r>
              <a:rPr lang="tr-TR" sz="2000" dirty="0" err="1"/>
              <a:t>kavite</a:t>
            </a:r>
            <a:r>
              <a:rPr lang="tr-TR" sz="2000" dirty="0"/>
              <a:t> </a:t>
            </a:r>
            <a:r>
              <a:rPr lang="tr-TR" sz="2000" dirty="0" err="1"/>
              <a:t>pü</a:t>
            </a:r>
            <a:r>
              <a:rPr lang="tr-TR" sz="2000" dirty="0"/>
              <a:t> ile dolmuştur. </a:t>
            </a:r>
          </a:p>
          <a:p>
            <a:r>
              <a:rPr lang="tr-TR" sz="2000" dirty="0"/>
              <a:t>Bu yüzden enfeksiyon başlangıçta masum görünebilir, ancak ilerlemesi, yayılması tehlikelidir. </a:t>
            </a:r>
          </a:p>
          <a:p>
            <a:r>
              <a:rPr lang="tr-TR" sz="2000" dirty="0"/>
              <a:t>Lokalize apseler daha az tehlikelidir, çünkü daha kronik ve daha az </a:t>
            </a:r>
            <a:r>
              <a:rPr lang="tr-TR" sz="2000" dirty="0" err="1"/>
              <a:t>agresivlerdir</a:t>
            </a:r>
            <a:r>
              <a:rPr lang="tr-TR" sz="2000" dirty="0"/>
              <a:t>.</a:t>
            </a:r>
          </a:p>
          <a:p>
            <a:endParaRPr lang="tr-TR" dirty="0"/>
          </a:p>
        </p:txBody>
      </p:sp>
    </p:spTree>
    <p:extLst>
      <p:ext uri="{BB962C8B-B14F-4D97-AF65-F5344CB8AC3E}">
        <p14:creationId xmlns:p14="http://schemas.microsoft.com/office/powerpoint/2010/main" val="3691504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533400"/>
            <a:ext cx="4038600" cy="5858256"/>
          </a:xfrm>
        </p:spPr>
        <p:txBody>
          <a:bodyPr>
            <a:normAutofit/>
          </a:bodyPr>
          <a:lstStyle/>
          <a:p>
            <a:pPr>
              <a:spcAft>
                <a:spcPts val="600"/>
              </a:spcAft>
            </a:pPr>
            <a:r>
              <a:rPr lang="tr-TR" sz="1800" dirty="0" err="1"/>
              <a:t>Pü</a:t>
            </a:r>
            <a:r>
              <a:rPr lang="tr-TR" sz="1800" dirty="0"/>
              <a:t> varlığında vücut lokal olarak enfeksiyonu sınırlar ve lokal </a:t>
            </a:r>
            <a:r>
              <a:rPr lang="tr-TR" sz="1800" dirty="0" err="1"/>
              <a:t>immün</a:t>
            </a:r>
            <a:r>
              <a:rPr lang="tr-TR" sz="1800" dirty="0"/>
              <a:t> direnç mekanizması enfeksiyonu kontrol altına alır. </a:t>
            </a:r>
          </a:p>
          <a:p>
            <a:pPr>
              <a:spcAft>
                <a:spcPts val="600"/>
              </a:spcAft>
            </a:pPr>
            <a:r>
              <a:rPr lang="tr-TR" sz="1800" dirty="0"/>
              <a:t>Birçok klinik vakada, şiddetli </a:t>
            </a:r>
            <a:r>
              <a:rPr lang="tr-TR" sz="1800" dirty="0" err="1"/>
              <a:t>selülit</a:t>
            </a:r>
            <a:r>
              <a:rPr lang="tr-TR" sz="1800" dirty="0"/>
              <a:t> ve apse ayrımı zordur, özellikle apse yumuşak dokunun derinindeyse. </a:t>
            </a:r>
          </a:p>
          <a:p>
            <a:pPr>
              <a:spcAft>
                <a:spcPts val="600"/>
              </a:spcAft>
            </a:pPr>
            <a:r>
              <a:rPr lang="tr-TR" sz="1800" dirty="0"/>
              <a:t>Bazı hastalarda </a:t>
            </a:r>
            <a:r>
              <a:rPr lang="tr-TR" sz="1800" dirty="0" err="1"/>
              <a:t>indüre</a:t>
            </a:r>
            <a:r>
              <a:rPr lang="tr-TR" sz="1800" dirty="0"/>
              <a:t> </a:t>
            </a:r>
            <a:r>
              <a:rPr lang="tr-TR" sz="1800" dirty="0" err="1"/>
              <a:t>selülit</a:t>
            </a:r>
            <a:r>
              <a:rPr lang="tr-TR" sz="1800" dirty="0"/>
              <a:t>, apse formasyonuyla birlikte görülebilir.</a:t>
            </a:r>
          </a:p>
          <a:p>
            <a:pPr>
              <a:spcAft>
                <a:spcPts val="600"/>
              </a:spcAft>
            </a:pPr>
            <a:r>
              <a:rPr lang="tr-TR" sz="1800" dirty="0"/>
              <a:t>Birçok </a:t>
            </a:r>
            <a:r>
              <a:rPr lang="tr-TR" sz="1800" dirty="0" err="1"/>
              <a:t>loju</a:t>
            </a:r>
            <a:r>
              <a:rPr lang="tr-TR" sz="1800" dirty="0"/>
              <a:t> tutan enfeksiyonlar erken aşamada sadece bir </a:t>
            </a:r>
            <a:r>
              <a:rPr lang="tr-TR" sz="1800" dirty="0" err="1"/>
              <a:t>loju</a:t>
            </a:r>
            <a:r>
              <a:rPr lang="tr-TR" sz="1800" dirty="0"/>
              <a:t> tutar, daha sonra tedavi edilmediğinde bir yangının evin bütün odalarına yayılması gibi hızla birçok </a:t>
            </a:r>
            <a:r>
              <a:rPr lang="tr-TR" sz="1800" dirty="0" err="1"/>
              <a:t>loja</a:t>
            </a:r>
            <a:r>
              <a:rPr lang="tr-TR" sz="1800" dirty="0"/>
              <a:t> yayılır.</a:t>
            </a:r>
            <a:endParaRPr lang="tr-TR" dirty="0"/>
          </a:p>
        </p:txBody>
      </p:sp>
      <p:pic>
        <p:nvPicPr>
          <p:cNvPr id="8" name="Content Placeholder 7" descr="Ekran Resmi 2015-04-30 21.31.26.png"/>
          <p:cNvPicPr>
            <a:picLocks noGrp="1" noChangeAspect="1"/>
          </p:cNvPicPr>
          <p:nvPr>
            <p:ph sz="half" idx="2"/>
          </p:nvPr>
        </p:nvPicPr>
        <p:blipFill>
          <a:blip r:embed="rId2">
            <a:extLst>
              <a:ext uri="{28A0092B-C50C-407E-A947-70E740481C1C}">
                <a14:useLocalDpi xmlns:a14="http://schemas.microsoft.com/office/drawing/2010/main" val="0"/>
              </a:ext>
            </a:extLst>
          </a:blip>
          <a:srcRect l="18173" r="18173"/>
          <a:stretch>
            <a:fillRect/>
          </a:stretch>
        </p:blipFill>
        <p:spPr>
          <a:xfrm>
            <a:off x="4648200" y="533400"/>
            <a:ext cx="4038600" cy="5857875"/>
          </a:xfrm>
        </p:spPr>
      </p:pic>
    </p:spTree>
    <p:extLst>
      <p:ext uri="{BB962C8B-B14F-4D97-AF65-F5344CB8AC3E}">
        <p14:creationId xmlns:p14="http://schemas.microsoft.com/office/powerpoint/2010/main" val="1944077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671" y="1087718"/>
            <a:ext cx="7716837" cy="1447800"/>
          </a:xfrm>
        </p:spPr>
        <p:txBody>
          <a:bodyPr>
            <a:normAutofit fontScale="90000"/>
          </a:bodyPr>
          <a:lstStyle/>
          <a:p>
            <a:r>
              <a:rPr lang="tr-TR" dirty="0"/>
              <a:t>ODONTOJENİK ENFEKSİYONLARIN MİKROBİYOLOJİSİ</a:t>
            </a:r>
            <a:endParaRPr lang="en-US" dirty="0"/>
          </a:p>
        </p:txBody>
      </p:sp>
      <p:sp>
        <p:nvSpPr>
          <p:cNvPr id="3" name="Content Placeholder 2"/>
          <p:cNvSpPr>
            <a:spLocks noGrp="1"/>
          </p:cNvSpPr>
          <p:nvPr>
            <p:ph idx="1"/>
          </p:nvPr>
        </p:nvSpPr>
        <p:spPr/>
        <p:txBody>
          <a:bodyPr>
            <a:normAutofit fontScale="85000" lnSpcReduction="10000"/>
          </a:bodyPr>
          <a:lstStyle/>
          <a:p>
            <a:pPr>
              <a:spcAft>
                <a:spcPts val="600"/>
              </a:spcAft>
            </a:pPr>
            <a:r>
              <a:rPr lang="tr-TR" sz="2000" dirty="0"/>
              <a:t>Enfeksiyona neden olan bakteriler sıklıkla normalde vücutta bulunan </a:t>
            </a:r>
            <a:r>
              <a:rPr lang="tr-TR" sz="2000" dirty="0" err="1"/>
              <a:t>endojen</a:t>
            </a:r>
            <a:r>
              <a:rPr lang="tr-TR" sz="2000" dirty="0"/>
              <a:t> bakterilerdir.</a:t>
            </a:r>
          </a:p>
          <a:p>
            <a:pPr>
              <a:spcAft>
                <a:spcPts val="600"/>
              </a:spcAft>
            </a:pPr>
            <a:r>
              <a:rPr lang="tr-TR" sz="2000" dirty="0" err="1"/>
              <a:t>Odontojenik</a:t>
            </a:r>
            <a:r>
              <a:rPr lang="tr-TR" sz="2000" dirty="0"/>
              <a:t> enfeksiyonlarda istisna bakteriler bulunmaz çünkü </a:t>
            </a:r>
            <a:r>
              <a:rPr lang="tr-TR" sz="2000" dirty="0" err="1"/>
              <a:t>odontojenik</a:t>
            </a:r>
            <a:r>
              <a:rPr lang="tr-TR" sz="2000" dirty="0"/>
              <a:t> enfeksiyonlar normal oral floradan kaynak alır. </a:t>
            </a:r>
            <a:r>
              <a:rPr lang="tr-TR" sz="2000" dirty="0" err="1"/>
              <a:t>Dental</a:t>
            </a:r>
            <a:r>
              <a:rPr lang="tr-TR" sz="2000" dirty="0"/>
              <a:t> plakta bulunan bakteriler, </a:t>
            </a:r>
            <a:r>
              <a:rPr lang="tr-TR" sz="2000" dirty="0" err="1"/>
              <a:t>mukozal</a:t>
            </a:r>
            <a:r>
              <a:rPr lang="tr-TR" sz="2000" dirty="0"/>
              <a:t> yüzeylerde bulunan bakteriler, </a:t>
            </a:r>
            <a:r>
              <a:rPr lang="tr-TR" sz="2000" dirty="0" err="1"/>
              <a:t>gingival</a:t>
            </a:r>
            <a:r>
              <a:rPr lang="tr-TR" sz="2000" dirty="0"/>
              <a:t> </a:t>
            </a:r>
            <a:r>
              <a:rPr lang="tr-TR" sz="2000" dirty="0" err="1"/>
              <a:t>sulkusta</a:t>
            </a:r>
            <a:r>
              <a:rPr lang="tr-TR" sz="2000" dirty="0"/>
              <a:t> bulunan bakteriler. Bu bakteriler </a:t>
            </a:r>
            <a:r>
              <a:rPr lang="tr-TR" sz="2000" dirty="0" err="1"/>
              <a:t>primer</a:t>
            </a:r>
            <a:r>
              <a:rPr lang="tr-TR" sz="2000" dirty="0"/>
              <a:t> olarak aerobik gram pozitif koklar, anaerobik gram pozitif koklar ve anaerobik gram negatif </a:t>
            </a:r>
            <a:r>
              <a:rPr lang="tr-TR" sz="2000" dirty="0" err="1"/>
              <a:t>rodlardır</a:t>
            </a:r>
            <a:r>
              <a:rPr lang="tr-TR" sz="2000" dirty="0"/>
              <a:t>.</a:t>
            </a:r>
          </a:p>
          <a:p>
            <a:pPr>
              <a:spcAft>
                <a:spcPts val="600"/>
              </a:spcAft>
            </a:pPr>
            <a:r>
              <a:rPr lang="tr-TR" sz="2000" dirty="0"/>
              <a:t>Bu bakteriler, nekrotik </a:t>
            </a:r>
            <a:r>
              <a:rPr lang="tr-TR" sz="2000" dirty="0" err="1"/>
              <a:t>dental</a:t>
            </a:r>
            <a:r>
              <a:rPr lang="tr-TR" sz="2000" dirty="0"/>
              <a:t> </a:t>
            </a:r>
            <a:r>
              <a:rPr lang="tr-TR" sz="2000" dirty="0" err="1"/>
              <a:t>pulpa</a:t>
            </a:r>
            <a:r>
              <a:rPr lang="tr-TR" sz="2000" dirty="0"/>
              <a:t> veya derin </a:t>
            </a:r>
            <a:r>
              <a:rPr lang="tr-TR" sz="2000" dirty="0" err="1"/>
              <a:t>periodontal</a:t>
            </a:r>
            <a:r>
              <a:rPr lang="tr-TR" sz="2000" dirty="0"/>
              <a:t> cep ile derin dokulara ilerledikçe, </a:t>
            </a:r>
            <a:r>
              <a:rPr lang="tr-TR" sz="2000" dirty="0" err="1"/>
              <a:t>odontojenik</a:t>
            </a:r>
            <a:r>
              <a:rPr lang="tr-TR" sz="2000" dirty="0"/>
              <a:t> enfeksiyonlara neden olurlar. Enfeksiyon daha derin dokulara ilerledikçe </a:t>
            </a:r>
            <a:r>
              <a:rPr lang="tr-TR" sz="2000" dirty="0" err="1"/>
              <a:t>enfekte</a:t>
            </a:r>
            <a:r>
              <a:rPr lang="tr-TR" sz="2000" dirty="0"/>
              <a:t> floranın farklı üyeleri daha iyi büyüme koşullarına sahip olup önceki dominant floradan sayıca üstün hale gelebilir.</a:t>
            </a:r>
          </a:p>
        </p:txBody>
      </p:sp>
    </p:spTree>
    <p:extLst>
      <p:ext uri="{BB962C8B-B14F-4D97-AF65-F5344CB8AC3E}">
        <p14:creationId xmlns:p14="http://schemas.microsoft.com/office/powerpoint/2010/main" val="1772653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4" name="İçerik Yer Tutucusu 3"/>
          <p:cNvSpPr>
            <a:spLocks noGrp="1"/>
          </p:cNvSpPr>
          <p:nvPr>
            <p:ph sz="half" idx="1"/>
          </p:nvPr>
        </p:nvSpPr>
        <p:spPr>
          <a:xfrm>
            <a:off x="457200" y="1673352"/>
            <a:ext cx="8229600" cy="4718304"/>
          </a:xfrm>
        </p:spPr>
        <p:txBody>
          <a:bodyPr>
            <a:normAutofit/>
          </a:bodyPr>
          <a:lstStyle/>
          <a:p>
            <a:pPr>
              <a:spcAft>
                <a:spcPts val="600"/>
              </a:spcAft>
            </a:pPr>
            <a:r>
              <a:rPr lang="tr-TR" sz="2000" dirty="0"/>
              <a:t>Sonuç olarak ödem, enfeksiyonun en kolay tedavi edilebilir </a:t>
            </a:r>
            <a:r>
              <a:rPr lang="tr-TR" sz="2000" dirty="0" err="1"/>
              <a:t>inokülasyon</a:t>
            </a:r>
            <a:r>
              <a:rPr lang="tr-TR" sz="2000" dirty="0"/>
              <a:t> evresidir. </a:t>
            </a:r>
          </a:p>
          <a:p>
            <a:pPr>
              <a:spcAft>
                <a:spcPts val="600"/>
              </a:spcAft>
            </a:pPr>
            <a:r>
              <a:rPr lang="tr-TR" sz="2000" dirty="0" err="1"/>
              <a:t>Selülit</a:t>
            </a:r>
            <a:r>
              <a:rPr lang="tr-TR" sz="2000" dirty="0"/>
              <a:t> akut, ağrılı, </a:t>
            </a:r>
            <a:r>
              <a:rPr lang="tr-TR" sz="2000" dirty="0" err="1"/>
              <a:t>diffüz</a:t>
            </a:r>
            <a:r>
              <a:rPr lang="tr-TR" sz="2000" dirty="0"/>
              <a:t> sınırlara sahip daha büyük şişlikle karakterizedir. </a:t>
            </a:r>
            <a:r>
              <a:rPr lang="tr-TR" sz="2000" dirty="0" err="1"/>
              <a:t>Selülit</a:t>
            </a:r>
            <a:r>
              <a:rPr lang="tr-TR" sz="2000" dirty="0"/>
              <a:t> sert bir şişlikle karakterizedir ve </a:t>
            </a:r>
            <a:r>
              <a:rPr lang="tr-TR" sz="2000" dirty="0" err="1"/>
              <a:t>pü</a:t>
            </a:r>
            <a:r>
              <a:rPr lang="tr-TR" sz="2000" dirty="0"/>
              <a:t> içermez. Hızla yayılarak ciddi bir tabloya yol açabilir. </a:t>
            </a:r>
          </a:p>
          <a:p>
            <a:pPr>
              <a:spcAft>
                <a:spcPts val="600"/>
              </a:spcAft>
            </a:pPr>
            <a:r>
              <a:rPr lang="tr-TR" sz="2000" dirty="0"/>
              <a:t>Akut apse daha lokalize ağrı, daha az şişlik ve iyi sınırla karakterize enfeksiyonun daha </a:t>
            </a:r>
            <a:r>
              <a:rPr lang="tr-TR" sz="2000" dirty="0" err="1"/>
              <a:t>matür</a:t>
            </a:r>
            <a:r>
              <a:rPr lang="tr-TR" sz="2000" dirty="0"/>
              <a:t> formudur. Apsede </a:t>
            </a:r>
            <a:r>
              <a:rPr lang="tr-TR" sz="2000" dirty="0" err="1"/>
              <a:t>palpasyonda</a:t>
            </a:r>
            <a:r>
              <a:rPr lang="tr-TR" sz="2000" dirty="0"/>
              <a:t> </a:t>
            </a:r>
            <a:r>
              <a:rPr lang="tr-TR" sz="2000" dirty="0" err="1"/>
              <a:t>fluktuasyon</a:t>
            </a:r>
            <a:r>
              <a:rPr lang="tr-TR" sz="2000" dirty="0"/>
              <a:t> hissedilir çünkü </a:t>
            </a:r>
            <a:r>
              <a:rPr lang="tr-TR" sz="2000" dirty="0" err="1"/>
              <a:t>kavitenin</a:t>
            </a:r>
            <a:r>
              <a:rPr lang="tr-TR" sz="2000" dirty="0"/>
              <a:t> içi </a:t>
            </a:r>
            <a:r>
              <a:rPr lang="tr-TR" sz="2000" dirty="0" err="1"/>
              <a:t>pü</a:t>
            </a:r>
            <a:r>
              <a:rPr lang="tr-TR" sz="2000" dirty="0"/>
              <a:t> ile doludur. </a:t>
            </a:r>
          </a:p>
          <a:p>
            <a:pPr>
              <a:spcAft>
                <a:spcPts val="600"/>
              </a:spcAft>
            </a:pPr>
            <a:r>
              <a:rPr lang="tr-TR" sz="2000" dirty="0"/>
              <a:t>Kronik apse genellikle yavaş büyür ve </a:t>
            </a:r>
            <a:r>
              <a:rPr lang="tr-TR" sz="2000" dirty="0" err="1"/>
              <a:t>selülitden</a:t>
            </a:r>
            <a:r>
              <a:rPr lang="tr-TR" sz="2000" dirty="0"/>
              <a:t> daha az ciddidir, özellikle </a:t>
            </a:r>
            <a:r>
              <a:rPr lang="tr-TR" sz="2000" dirty="0" err="1"/>
              <a:t>spontan</a:t>
            </a:r>
            <a:r>
              <a:rPr lang="tr-TR" sz="2000" dirty="0"/>
              <a:t> olarak drene olduğunda.</a:t>
            </a:r>
          </a:p>
          <a:p>
            <a:endParaRPr lang="en-US" dirty="0"/>
          </a:p>
          <a:p>
            <a:endParaRPr lang="tr-TR" dirty="0"/>
          </a:p>
        </p:txBody>
      </p:sp>
    </p:spTree>
    <p:extLst>
      <p:ext uri="{BB962C8B-B14F-4D97-AF65-F5344CB8AC3E}">
        <p14:creationId xmlns:p14="http://schemas.microsoft.com/office/powerpoint/2010/main" val="2375588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533400"/>
            <a:ext cx="8468436" cy="990600"/>
          </a:xfrm>
        </p:spPr>
        <p:txBody>
          <a:bodyPr>
            <a:normAutofit fontScale="90000"/>
          </a:bodyPr>
          <a:lstStyle/>
          <a:p>
            <a:r>
              <a:rPr lang="tr-TR" sz="3200" dirty="0"/>
              <a:t>2.Hastanın </a:t>
            </a:r>
            <a:r>
              <a:rPr lang="tr-TR" sz="3200" dirty="0" err="1"/>
              <a:t>immün</a:t>
            </a:r>
            <a:r>
              <a:rPr lang="tr-TR" sz="3200" dirty="0"/>
              <a:t> sisteminin değerlendirilmesi</a:t>
            </a:r>
            <a:endParaRPr lang="en-US" sz="3200" dirty="0"/>
          </a:p>
        </p:txBody>
      </p:sp>
      <p:sp>
        <p:nvSpPr>
          <p:cNvPr id="3" name="Content Placeholder 2"/>
          <p:cNvSpPr>
            <a:spLocks noGrp="1"/>
          </p:cNvSpPr>
          <p:nvPr>
            <p:ph idx="1"/>
          </p:nvPr>
        </p:nvSpPr>
        <p:spPr/>
        <p:txBody>
          <a:bodyPr>
            <a:normAutofit fontScale="85000" lnSpcReduction="20000"/>
          </a:bodyPr>
          <a:lstStyle/>
          <a:p>
            <a:pPr>
              <a:spcAft>
                <a:spcPts val="600"/>
              </a:spcAft>
            </a:pPr>
            <a:r>
              <a:rPr lang="tr-TR" sz="2800" dirty="0" err="1">
                <a:solidFill>
                  <a:schemeClr val="tx2"/>
                </a:solidFill>
              </a:rPr>
              <a:t>İmmün</a:t>
            </a:r>
            <a:r>
              <a:rPr lang="tr-TR" sz="2800" dirty="0">
                <a:solidFill>
                  <a:schemeClr val="tx2"/>
                </a:solidFill>
              </a:rPr>
              <a:t> sistemi zayıflatan medikal durumlar;</a:t>
            </a:r>
          </a:p>
          <a:p>
            <a:pPr lvl="1">
              <a:spcAft>
                <a:spcPts val="600"/>
              </a:spcAft>
            </a:pPr>
            <a:r>
              <a:rPr lang="tr-TR" sz="1600" dirty="0"/>
              <a:t>Bu durumlar bakterilerin dokulara girmelerine izin verir.</a:t>
            </a:r>
          </a:p>
          <a:p>
            <a:pPr lvl="1">
              <a:spcAft>
                <a:spcPts val="600"/>
              </a:spcAft>
            </a:pPr>
            <a:r>
              <a:rPr lang="tr-TR" sz="1600" dirty="0"/>
              <a:t>Kontrolsüz </a:t>
            </a:r>
            <a:r>
              <a:rPr lang="tr-TR" sz="1600" dirty="0" err="1"/>
              <a:t>metabolik</a:t>
            </a:r>
            <a:r>
              <a:rPr lang="tr-TR" sz="1600" dirty="0"/>
              <a:t> hastalıklar, kontrolsüz </a:t>
            </a:r>
            <a:r>
              <a:rPr lang="tr-TR" sz="1600" dirty="0" err="1"/>
              <a:t>diabet</a:t>
            </a:r>
            <a:r>
              <a:rPr lang="tr-TR" sz="1600" dirty="0"/>
              <a:t>, </a:t>
            </a:r>
            <a:r>
              <a:rPr lang="tr-TR" sz="1600" dirty="0" err="1"/>
              <a:t>renal</a:t>
            </a:r>
            <a:r>
              <a:rPr lang="tr-TR" sz="1600" dirty="0"/>
              <a:t> hastalıklar ve ağır alkolizm, </a:t>
            </a:r>
            <a:r>
              <a:rPr lang="tr-TR" sz="1600" dirty="0" err="1"/>
              <a:t>malnütrisyon</a:t>
            </a:r>
            <a:r>
              <a:rPr lang="tr-TR" sz="1600" dirty="0"/>
              <a:t> lökosit fonksiyonlarının, </a:t>
            </a:r>
            <a:r>
              <a:rPr lang="tr-TR" sz="1600" dirty="0" err="1"/>
              <a:t>kemotaksinin</a:t>
            </a:r>
            <a:r>
              <a:rPr lang="tr-TR" sz="1600" dirty="0"/>
              <a:t>, </a:t>
            </a:r>
            <a:r>
              <a:rPr lang="tr-TR" sz="1600" dirty="0" err="1"/>
              <a:t>fagositozisin</a:t>
            </a:r>
            <a:r>
              <a:rPr lang="tr-TR" sz="1600" dirty="0"/>
              <a:t> azalmasına neden olur. Bu </a:t>
            </a:r>
            <a:r>
              <a:rPr lang="tr-TR" sz="1600" dirty="0" err="1"/>
              <a:t>metabolik</a:t>
            </a:r>
            <a:r>
              <a:rPr lang="tr-TR" sz="1600" dirty="0"/>
              <a:t> durumlardan en sık görülen tip1 ve tip2 </a:t>
            </a:r>
            <a:r>
              <a:rPr lang="tr-TR" sz="1600" dirty="0" err="1"/>
              <a:t>diabettir</a:t>
            </a:r>
            <a:r>
              <a:rPr lang="tr-TR" sz="1600" dirty="0"/>
              <a:t>. </a:t>
            </a:r>
            <a:r>
              <a:rPr lang="tr-TR" sz="1600" dirty="0" err="1"/>
              <a:t>Hipergliseminin</a:t>
            </a:r>
            <a:r>
              <a:rPr lang="tr-TR" sz="1600" dirty="0"/>
              <a:t> kontrol edilememesi </a:t>
            </a:r>
            <a:r>
              <a:rPr lang="tr-TR" sz="1600" dirty="0" err="1"/>
              <a:t>immün</a:t>
            </a:r>
            <a:r>
              <a:rPr lang="tr-TR" sz="1600" dirty="0"/>
              <a:t> sistemin daha da zayıflamasına neden olur.</a:t>
            </a:r>
          </a:p>
          <a:p>
            <a:pPr lvl="1">
              <a:spcAft>
                <a:spcPts val="600"/>
              </a:spcAft>
            </a:pPr>
            <a:r>
              <a:rPr lang="tr-TR" sz="1600" dirty="0"/>
              <a:t>Lösemi, </a:t>
            </a:r>
            <a:r>
              <a:rPr lang="tr-TR" sz="1600" dirty="0" err="1"/>
              <a:t>lenfoma</a:t>
            </a:r>
            <a:r>
              <a:rPr lang="tr-TR" sz="1600" dirty="0"/>
              <a:t> ve birçok kanser tipi </a:t>
            </a:r>
            <a:r>
              <a:rPr lang="tr-TR" sz="1600" dirty="0" err="1"/>
              <a:t>immün</a:t>
            </a:r>
            <a:r>
              <a:rPr lang="tr-TR" sz="1600" dirty="0"/>
              <a:t> sistemi zayıflatan ikinci </a:t>
            </a:r>
            <a:r>
              <a:rPr lang="tr-TR" sz="1600" dirty="0" err="1"/>
              <a:t>major</a:t>
            </a:r>
            <a:r>
              <a:rPr lang="tr-TR" sz="1600" dirty="0"/>
              <a:t> gruptur.</a:t>
            </a:r>
          </a:p>
          <a:p>
            <a:pPr lvl="1">
              <a:spcAft>
                <a:spcPts val="600"/>
              </a:spcAft>
            </a:pPr>
            <a:r>
              <a:rPr lang="tr-TR" sz="1600" dirty="0"/>
              <a:t>Human </a:t>
            </a:r>
            <a:r>
              <a:rPr lang="tr-TR" sz="1600" dirty="0" err="1"/>
              <a:t>immunodeficiency</a:t>
            </a:r>
            <a:r>
              <a:rPr lang="tr-TR" sz="1600" dirty="0"/>
              <a:t> virüs (HIV), T lenfositlerine saldırır, virüsler ve diğer </a:t>
            </a:r>
            <a:r>
              <a:rPr lang="tr-TR" sz="1600" dirty="0" err="1"/>
              <a:t>intraselüler</a:t>
            </a:r>
            <a:r>
              <a:rPr lang="tr-TR" sz="1600" dirty="0"/>
              <a:t> patojenlere karşı direnci etkiler. </a:t>
            </a:r>
            <a:r>
              <a:rPr lang="tr-TR" sz="1600" dirty="0" err="1"/>
              <a:t>Neyseki</a:t>
            </a:r>
            <a:r>
              <a:rPr lang="tr-TR" sz="1600" dirty="0"/>
              <a:t>, </a:t>
            </a:r>
            <a:r>
              <a:rPr lang="tr-TR" sz="1600" dirty="0" err="1"/>
              <a:t>odontojenik</a:t>
            </a:r>
            <a:r>
              <a:rPr lang="tr-TR" sz="1600" dirty="0"/>
              <a:t> enfeksiyonlar büyük çoğunlukla </a:t>
            </a:r>
            <a:r>
              <a:rPr lang="tr-TR" sz="1600" dirty="0" err="1"/>
              <a:t>ekstraselüler</a:t>
            </a:r>
            <a:r>
              <a:rPr lang="tr-TR" sz="1600" dirty="0"/>
              <a:t> patojenlerden kaynaklanır. Bu yüzden HIV(+) hastalarda, </a:t>
            </a:r>
            <a:r>
              <a:rPr lang="tr-TR" sz="1600" dirty="0" err="1"/>
              <a:t>immündeficiency</a:t>
            </a:r>
            <a:r>
              <a:rPr lang="tr-TR" sz="1600" dirty="0"/>
              <a:t> </a:t>
            </a:r>
            <a:r>
              <a:rPr lang="tr-TR" sz="1600" dirty="0" err="1"/>
              <a:t>syndrom</a:t>
            </a:r>
            <a:r>
              <a:rPr lang="tr-TR" sz="1600" dirty="0"/>
              <a:t> ilerleyip B lenfositleri de zayıflatana kadar, </a:t>
            </a:r>
            <a:r>
              <a:rPr lang="tr-TR" sz="1600" dirty="0" err="1"/>
              <a:t>odontojenik</a:t>
            </a:r>
            <a:r>
              <a:rPr lang="tr-TR" sz="1600" dirty="0"/>
              <a:t> enfeksiyonlara karşı </a:t>
            </a:r>
            <a:r>
              <a:rPr lang="tr-TR" sz="1600" dirty="0" err="1"/>
              <a:t>immün</a:t>
            </a:r>
            <a:r>
              <a:rPr lang="tr-TR" sz="1600" dirty="0"/>
              <a:t> sistem savaşır. Bununla beraber bu hastalarda </a:t>
            </a:r>
            <a:r>
              <a:rPr lang="tr-TR" sz="1600" dirty="0" err="1"/>
              <a:t>odontojenik</a:t>
            </a:r>
            <a:r>
              <a:rPr lang="tr-TR" sz="1600" dirty="0"/>
              <a:t> enfeksiyonların tedavisi, oral hijyen sağlanması, sağlıklı hastalara göre daha önemlidir. </a:t>
            </a:r>
          </a:p>
          <a:p>
            <a:pPr>
              <a:spcAft>
                <a:spcPts val="600"/>
              </a:spcAft>
            </a:pPr>
            <a:endParaRPr lang="en-US" dirty="0"/>
          </a:p>
        </p:txBody>
      </p:sp>
    </p:spTree>
    <p:extLst>
      <p:ext uri="{BB962C8B-B14F-4D97-AF65-F5344CB8AC3E}">
        <p14:creationId xmlns:p14="http://schemas.microsoft.com/office/powerpoint/2010/main" val="3271366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324600"/>
          </a:xfrm>
        </p:spPr>
        <p:txBody>
          <a:bodyPr>
            <a:normAutofit/>
          </a:bodyPr>
          <a:lstStyle/>
          <a:p>
            <a:pPr>
              <a:spcAft>
                <a:spcPts val="600"/>
              </a:spcAft>
            </a:pPr>
            <a:r>
              <a:rPr lang="tr-TR" sz="2800" dirty="0">
                <a:solidFill>
                  <a:srgbClr val="D2533C"/>
                </a:solidFill>
              </a:rPr>
              <a:t>Farmakolojik olarak </a:t>
            </a:r>
            <a:r>
              <a:rPr lang="tr-TR" sz="2800" dirty="0" err="1">
                <a:solidFill>
                  <a:srgbClr val="D2533C"/>
                </a:solidFill>
              </a:rPr>
              <a:t>immün</a:t>
            </a:r>
            <a:r>
              <a:rPr lang="tr-TR" sz="2800" dirty="0">
                <a:solidFill>
                  <a:srgbClr val="D2533C"/>
                </a:solidFill>
              </a:rPr>
              <a:t> sistemi zayıflatılan hastalar;</a:t>
            </a:r>
          </a:p>
          <a:p>
            <a:pPr lvl="1">
              <a:spcAft>
                <a:spcPts val="600"/>
              </a:spcAft>
            </a:pPr>
            <a:r>
              <a:rPr lang="tr-TR" sz="1600" dirty="0"/>
              <a:t>Kanser </a:t>
            </a:r>
            <a:r>
              <a:rPr lang="tr-TR" sz="1600" dirty="0" err="1"/>
              <a:t>kemoterapötik</a:t>
            </a:r>
            <a:r>
              <a:rPr lang="tr-TR" sz="1600" dirty="0"/>
              <a:t> ajanları </a:t>
            </a:r>
            <a:r>
              <a:rPr lang="tr-TR" sz="1600" dirty="0" err="1"/>
              <a:t>sirküle</a:t>
            </a:r>
            <a:r>
              <a:rPr lang="tr-TR" sz="1600" dirty="0"/>
              <a:t> beyaz hücre sayısını düşürebilir. (sıklıkla 1000hücre/</a:t>
            </a:r>
            <a:r>
              <a:rPr lang="tr-TR" sz="1600" dirty="0" err="1"/>
              <a:t>mLden</a:t>
            </a:r>
            <a:r>
              <a:rPr lang="tr-TR" sz="1600" dirty="0"/>
              <a:t> daha az) Bu durumda, hastalar kendilerini bakteriyel </a:t>
            </a:r>
            <a:r>
              <a:rPr lang="tr-TR" sz="1600" dirty="0" err="1"/>
              <a:t>invazyona</a:t>
            </a:r>
            <a:r>
              <a:rPr lang="tr-TR" sz="1600" dirty="0"/>
              <a:t> karşı savunmada yetersiz olurlar.</a:t>
            </a:r>
          </a:p>
          <a:p>
            <a:pPr lvl="1">
              <a:spcAft>
                <a:spcPts val="600"/>
              </a:spcAft>
            </a:pPr>
            <a:r>
              <a:rPr lang="tr-TR" sz="1600" dirty="0"/>
              <a:t>Sıklıkla organ transplantasyonu yapılan veya </a:t>
            </a:r>
            <a:r>
              <a:rPr lang="tr-TR" sz="1600" dirty="0" err="1"/>
              <a:t>otoimmün</a:t>
            </a:r>
            <a:r>
              <a:rPr lang="tr-TR" sz="1600" dirty="0"/>
              <a:t> hastalığı olan hastalar, </a:t>
            </a:r>
            <a:r>
              <a:rPr lang="tr-TR" sz="1600" dirty="0" err="1"/>
              <a:t>immünsüpresyon</a:t>
            </a:r>
            <a:r>
              <a:rPr lang="tr-TR" sz="1600" dirty="0"/>
              <a:t> tedavisi alırlar. Bu kategoride sıklıkla kullanılan ilaçlar; </a:t>
            </a:r>
            <a:r>
              <a:rPr lang="tr-TR" sz="1600" dirty="0" err="1"/>
              <a:t>cyclosporin</a:t>
            </a:r>
            <a:r>
              <a:rPr lang="tr-TR" sz="1600" dirty="0"/>
              <a:t>, </a:t>
            </a:r>
            <a:r>
              <a:rPr lang="tr-TR" sz="1600" dirty="0" err="1"/>
              <a:t>kortikosteroidler</a:t>
            </a:r>
            <a:r>
              <a:rPr lang="tr-TR" sz="1600" dirty="0"/>
              <a:t> ve </a:t>
            </a:r>
            <a:r>
              <a:rPr lang="tr-TR" sz="1600" dirty="0" err="1"/>
              <a:t>azathioprindir</a:t>
            </a:r>
            <a:r>
              <a:rPr lang="tr-TR" sz="1600" dirty="0"/>
              <a:t> (</a:t>
            </a:r>
            <a:r>
              <a:rPr lang="tr-TR" sz="1600" dirty="0" err="1"/>
              <a:t>Imuran</a:t>
            </a:r>
            <a:r>
              <a:rPr lang="tr-TR" sz="1600" dirty="0"/>
              <a:t>). Bu ilaçlar T ve B lenfositlerin fonksiyonlarını ve </a:t>
            </a:r>
            <a:r>
              <a:rPr lang="tr-TR" sz="1600" dirty="0" err="1"/>
              <a:t>immünglobülin</a:t>
            </a:r>
            <a:r>
              <a:rPr lang="tr-TR" sz="1600" dirty="0"/>
              <a:t> üretimini azaltırlar. Bu yüzden, bu medikal tedavileri alan hastalar, ağır enfeksiyonlara daha yatkındırlar.</a:t>
            </a:r>
          </a:p>
          <a:p>
            <a:pPr lvl="1">
              <a:spcAft>
                <a:spcPts val="600"/>
              </a:spcAft>
            </a:pPr>
            <a:r>
              <a:rPr lang="tr-TR" sz="1600" dirty="0"/>
              <a:t>Özet olarak; esas şikayeti enfeksiyon olan bir hasta değerlendirilirken, hastanın medikal </a:t>
            </a:r>
            <a:r>
              <a:rPr lang="tr-TR" sz="1600" dirty="0" err="1"/>
              <a:t>anamnezi</a:t>
            </a:r>
            <a:r>
              <a:rPr lang="tr-TR" sz="1600" dirty="0"/>
              <a:t>, </a:t>
            </a:r>
            <a:r>
              <a:rPr lang="tr-TR" sz="1600" dirty="0" err="1"/>
              <a:t>diabet</a:t>
            </a:r>
            <a:r>
              <a:rPr lang="tr-TR" sz="1600" dirty="0"/>
              <a:t>, ağır böbrek hastalığı, </a:t>
            </a:r>
            <a:r>
              <a:rPr lang="tr-TR" sz="1600" dirty="0" err="1"/>
              <a:t>malnütrisyonla</a:t>
            </a:r>
            <a:r>
              <a:rPr lang="tr-TR" sz="1600" dirty="0"/>
              <a:t> birlikte alkolizm, lösemi, </a:t>
            </a:r>
            <a:r>
              <a:rPr lang="tr-TR" sz="1600" dirty="0" err="1"/>
              <a:t>lenfoma</a:t>
            </a:r>
            <a:r>
              <a:rPr lang="tr-TR" sz="1600" dirty="0"/>
              <a:t>, kanser kemoterapisi ve </a:t>
            </a:r>
            <a:r>
              <a:rPr lang="tr-TR" sz="1600" dirty="0" err="1"/>
              <a:t>immünsüpresif</a:t>
            </a:r>
            <a:r>
              <a:rPr lang="tr-TR" sz="1600" dirty="0"/>
              <a:t> tedavi görüp görmediği dikkatlice sorgulanmalıdır. Hastada bu gibi medikal durumlardan biri söz konusuysa daha hızlı tedavi edilmelidir, çünkü enfeksiyon da daha hızlı ilerler.</a:t>
            </a:r>
          </a:p>
          <a:p>
            <a:pPr lvl="1">
              <a:spcAft>
                <a:spcPts val="600"/>
              </a:spcAft>
            </a:pPr>
            <a:r>
              <a:rPr lang="tr-TR" sz="1600" dirty="0"/>
              <a:t>Ayrıcı, hastanın </a:t>
            </a:r>
            <a:r>
              <a:rPr lang="tr-TR" sz="1600" dirty="0" err="1"/>
              <a:t>anamnezinde</a:t>
            </a:r>
            <a:r>
              <a:rPr lang="tr-TR" sz="1600" dirty="0"/>
              <a:t> bu hastalıklardan biri olduğunda, </a:t>
            </a:r>
            <a:r>
              <a:rPr lang="tr-TR" sz="1600" dirty="0" err="1"/>
              <a:t>postoperatif</a:t>
            </a:r>
            <a:r>
              <a:rPr lang="tr-TR" sz="1600" dirty="0"/>
              <a:t> yara enfeksiyonunu engellemek için </a:t>
            </a:r>
            <a:r>
              <a:rPr lang="tr-TR" sz="1600" dirty="0" err="1"/>
              <a:t>profilaktik</a:t>
            </a:r>
            <a:r>
              <a:rPr lang="tr-TR" sz="1600" dirty="0"/>
              <a:t> antibiyotik terapisi gerekli olabilir.</a:t>
            </a:r>
          </a:p>
          <a:p>
            <a:pPr>
              <a:spcAft>
                <a:spcPts val="600"/>
              </a:spcAft>
            </a:pPr>
            <a:endParaRPr lang="en-US" sz="1800" dirty="0"/>
          </a:p>
        </p:txBody>
      </p:sp>
    </p:spTree>
    <p:extLst>
      <p:ext uri="{BB962C8B-B14F-4D97-AF65-F5344CB8AC3E}">
        <p14:creationId xmlns:p14="http://schemas.microsoft.com/office/powerpoint/2010/main" val="936336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 </a:t>
            </a:r>
            <a:r>
              <a:rPr lang="tr-TR" sz="3600" dirty="0"/>
              <a:t>3. Hastanın uzman diş hekimine ihtiyacı olup olmadığına karar verilmesi;</a:t>
            </a:r>
            <a:endParaRPr lang="en-US" sz="3600" dirty="0"/>
          </a:p>
        </p:txBody>
      </p:sp>
      <p:sp>
        <p:nvSpPr>
          <p:cNvPr id="3" name="Content Placeholder 2"/>
          <p:cNvSpPr>
            <a:spLocks noGrp="1"/>
          </p:cNvSpPr>
          <p:nvPr>
            <p:ph idx="1"/>
          </p:nvPr>
        </p:nvSpPr>
        <p:spPr/>
        <p:txBody>
          <a:bodyPr>
            <a:normAutofit/>
          </a:bodyPr>
          <a:lstStyle/>
          <a:p>
            <a:pPr>
              <a:spcAft>
                <a:spcPts val="600"/>
              </a:spcAft>
            </a:pPr>
            <a:r>
              <a:rPr lang="tr-TR" dirty="0" err="1"/>
              <a:t>Odontojenik</a:t>
            </a:r>
            <a:r>
              <a:rPr lang="tr-TR" dirty="0"/>
              <a:t> enfeksiyonlar genellikle minör cerrahi işlemler ve antibiyotiklerle tedavi edilirler. Ancak bazı </a:t>
            </a:r>
            <a:r>
              <a:rPr lang="tr-TR" dirty="0" err="1"/>
              <a:t>odontojenik</a:t>
            </a:r>
            <a:r>
              <a:rPr lang="tr-TR" dirty="0"/>
              <a:t> enfeksiyonlar agresif medikal ve cerrahi tedavi gerektirirler. Bu durumlarda erken teşhis enfeksiyonun ilerlemesinin önlenmesi için çok önemlidir. Bu yüzden hasta bir uzmana yönlendirilmelidir.</a:t>
            </a:r>
          </a:p>
        </p:txBody>
      </p:sp>
    </p:spTree>
    <p:extLst>
      <p:ext uri="{BB962C8B-B14F-4D97-AF65-F5344CB8AC3E}">
        <p14:creationId xmlns:p14="http://schemas.microsoft.com/office/powerpoint/2010/main" val="3029495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18615"/>
            <a:ext cx="8229600" cy="5958385"/>
          </a:xfrm>
        </p:spPr>
        <p:txBody>
          <a:bodyPr>
            <a:normAutofit/>
          </a:bodyPr>
          <a:lstStyle/>
          <a:p>
            <a:pPr>
              <a:spcAft>
                <a:spcPts val="600"/>
              </a:spcAft>
            </a:pPr>
            <a:r>
              <a:rPr lang="tr-TR" sz="2000" dirty="0"/>
              <a:t>Hastanın havayolu obstrüksiyonu riski nedeniyle, </a:t>
            </a:r>
            <a:r>
              <a:rPr lang="tr-TR" sz="2000" dirty="0" err="1"/>
              <a:t>immediat</a:t>
            </a:r>
            <a:r>
              <a:rPr lang="tr-TR" sz="2000" dirty="0"/>
              <a:t> olarak </a:t>
            </a:r>
            <a:r>
              <a:rPr lang="tr-TR" sz="2000" dirty="0" err="1"/>
              <a:t>hospitalize</a:t>
            </a:r>
            <a:r>
              <a:rPr lang="tr-TR" sz="2000" dirty="0"/>
              <a:t> edilmesi için 3 kriter söz konusudur. </a:t>
            </a:r>
          </a:p>
          <a:p>
            <a:pPr>
              <a:spcAft>
                <a:spcPts val="600"/>
              </a:spcAft>
            </a:pPr>
            <a:r>
              <a:rPr lang="tr-TR" sz="2000" dirty="0">
                <a:solidFill>
                  <a:srgbClr val="FF0000"/>
                </a:solidFill>
              </a:rPr>
              <a:t>İlk kriter;</a:t>
            </a:r>
            <a:r>
              <a:rPr lang="tr-TR" sz="2000" dirty="0"/>
              <a:t> hızlı ilerleyen enfeksiyondur. Enfeksiyon muayeneden 1-2 gün önce başlamışsa gittikçe ağırlaşır, şişlik ve ağrı artar. Bu tip </a:t>
            </a:r>
            <a:r>
              <a:rPr lang="tr-TR" sz="2000" dirty="0" err="1"/>
              <a:t>odontojenik</a:t>
            </a:r>
            <a:r>
              <a:rPr lang="tr-TR" sz="2000" dirty="0"/>
              <a:t> enfeksiyonlarda şişlik derin </a:t>
            </a:r>
            <a:r>
              <a:rPr lang="tr-TR" sz="2000" dirty="0" err="1"/>
              <a:t>fasial</a:t>
            </a:r>
            <a:r>
              <a:rPr lang="tr-TR" sz="2000" dirty="0"/>
              <a:t> </a:t>
            </a:r>
            <a:r>
              <a:rPr lang="tr-TR" sz="2000" dirty="0" err="1"/>
              <a:t>lojları</a:t>
            </a:r>
            <a:r>
              <a:rPr lang="tr-TR" sz="2000" dirty="0"/>
              <a:t> etkileyerek havayolunda </a:t>
            </a:r>
            <a:r>
              <a:rPr lang="tr-TR" sz="2000" dirty="0" err="1"/>
              <a:t>deviasyona</a:t>
            </a:r>
            <a:r>
              <a:rPr lang="tr-TR" sz="2000" dirty="0"/>
              <a:t> neden olabilir.</a:t>
            </a:r>
          </a:p>
          <a:p>
            <a:pPr>
              <a:spcAft>
                <a:spcPts val="600"/>
              </a:spcAft>
            </a:pPr>
            <a:r>
              <a:rPr lang="tr-TR" sz="2000" dirty="0">
                <a:solidFill>
                  <a:srgbClr val="FF0000"/>
                </a:solidFill>
              </a:rPr>
              <a:t>İkinci kriter; </a:t>
            </a:r>
            <a:r>
              <a:rPr lang="tr-TR" sz="2000" dirty="0"/>
              <a:t>zor soluma (</a:t>
            </a:r>
            <a:r>
              <a:rPr lang="tr-TR" sz="2000" dirty="0" err="1"/>
              <a:t>dispne</a:t>
            </a:r>
            <a:r>
              <a:rPr lang="tr-TR" sz="2000" dirty="0"/>
              <a:t>) </a:t>
            </a:r>
            <a:r>
              <a:rPr lang="tr-TR" sz="2000" dirty="0" err="1"/>
              <a:t>dir</a:t>
            </a:r>
            <a:r>
              <a:rPr lang="tr-TR" sz="2000" dirty="0"/>
              <a:t>. Üst solunum yolu yumuşak dokularına yayılan şişliği olan hastalarda, enfeksiyonun bir sonucu olarak görülür. Bu hastalar direkt olarak acil servise yönlendirilmelidir. Çünkü hastanın havayoluna acil müdahale gerekebilir.</a:t>
            </a:r>
          </a:p>
          <a:p>
            <a:pPr>
              <a:spcAft>
                <a:spcPts val="600"/>
              </a:spcAft>
            </a:pPr>
            <a:r>
              <a:rPr lang="tr-TR" sz="2000" dirty="0">
                <a:solidFill>
                  <a:srgbClr val="FF0000"/>
                </a:solidFill>
              </a:rPr>
              <a:t>Üçüncü kriter; </a:t>
            </a:r>
            <a:r>
              <a:rPr lang="tr-TR" sz="2000" dirty="0"/>
              <a:t>yutkunmada zorluk (</a:t>
            </a:r>
            <a:r>
              <a:rPr lang="tr-TR" sz="2000" dirty="0" err="1"/>
              <a:t>disfaji</a:t>
            </a:r>
            <a:r>
              <a:rPr lang="tr-TR" sz="2000" dirty="0"/>
              <a:t>) </a:t>
            </a:r>
            <a:r>
              <a:rPr lang="tr-TR" sz="2000" dirty="0" err="1"/>
              <a:t>dir</a:t>
            </a:r>
            <a:r>
              <a:rPr lang="tr-TR" sz="2000" dirty="0"/>
              <a:t>. Akur </a:t>
            </a:r>
            <a:r>
              <a:rPr lang="tr-TR" sz="2000" dirty="0" err="1"/>
              <a:t>progresif</a:t>
            </a:r>
            <a:r>
              <a:rPr lang="tr-TR" sz="2000" dirty="0"/>
              <a:t> derin </a:t>
            </a:r>
            <a:r>
              <a:rPr lang="tr-TR" sz="2000" dirty="0" err="1"/>
              <a:t>fasial</a:t>
            </a:r>
            <a:r>
              <a:rPr lang="tr-TR" sz="2000" dirty="0"/>
              <a:t> </a:t>
            </a:r>
            <a:r>
              <a:rPr lang="tr-TR" sz="2000" dirty="0" err="1"/>
              <a:t>loj</a:t>
            </a:r>
            <a:r>
              <a:rPr lang="tr-TR" sz="2000" dirty="0"/>
              <a:t> enfeksiyonu olan hastalarda yutkunmada zorluk görülebilir. Bu hastalarda hemen acil servise yönlendirilmelidir, çünkü cerrahi müdahale veya havayolunun devamlılığı için </a:t>
            </a:r>
            <a:r>
              <a:rPr lang="tr-TR" sz="2000" dirty="0" err="1"/>
              <a:t>entübasyon</a:t>
            </a:r>
            <a:r>
              <a:rPr lang="tr-TR" sz="2000" dirty="0"/>
              <a:t> gerekebilir. Enfeksiyon etkeninin tedavisi havayolu güvenliği sağlandıktan sonra gerçekleştirilir.</a:t>
            </a:r>
          </a:p>
          <a:p>
            <a:endParaRPr lang="tr-TR" dirty="0"/>
          </a:p>
        </p:txBody>
      </p:sp>
    </p:spTree>
    <p:extLst>
      <p:ext uri="{BB962C8B-B14F-4D97-AF65-F5344CB8AC3E}">
        <p14:creationId xmlns:p14="http://schemas.microsoft.com/office/powerpoint/2010/main" val="1430961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Hastanın oral ve </a:t>
            </a:r>
            <a:r>
              <a:rPr lang="tr-TR" dirty="0" err="1"/>
              <a:t>maxillofasial</a:t>
            </a:r>
            <a:r>
              <a:rPr lang="tr-TR" dirty="0"/>
              <a:t> cerrahi yönlendirilmesi gereken durumlar</a:t>
            </a:r>
            <a:endParaRPr lang="en-US" dirty="0"/>
          </a:p>
        </p:txBody>
      </p:sp>
      <p:sp>
        <p:nvSpPr>
          <p:cNvPr id="3" name="Content Placeholder 2"/>
          <p:cNvSpPr>
            <a:spLocks noGrp="1"/>
          </p:cNvSpPr>
          <p:nvPr>
            <p:ph idx="1"/>
          </p:nvPr>
        </p:nvSpPr>
        <p:spPr/>
        <p:txBody>
          <a:bodyPr>
            <a:normAutofit fontScale="70000" lnSpcReduction="20000"/>
          </a:bodyPr>
          <a:lstStyle/>
          <a:p>
            <a:pPr>
              <a:spcAft>
                <a:spcPts val="600"/>
              </a:spcAft>
            </a:pPr>
            <a:r>
              <a:rPr lang="tr-TR" dirty="0"/>
              <a:t>Solumada zorluk</a:t>
            </a:r>
          </a:p>
          <a:p>
            <a:pPr>
              <a:spcAft>
                <a:spcPts val="600"/>
              </a:spcAft>
            </a:pPr>
            <a:r>
              <a:rPr lang="tr-TR" dirty="0"/>
              <a:t>Yutkunmada zorluk</a:t>
            </a:r>
          </a:p>
          <a:p>
            <a:pPr>
              <a:spcAft>
                <a:spcPts val="600"/>
              </a:spcAft>
            </a:pPr>
            <a:r>
              <a:rPr lang="tr-TR" dirty="0" err="1"/>
              <a:t>Dehidratasyon</a:t>
            </a:r>
            <a:endParaRPr lang="tr-TR" dirty="0"/>
          </a:p>
          <a:p>
            <a:pPr>
              <a:spcAft>
                <a:spcPts val="600"/>
              </a:spcAft>
            </a:pPr>
            <a:r>
              <a:rPr lang="tr-TR" dirty="0"/>
              <a:t>Ağır </a:t>
            </a:r>
            <a:r>
              <a:rPr lang="tr-TR" dirty="0" err="1"/>
              <a:t>trismus</a:t>
            </a:r>
            <a:r>
              <a:rPr lang="tr-TR" dirty="0"/>
              <a:t> (</a:t>
            </a:r>
            <a:r>
              <a:rPr lang="tr-TR" dirty="0" err="1"/>
              <a:t>interinsizal</a:t>
            </a:r>
            <a:r>
              <a:rPr lang="tr-TR" dirty="0"/>
              <a:t> açıklığın 20mm den az olduğu durumlar)</a:t>
            </a:r>
          </a:p>
          <a:p>
            <a:pPr>
              <a:spcAft>
                <a:spcPts val="600"/>
              </a:spcAft>
            </a:pPr>
            <a:r>
              <a:rPr lang="tr-TR" dirty="0" err="1"/>
              <a:t>Alveoler</a:t>
            </a:r>
            <a:r>
              <a:rPr lang="tr-TR" dirty="0"/>
              <a:t> prosesin ötesine uzanan şişlik</a:t>
            </a:r>
          </a:p>
          <a:p>
            <a:pPr>
              <a:spcAft>
                <a:spcPts val="600"/>
              </a:spcAft>
            </a:pPr>
            <a:r>
              <a:rPr lang="tr-TR" dirty="0"/>
              <a:t>Artmış ateş </a:t>
            </a:r>
          </a:p>
          <a:p>
            <a:pPr>
              <a:spcAft>
                <a:spcPts val="600"/>
              </a:spcAft>
            </a:pPr>
            <a:r>
              <a:rPr lang="tr-TR" dirty="0"/>
              <a:t>Ağır </a:t>
            </a:r>
            <a:r>
              <a:rPr lang="tr-TR" dirty="0" err="1"/>
              <a:t>malasi</a:t>
            </a:r>
            <a:r>
              <a:rPr lang="tr-TR" dirty="0"/>
              <a:t> ve </a:t>
            </a:r>
            <a:r>
              <a:rPr lang="tr-TR" dirty="0" err="1"/>
              <a:t>toksik</a:t>
            </a:r>
            <a:r>
              <a:rPr lang="tr-TR" dirty="0"/>
              <a:t> görünüm</a:t>
            </a:r>
          </a:p>
          <a:p>
            <a:pPr>
              <a:spcAft>
                <a:spcPts val="600"/>
              </a:spcAft>
            </a:pPr>
            <a:r>
              <a:rPr lang="tr-TR" dirty="0"/>
              <a:t>Zayıflamış </a:t>
            </a:r>
            <a:r>
              <a:rPr lang="tr-TR" dirty="0" err="1"/>
              <a:t>immün</a:t>
            </a:r>
            <a:r>
              <a:rPr lang="tr-TR" dirty="0"/>
              <a:t> sistem</a:t>
            </a:r>
          </a:p>
          <a:p>
            <a:pPr>
              <a:spcAft>
                <a:spcPts val="600"/>
              </a:spcAft>
            </a:pPr>
            <a:r>
              <a:rPr lang="tr-TR" dirty="0"/>
              <a:t>Genel anestezi gerekliliği</a:t>
            </a:r>
          </a:p>
          <a:p>
            <a:pPr>
              <a:spcAft>
                <a:spcPts val="600"/>
              </a:spcAft>
            </a:pPr>
            <a:r>
              <a:rPr lang="tr-TR" dirty="0"/>
              <a:t>İlk tedavinin başarısızlığı</a:t>
            </a:r>
          </a:p>
          <a:p>
            <a:pPr>
              <a:spcAft>
                <a:spcPts val="600"/>
              </a:spcAft>
            </a:pPr>
            <a:endParaRPr lang="en-US" dirty="0"/>
          </a:p>
        </p:txBody>
      </p:sp>
    </p:spTree>
    <p:extLst>
      <p:ext uri="{BB962C8B-B14F-4D97-AF65-F5344CB8AC3E}">
        <p14:creationId xmlns:p14="http://schemas.microsoft.com/office/powerpoint/2010/main" val="3959993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8299"/>
            <a:ext cx="8229600" cy="5022376"/>
          </a:xfrm>
        </p:spPr>
        <p:txBody>
          <a:bodyPr>
            <a:normAutofit lnSpcReduction="10000"/>
          </a:bodyPr>
          <a:lstStyle/>
          <a:p>
            <a:pPr>
              <a:spcAft>
                <a:spcPts val="600"/>
              </a:spcAft>
            </a:pPr>
            <a:r>
              <a:rPr lang="tr-TR" sz="2000" dirty="0"/>
              <a:t>Enfeksiyonun </a:t>
            </a:r>
            <a:r>
              <a:rPr lang="tr-TR" sz="2000" dirty="0" err="1"/>
              <a:t>alveolar</a:t>
            </a:r>
            <a:r>
              <a:rPr lang="tr-TR" sz="2000" dirty="0"/>
              <a:t> prosesin ötesine uzandığı, derin </a:t>
            </a:r>
            <a:r>
              <a:rPr lang="tr-TR" sz="2000" dirty="0" err="1"/>
              <a:t>fasial</a:t>
            </a:r>
            <a:r>
              <a:rPr lang="tr-TR" sz="2000" dirty="0"/>
              <a:t> </a:t>
            </a:r>
            <a:r>
              <a:rPr lang="tr-TR" sz="2000" dirty="0" err="1"/>
              <a:t>lojlarda</a:t>
            </a:r>
            <a:r>
              <a:rPr lang="tr-TR" sz="2000" dirty="0"/>
              <a:t> şişlik olduğu ve </a:t>
            </a:r>
            <a:r>
              <a:rPr lang="tr-TR" sz="2000" dirty="0" err="1"/>
              <a:t>ekstraoral</a:t>
            </a:r>
            <a:r>
              <a:rPr lang="tr-TR" sz="2000" dirty="0"/>
              <a:t> </a:t>
            </a:r>
            <a:r>
              <a:rPr lang="tr-TR" sz="2000" dirty="0" err="1"/>
              <a:t>insizyon</a:t>
            </a:r>
            <a:r>
              <a:rPr lang="tr-TR" sz="2000" dirty="0"/>
              <a:t> ve drenajın gerekli olduğu durumlarda hasta oral ve </a:t>
            </a:r>
            <a:r>
              <a:rPr lang="tr-TR" sz="2000" dirty="0" err="1"/>
              <a:t>maksillofasial</a:t>
            </a:r>
            <a:r>
              <a:rPr lang="tr-TR" sz="2000" dirty="0"/>
              <a:t> cerraha yönlendirilmelidir. </a:t>
            </a:r>
          </a:p>
          <a:p>
            <a:pPr>
              <a:spcAft>
                <a:spcPts val="600"/>
              </a:spcAft>
            </a:pPr>
            <a:r>
              <a:rPr lang="tr-TR" sz="2000" dirty="0"/>
              <a:t>Diğer önemli bir </a:t>
            </a:r>
            <a:r>
              <a:rPr lang="tr-TR" sz="2000" dirty="0" err="1"/>
              <a:t>endikasyon</a:t>
            </a:r>
            <a:r>
              <a:rPr lang="tr-TR" sz="2000" dirty="0"/>
              <a:t> </a:t>
            </a:r>
            <a:r>
              <a:rPr lang="tr-TR" sz="2000" dirty="0" err="1"/>
              <a:t>trismustur</a:t>
            </a:r>
            <a:r>
              <a:rPr lang="tr-TR" sz="2000" dirty="0"/>
              <a:t>. </a:t>
            </a:r>
            <a:r>
              <a:rPr lang="tr-TR" sz="2000" dirty="0" err="1"/>
              <a:t>Odontojenik</a:t>
            </a:r>
            <a:r>
              <a:rPr lang="tr-TR" sz="2000" dirty="0"/>
              <a:t> enfeksiyonlarda, enfeksiyonun </a:t>
            </a:r>
            <a:r>
              <a:rPr lang="tr-TR" sz="2000" dirty="0" err="1"/>
              <a:t>mastikatör</a:t>
            </a:r>
            <a:r>
              <a:rPr lang="tr-TR" sz="2000" dirty="0"/>
              <a:t> kaslara yayılmasının bir sonucu olarak </a:t>
            </a:r>
            <a:r>
              <a:rPr lang="tr-TR" sz="2000" dirty="0" err="1"/>
              <a:t>trismus</a:t>
            </a:r>
            <a:r>
              <a:rPr lang="tr-TR" sz="2000" dirty="0"/>
              <a:t> görülür. </a:t>
            </a:r>
          </a:p>
          <a:p>
            <a:pPr>
              <a:spcAft>
                <a:spcPts val="600"/>
              </a:spcAft>
            </a:pPr>
            <a:r>
              <a:rPr lang="tr-TR" sz="2000" dirty="0">
                <a:solidFill>
                  <a:srgbClr val="FF0000"/>
                </a:solidFill>
              </a:rPr>
              <a:t>Hafif </a:t>
            </a:r>
            <a:r>
              <a:rPr lang="tr-TR" sz="2000" dirty="0" err="1">
                <a:solidFill>
                  <a:srgbClr val="FF0000"/>
                </a:solidFill>
              </a:rPr>
              <a:t>trismusda</a:t>
            </a:r>
            <a:r>
              <a:rPr lang="tr-TR" sz="2000" dirty="0">
                <a:solidFill>
                  <a:srgbClr val="FF0000"/>
                </a:solidFill>
              </a:rPr>
              <a:t> maksimum </a:t>
            </a:r>
            <a:r>
              <a:rPr lang="tr-TR" sz="2000" dirty="0" err="1">
                <a:solidFill>
                  <a:srgbClr val="FF0000"/>
                </a:solidFill>
              </a:rPr>
              <a:t>interinsizal</a:t>
            </a:r>
            <a:r>
              <a:rPr lang="tr-TR" sz="2000" dirty="0">
                <a:solidFill>
                  <a:srgbClr val="FF0000"/>
                </a:solidFill>
              </a:rPr>
              <a:t> açıklık 20-30mm, </a:t>
            </a:r>
          </a:p>
          <a:p>
            <a:pPr>
              <a:spcAft>
                <a:spcPts val="600"/>
              </a:spcAft>
            </a:pPr>
            <a:r>
              <a:rPr lang="tr-TR" sz="2000" dirty="0">
                <a:solidFill>
                  <a:srgbClr val="FF0000"/>
                </a:solidFill>
              </a:rPr>
              <a:t>Orta </a:t>
            </a:r>
            <a:r>
              <a:rPr lang="tr-TR" sz="2000" dirty="0" err="1">
                <a:solidFill>
                  <a:srgbClr val="FF0000"/>
                </a:solidFill>
              </a:rPr>
              <a:t>trismusda</a:t>
            </a:r>
            <a:r>
              <a:rPr lang="tr-TR" sz="2000" dirty="0">
                <a:solidFill>
                  <a:srgbClr val="FF0000"/>
                </a:solidFill>
              </a:rPr>
              <a:t> 10mm 20mm arası ve </a:t>
            </a:r>
          </a:p>
          <a:p>
            <a:pPr>
              <a:spcAft>
                <a:spcPts val="600"/>
              </a:spcAft>
            </a:pPr>
            <a:r>
              <a:rPr lang="tr-TR" sz="2000" dirty="0">
                <a:solidFill>
                  <a:srgbClr val="FF0000"/>
                </a:solidFill>
              </a:rPr>
              <a:t>Ağır </a:t>
            </a:r>
            <a:r>
              <a:rPr lang="tr-TR" sz="2000" dirty="0" err="1">
                <a:solidFill>
                  <a:srgbClr val="FF0000"/>
                </a:solidFill>
              </a:rPr>
              <a:t>trismusda</a:t>
            </a:r>
            <a:r>
              <a:rPr lang="tr-TR" sz="2000" dirty="0">
                <a:solidFill>
                  <a:srgbClr val="FF0000"/>
                </a:solidFill>
              </a:rPr>
              <a:t> </a:t>
            </a:r>
            <a:r>
              <a:rPr lang="tr-TR" sz="2000" dirty="0" err="1">
                <a:solidFill>
                  <a:srgbClr val="FF0000"/>
                </a:solidFill>
              </a:rPr>
              <a:t>interinsizal</a:t>
            </a:r>
            <a:r>
              <a:rPr lang="tr-TR" sz="2000" dirty="0">
                <a:solidFill>
                  <a:srgbClr val="FF0000"/>
                </a:solidFill>
              </a:rPr>
              <a:t> açıklık 10 </a:t>
            </a:r>
            <a:r>
              <a:rPr lang="tr-TR" sz="2000" dirty="0" err="1">
                <a:solidFill>
                  <a:srgbClr val="FF0000"/>
                </a:solidFill>
              </a:rPr>
              <a:t>mmden</a:t>
            </a:r>
            <a:r>
              <a:rPr lang="tr-TR" sz="2000" dirty="0">
                <a:solidFill>
                  <a:srgbClr val="FF0000"/>
                </a:solidFill>
              </a:rPr>
              <a:t> azdır. </a:t>
            </a:r>
          </a:p>
          <a:p>
            <a:pPr>
              <a:spcAft>
                <a:spcPts val="600"/>
              </a:spcAft>
            </a:pPr>
            <a:r>
              <a:rPr lang="tr-TR" sz="2000" dirty="0"/>
              <a:t>Orta ve ağır </a:t>
            </a:r>
            <a:r>
              <a:rPr lang="tr-TR" sz="2000" dirty="0" err="1"/>
              <a:t>trismus</a:t>
            </a:r>
            <a:r>
              <a:rPr lang="tr-TR" sz="2000" dirty="0"/>
              <a:t> enfeksiyonun </a:t>
            </a:r>
            <a:r>
              <a:rPr lang="tr-TR" sz="2000" dirty="0" err="1"/>
              <a:t>mastikatör</a:t>
            </a:r>
            <a:r>
              <a:rPr lang="tr-TR" sz="2000" dirty="0"/>
              <a:t> kaslara veya daha riskli olarak, </a:t>
            </a:r>
            <a:r>
              <a:rPr lang="tr-TR" sz="2000" dirty="0" err="1"/>
              <a:t>lateral</a:t>
            </a:r>
            <a:r>
              <a:rPr lang="tr-TR" sz="2000" dirty="0"/>
              <a:t> </a:t>
            </a:r>
            <a:r>
              <a:rPr lang="tr-TR" sz="2000" dirty="0" err="1"/>
              <a:t>pharyngeal</a:t>
            </a:r>
            <a:r>
              <a:rPr lang="tr-TR" sz="2000" dirty="0"/>
              <a:t> veya </a:t>
            </a:r>
            <a:r>
              <a:rPr lang="tr-TR" sz="2000" dirty="0" err="1"/>
              <a:t>retropharyngeal</a:t>
            </a:r>
            <a:r>
              <a:rPr lang="tr-TR" sz="2000" dirty="0"/>
              <a:t> </a:t>
            </a:r>
            <a:r>
              <a:rPr lang="tr-TR" sz="2000" dirty="0" err="1"/>
              <a:t>lojlara</a:t>
            </a:r>
            <a:r>
              <a:rPr lang="tr-TR" sz="2000" dirty="0"/>
              <a:t>, </a:t>
            </a:r>
            <a:r>
              <a:rPr lang="tr-TR" sz="2000" dirty="0" err="1"/>
              <a:t>farinks</a:t>
            </a:r>
            <a:r>
              <a:rPr lang="tr-TR" sz="2000" dirty="0"/>
              <a:t> ve </a:t>
            </a:r>
            <a:r>
              <a:rPr lang="tr-TR" sz="2000" dirty="0" err="1"/>
              <a:t>trakeanın</a:t>
            </a:r>
            <a:r>
              <a:rPr lang="tr-TR" sz="2000" dirty="0"/>
              <a:t> etrafına yayıldığının belirtisi olabilir. Bu durumda havayolu açıklığının korunması için bir uzmana ihtiyaç vardır.</a:t>
            </a:r>
          </a:p>
        </p:txBody>
      </p:sp>
    </p:spTree>
    <p:extLst>
      <p:ext uri="{BB962C8B-B14F-4D97-AF65-F5344CB8AC3E}">
        <p14:creationId xmlns:p14="http://schemas.microsoft.com/office/powerpoint/2010/main" val="3841289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lnSpcReduction="10000"/>
          </a:bodyPr>
          <a:lstStyle/>
          <a:p>
            <a:pPr>
              <a:spcAft>
                <a:spcPts val="600"/>
              </a:spcAft>
            </a:pPr>
            <a:r>
              <a:rPr lang="tr-TR" sz="2000" dirty="0"/>
              <a:t>Ayrıca enfeksiyonun sistemik tutulumu hastanın bir uzmana yönlendirilmesi için önemli bir kriterdir. Enfeksiyonun sistemik tutulum gösterdiği hastaların tipik bir yüz görünümü vardır; açık ağız ve </a:t>
            </a:r>
            <a:r>
              <a:rPr lang="tr-TR" sz="2000" dirty="0" err="1"/>
              <a:t>dehidrate</a:t>
            </a:r>
            <a:r>
              <a:rPr lang="tr-TR" sz="2000" dirty="0"/>
              <a:t> hasta görünüm. Bu durumda hasta genellikle, bitkindir, ağrısı vardır, ateşi yükselmiştir ve </a:t>
            </a:r>
            <a:r>
              <a:rPr lang="tr-TR" sz="2000" dirty="0" err="1"/>
              <a:t>dehidratedir</a:t>
            </a:r>
            <a:r>
              <a:rPr lang="tr-TR" sz="2000" dirty="0"/>
              <a:t>.</a:t>
            </a:r>
          </a:p>
          <a:p>
            <a:pPr>
              <a:spcAft>
                <a:spcPts val="600"/>
              </a:spcAft>
            </a:pPr>
            <a:r>
              <a:rPr lang="tr-TR" sz="2000" dirty="0"/>
              <a:t>Son olarak hastanın </a:t>
            </a:r>
            <a:r>
              <a:rPr lang="tr-TR" sz="2000" dirty="0" err="1"/>
              <a:t>immün</a:t>
            </a:r>
            <a:r>
              <a:rPr lang="tr-TR" sz="2000" dirty="0"/>
              <a:t> sistemi zayıflamışsa yine bir uzmana ihtiyaç vardır.</a:t>
            </a:r>
          </a:p>
          <a:p>
            <a:pPr>
              <a:spcAft>
                <a:spcPts val="600"/>
              </a:spcAft>
            </a:pPr>
            <a:r>
              <a:rPr lang="tr-TR" sz="2000" dirty="0"/>
              <a:t>Özet olarak, hasta ilk muayene edildiğinde 3 kriter göz önünde bulundurularak, hasta için gerekli en iyi koşullar sağlanmalıdır.</a:t>
            </a:r>
          </a:p>
          <a:p>
            <a:endParaRPr lang="tr-TR" dirty="0"/>
          </a:p>
        </p:txBody>
      </p:sp>
    </p:spTree>
    <p:extLst>
      <p:ext uri="{BB962C8B-B14F-4D97-AF65-F5344CB8AC3E}">
        <p14:creationId xmlns:p14="http://schemas.microsoft.com/office/powerpoint/2010/main" val="676153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4.Enfeksiyonun Cerrahi Tedavisi</a:t>
            </a:r>
            <a:endParaRPr lang="en-US" dirty="0"/>
          </a:p>
        </p:txBody>
      </p:sp>
      <p:sp>
        <p:nvSpPr>
          <p:cNvPr id="3" name="Content Placeholder 2"/>
          <p:cNvSpPr>
            <a:spLocks noGrp="1"/>
          </p:cNvSpPr>
          <p:nvPr>
            <p:ph idx="1"/>
          </p:nvPr>
        </p:nvSpPr>
        <p:spPr/>
        <p:txBody>
          <a:bodyPr>
            <a:normAutofit fontScale="85000" lnSpcReduction="10000"/>
          </a:bodyPr>
          <a:lstStyle/>
          <a:p>
            <a:pPr>
              <a:spcAft>
                <a:spcPts val="600"/>
              </a:spcAft>
            </a:pPr>
            <a:r>
              <a:rPr lang="tr-TR" sz="2000" dirty="0" err="1"/>
              <a:t>Odontojenik</a:t>
            </a:r>
            <a:r>
              <a:rPr lang="tr-TR" sz="2000" dirty="0"/>
              <a:t> enfeksiyonların tedavisinde </a:t>
            </a:r>
            <a:r>
              <a:rPr lang="tr-TR" sz="2000" dirty="0" err="1"/>
              <a:t>primer</a:t>
            </a:r>
            <a:r>
              <a:rPr lang="tr-TR" sz="2000" dirty="0"/>
              <a:t> prensip; cerrahi dren yerleştirmek ve enfeksiyon etkenini ortadan kaldırmaktır. Cerrahi tedavi basit enfeksiyonlarda nekrotik </a:t>
            </a:r>
            <a:r>
              <a:rPr lang="tr-TR" sz="2000" dirty="0" err="1"/>
              <a:t>pulpanın</a:t>
            </a:r>
            <a:r>
              <a:rPr lang="tr-TR" sz="2000" dirty="0"/>
              <a:t> </a:t>
            </a:r>
            <a:r>
              <a:rPr lang="tr-TR" sz="2000" dirty="0" err="1"/>
              <a:t>ekstirpasyonundan</a:t>
            </a:r>
            <a:r>
              <a:rPr lang="tr-TR" sz="2000" dirty="0"/>
              <a:t>, ağır enfeksiyonlarda </a:t>
            </a:r>
            <a:r>
              <a:rPr lang="tr-TR" sz="2000" dirty="0" err="1"/>
              <a:t>ekstraoral</a:t>
            </a:r>
            <a:r>
              <a:rPr lang="tr-TR" sz="2000" dirty="0"/>
              <a:t> </a:t>
            </a:r>
            <a:r>
              <a:rPr lang="tr-TR" sz="2000" dirty="0" err="1"/>
              <a:t>insizyonla</a:t>
            </a:r>
            <a:r>
              <a:rPr lang="tr-TR" sz="2000" dirty="0"/>
              <a:t> dren yerleştirilmesine kadar değişebilir.</a:t>
            </a:r>
          </a:p>
          <a:p>
            <a:pPr>
              <a:spcAft>
                <a:spcPts val="600"/>
              </a:spcAft>
            </a:pPr>
            <a:r>
              <a:rPr lang="tr-TR" sz="2000" dirty="0"/>
              <a:t>Cerrahi müdahalede birinci adım enfeksiyon etkenini ortadan </a:t>
            </a:r>
            <a:r>
              <a:rPr lang="tr-TR" sz="2000" dirty="0" err="1"/>
              <a:t>kaldırmakdır</a:t>
            </a:r>
            <a:r>
              <a:rPr lang="tr-TR" sz="2000" dirty="0"/>
              <a:t> (dişi çekmek, kanal tedavisi). İkinci adım birikmiş </a:t>
            </a:r>
            <a:r>
              <a:rPr lang="tr-TR" sz="2000" dirty="0" err="1"/>
              <a:t>pü</a:t>
            </a:r>
            <a:r>
              <a:rPr lang="tr-TR" sz="2000" dirty="0"/>
              <a:t> ve nekrotik </a:t>
            </a:r>
            <a:r>
              <a:rPr lang="tr-TR" sz="2000" dirty="0" err="1"/>
              <a:t>debrisin</a:t>
            </a:r>
            <a:r>
              <a:rPr lang="tr-TR" sz="2000" dirty="0"/>
              <a:t> drenajını sağlamaktır.</a:t>
            </a:r>
          </a:p>
          <a:p>
            <a:pPr>
              <a:spcAft>
                <a:spcPts val="600"/>
              </a:spcAft>
            </a:pPr>
            <a:r>
              <a:rPr lang="tr-TR" sz="2000" dirty="0"/>
              <a:t>Diş çekimi enfeksiyon etkeninin ortadan kaldırılmasını ve </a:t>
            </a:r>
            <a:r>
              <a:rPr lang="tr-TR" sz="2000" dirty="0" err="1"/>
              <a:t>periapikal</a:t>
            </a:r>
            <a:r>
              <a:rPr lang="tr-TR" sz="2000" dirty="0"/>
              <a:t> </a:t>
            </a:r>
            <a:r>
              <a:rPr lang="tr-TR" sz="2000" dirty="0" err="1"/>
              <a:t>debrisin</a:t>
            </a:r>
            <a:r>
              <a:rPr lang="tr-TR" sz="2000" dirty="0"/>
              <a:t> drene olmasını sağlar. Enfeksiyonun </a:t>
            </a:r>
            <a:r>
              <a:rPr lang="tr-TR" sz="2000" dirty="0" err="1"/>
              <a:t>periapikal</a:t>
            </a:r>
            <a:r>
              <a:rPr lang="tr-TR" sz="2000" dirty="0"/>
              <a:t> dokuların ötesine uzandığı durumlarda </a:t>
            </a:r>
            <a:r>
              <a:rPr lang="tr-TR" sz="2000" dirty="0" err="1"/>
              <a:t>insizyon</a:t>
            </a:r>
            <a:r>
              <a:rPr lang="tr-TR" sz="2000" dirty="0"/>
              <a:t> ve dren yerleştirme gerekli olabilir. Apse veya </a:t>
            </a:r>
            <a:r>
              <a:rPr lang="tr-TR" sz="2000" dirty="0" err="1"/>
              <a:t>selülitlerin</a:t>
            </a:r>
            <a:r>
              <a:rPr lang="tr-TR" sz="2000" dirty="0"/>
              <a:t> </a:t>
            </a:r>
            <a:r>
              <a:rPr lang="tr-TR" sz="2000" dirty="0" err="1"/>
              <a:t>insizyonu</a:t>
            </a:r>
            <a:r>
              <a:rPr lang="tr-TR" sz="2000" dirty="0"/>
              <a:t> dokularda birikmiş </a:t>
            </a:r>
            <a:r>
              <a:rPr lang="tr-TR" sz="2000" dirty="0" err="1"/>
              <a:t>pü</a:t>
            </a:r>
            <a:r>
              <a:rPr lang="tr-TR" sz="2000" dirty="0"/>
              <a:t> ve bakterilerin drene olmasını sağlar.</a:t>
            </a:r>
          </a:p>
          <a:p>
            <a:pPr>
              <a:spcAft>
                <a:spcPts val="600"/>
              </a:spcAft>
            </a:pPr>
            <a:endParaRPr lang="en-US" dirty="0"/>
          </a:p>
        </p:txBody>
      </p:sp>
    </p:spTree>
    <p:extLst>
      <p:ext uri="{BB962C8B-B14F-4D97-AF65-F5344CB8AC3E}">
        <p14:creationId xmlns:p14="http://schemas.microsoft.com/office/powerpoint/2010/main" val="444372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1"/>
          </p:nvPr>
        </p:nvSpPr>
        <p:spPr>
          <a:xfrm>
            <a:off x="712788" y="256017"/>
            <a:ext cx="3657600" cy="3376612"/>
          </a:xfrm>
        </p:spPr>
        <p:txBody>
          <a:bodyPr>
            <a:noAutofit/>
          </a:bodyPr>
          <a:lstStyle/>
          <a:p>
            <a:pPr>
              <a:spcAft>
                <a:spcPts val="600"/>
              </a:spcAft>
            </a:pPr>
            <a:r>
              <a:rPr lang="tr-TR" sz="2000" dirty="0"/>
              <a:t>Apsenin drene edilmesi bölgedeki bakteri ve nekrotik </a:t>
            </a:r>
            <a:r>
              <a:rPr lang="tr-TR" sz="2000" dirty="0" err="1"/>
              <a:t>debrisi</a:t>
            </a:r>
            <a:r>
              <a:rPr lang="tr-TR" sz="2000" dirty="0"/>
              <a:t> hızlı bir şekilde azaltır. </a:t>
            </a:r>
          </a:p>
          <a:p>
            <a:pPr>
              <a:spcAft>
                <a:spcPts val="600"/>
              </a:spcAft>
            </a:pPr>
            <a:r>
              <a:rPr lang="tr-TR" sz="2000" dirty="0"/>
              <a:t>Ayrıca bölgedeki hidrostatik basıncın azalmasıyla lokal kan akımı artar ve </a:t>
            </a:r>
            <a:r>
              <a:rPr lang="tr-TR" sz="2000" dirty="0" err="1"/>
              <a:t>enfekte</a:t>
            </a:r>
            <a:r>
              <a:rPr lang="tr-TR" sz="2000" dirty="0"/>
              <a:t> bölgede </a:t>
            </a:r>
            <a:r>
              <a:rPr lang="tr-TR" sz="2000" dirty="0" err="1"/>
              <a:t>immün</a:t>
            </a:r>
            <a:r>
              <a:rPr lang="tr-TR" sz="2000" dirty="0"/>
              <a:t> sistem daha aktif hale gelir.</a:t>
            </a:r>
          </a:p>
          <a:p>
            <a:pPr>
              <a:spcAft>
                <a:spcPts val="600"/>
              </a:spcAft>
            </a:pPr>
            <a:r>
              <a:rPr lang="tr-TR" sz="2000" dirty="0" err="1"/>
              <a:t>Vestibuler</a:t>
            </a:r>
            <a:r>
              <a:rPr lang="tr-TR" sz="2000" dirty="0"/>
              <a:t> apseleri drene etmek için en çok şişliğin olduğu yerden </a:t>
            </a:r>
            <a:r>
              <a:rPr lang="tr-TR" sz="2000" dirty="0" err="1"/>
              <a:t>insizyon</a:t>
            </a:r>
            <a:r>
              <a:rPr lang="tr-TR" sz="2000" dirty="0"/>
              <a:t> yapılır. </a:t>
            </a:r>
            <a:r>
              <a:rPr lang="tr-TR" sz="2000" dirty="0" err="1"/>
              <a:t>İnsizyonda</a:t>
            </a:r>
            <a:r>
              <a:rPr lang="tr-TR" sz="2000" dirty="0"/>
              <a:t> </a:t>
            </a:r>
            <a:r>
              <a:rPr lang="tr-TR" sz="2000" dirty="0" err="1"/>
              <a:t>frenulumdan</a:t>
            </a:r>
            <a:r>
              <a:rPr lang="tr-TR" sz="2000" dirty="0"/>
              <a:t>,  alt </a:t>
            </a:r>
            <a:r>
              <a:rPr lang="tr-TR" sz="2000" dirty="0" err="1"/>
              <a:t>premolar</a:t>
            </a:r>
            <a:r>
              <a:rPr lang="tr-TR" sz="2000" dirty="0"/>
              <a:t> bölgede </a:t>
            </a:r>
            <a:r>
              <a:rPr lang="tr-TR" sz="2000" dirty="0" err="1"/>
              <a:t>mental</a:t>
            </a:r>
            <a:r>
              <a:rPr lang="tr-TR" sz="2000" dirty="0"/>
              <a:t> sinirden kaçınmaya dikkat edilmelidir. </a:t>
            </a:r>
          </a:p>
        </p:txBody>
      </p:sp>
      <p:pic>
        <p:nvPicPr>
          <p:cNvPr id="7" name="Content Placeholder 6" descr="Ekran Resmi 2015-04-30 21.38.15.png"/>
          <p:cNvPicPr>
            <a:picLocks noGrp="1" noChangeAspect="1"/>
          </p:cNvPicPr>
          <p:nvPr>
            <p:ph sz="half" idx="2"/>
          </p:nvPr>
        </p:nvPicPr>
        <p:blipFill>
          <a:blip r:embed="rId2">
            <a:extLst>
              <a:ext uri="{28A0092B-C50C-407E-A947-70E740481C1C}">
                <a14:useLocalDpi xmlns:a14="http://schemas.microsoft.com/office/drawing/2010/main" val="0"/>
              </a:ext>
            </a:extLst>
          </a:blip>
          <a:srcRect t="-11056" b="-11056"/>
          <a:stretch>
            <a:fillRect/>
          </a:stretch>
        </p:blipFill>
        <p:spPr>
          <a:xfrm>
            <a:off x="4495800" y="1673352"/>
            <a:ext cx="4191000" cy="4718304"/>
          </a:xfrm>
        </p:spPr>
      </p:pic>
    </p:spTree>
    <p:extLst>
      <p:ext uri="{BB962C8B-B14F-4D97-AF65-F5344CB8AC3E}">
        <p14:creationId xmlns:p14="http://schemas.microsoft.com/office/powerpoint/2010/main" val="1481439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Anaerobik bakterilerin </a:t>
            </a:r>
            <a:r>
              <a:rPr lang="tr-TR" dirty="0" err="1"/>
              <a:t>odontojenik</a:t>
            </a:r>
            <a:r>
              <a:rPr lang="tr-TR" dirty="0"/>
              <a:t> enfeksiyonlardaki rolü;</a:t>
            </a:r>
            <a:endParaRPr lang="en-US" dirty="0"/>
          </a:p>
        </p:txBody>
      </p:sp>
      <p:sp>
        <p:nvSpPr>
          <p:cNvPr id="3" name="Content Placeholder 2"/>
          <p:cNvSpPr>
            <a:spLocks noGrp="1"/>
          </p:cNvSpPr>
          <p:nvPr>
            <p:ph idx="1"/>
          </p:nvPr>
        </p:nvSpPr>
        <p:spPr/>
        <p:txBody>
          <a:bodyPr/>
          <a:lstStyle/>
          <a:p>
            <a:pPr>
              <a:spcAft>
                <a:spcPts val="600"/>
              </a:spcAft>
            </a:pPr>
            <a:endParaRPr lang="tr-TR" dirty="0"/>
          </a:p>
          <a:p>
            <a:pPr>
              <a:spcAft>
                <a:spcPts val="600"/>
              </a:spcAft>
            </a:pPr>
            <a:r>
              <a:rPr lang="tr-TR" dirty="0"/>
              <a:t>Sadece anaerobik			%50</a:t>
            </a:r>
          </a:p>
          <a:p>
            <a:pPr>
              <a:spcAft>
                <a:spcPts val="600"/>
              </a:spcAft>
            </a:pPr>
            <a:r>
              <a:rPr lang="tr-TR" dirty="0"/>
              <a:t>Aerobik ve anaerobik karışık	%44</a:t>
            </a:r>
          </a:p>
          <a:p>
            <a:pPr>
              <a:spcAft>
                <a:spcPts val="600"/>
              </a:spcAft>
            </a:pPr>
            <a:r>
              <a:rPr lang="tr-TR" dirty="0"/>
              <a:t>Sadece aerobik			%6</a:t>
            </a:r>
          </a:p>
          <a:p>
            <a:pPr>
              <a:spcAft>
                <a:spcPts val="600"/>
              </a:spcAft>
            </a:pPr>
            <a:endParaRPr lang="en-US" dirty="0"/>
          </a:p>
        </p:txBody>
      </p:sp>
    </p:spTree>
    <p:extLst>
      <p:ext uri="{BB962C8B-B14F-4D97-AF65-F5344CB8AC3E}">
        <p14:creationId xmlns:p14="http://schemas.microsoft.com/office/powerpoint/2010/main" val="2340337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4" name="İçerik Yer Tutucusu 3"/>
          <p:cNvSpPr>
            <a:spLocks noGrp="1"/>
          </p:cNvSpPr>
          <p:nvPr>
            <p:ph sz="half" idx="1"/>
          </p:nvPr>
        </p:nvSpPr>
        <p:spPr>
          <a:xfrm>
            <a:off x="457200" y="1673352"/>
            <a:ext cx="8229600" cy="4718304"/>
          </a:xfrm>
        </p:spPr>
        <p:txBody>
          <a:bodyPr>
            <a:normAutofit/>
          </a:bodyPr>
          <a:lstStyle/>
          <a:p>
            <a:pPr>
              <a:spcAft>
                <a:spcPts val="600"/>
              </a:spcAft>
            </a:pPr>
            <a:r>
              <a:rPr lang="tr-TR" sz="2000" dirty="0" err="1"/>
              <a:t>Ekstraoral</a:t>
            </a:r>
            <a:r>
              <a:rPr lang="tr-TR" sz="2000" dirty="0"/>
              <a:t> </a:t>
            </a:r>
            <a:r>
              <a:rPr lang="tr-TR" sz="2000" dirty="0" err="1"/>
              <a:t>insizyonda</a:t>
            </a:r>
            <a:r>
              <a:rPr lang="tr-TR" sz="2000" dirty="0"/>
              <a:t> </a:t>
            </a:r>
            <a:r>
              <a:rPr lang="tr-TR" sz="2000" dirty="0" err="1"/>
              <a:t>insizyon</a:t>
            </a:r>
            <a:r>
              <a:rPr lang="tr-TR" sz="2000" dirty="0"/>
              <a:t> yapılacak bölge seçilmeli ağrı kontrolü sağlanmalıdır. </a:t>
            </a:r>
          </a:p>
          <a:p>
            <a:pPr>
              <a:spcAft>
                <a:spcPts val="600"/>
              </a:spcAft>
            </a:pPr>
            <a:r>
              <a:rPr lang="tr-TR" sz="2000" dirty="0" err="1"/>
              <a:t>Rejyonel</a:t>
            </a:r>
            <a:r>
              <a:rPr lang="tr-TR" sz="2000" dirty="0"/>
              <a:t> anestezi veya drenin yerleştirileceği bölgenin çevresine </a:t>
            </a:r>
            <a:r>
              <a:rPr lang="tr-TR" sz="2000" dirty="0" err="1"/>
              <a:t>infiltrasyon</a:t>
            </a:r>
            <a:r>
              <a:rPr lang="tr-TR" sz="2000" dirty="0"/>
              <a:t> anestezisi uygulanır. </a:t>
            </a:r>
          </a:p>
          <a:p>
            <a:pPr>
              <a:spcAft>
                <a:spcPts val="600"/>
              </a:spcAft>
            </a:pPr>
            <a:r>
              <a:rPr lang="tr-TR" sz="2000" dirty="0" err="1"/>
              <a:t>Enfekte</a:t>
            </a:r>
            <a:r>
              <a:rPr lang="tr-TR" sz="2000" dirty="0"/>
              <a:t> bölgede enjektör bir kere kullanıldıktan sonra tekrar kullanılmamalıdır.</a:t>
            </a:r>
          </a:p>
          <a:p>
            <a:pPr>
              <a:spcAft>
                <a:spcPts val="600"/>
              </a:spcAft>
            </a:pPr>
            <a:r>
              <a:rPr lang="tr-TR" sz="2000" dirty="0" err="1"/>
              <a:t>İnsizyondan</a:t>
            </a:r>
            <a:r>
              <a:rPr lang="tr-TR" sz="2000" dirty="0"/>
              <a:t> önce </a:t>
            </a:r>
            <a:r>
              <a:rPr lang="tr-TR" sz="2000" dirty="0" err="1"/>
              <a:t>antibiyogram</a:t>
            </a:r>
            <a:r>
              <a:rPr lang="tr-TR" sz="2000" dirty="0"/>
              <a:t> için kültür alınıp alınmayacağına karar verilmelidir. Eğer kültür alınacaksa, kültür alınması cerrahi prosedürün ilk aşaması olmalıdır.</a:t>
            </a:r>
          </a:p>
          <a:p>
            <a:endParaRPr lang="en-US" dirty="0"/>
          </a:p>
          <a:p>
            <a:endParaRPr lang="tr-TR" dirty="0"/>
          </a:p>
        </p:txBody>
      </p:sp>
    </p:spTree>
    <p:extLst>
      <p:ext uri="{BB962C8B-B14F-4D97-AF65-F5344CB8AC3E}">
        <p14:creationId xmlns:p14="http://schemas.microsoft.com/office/powerpoint/2010/main" val="514968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07" y="533400"/>
            <a:ext cx="8884693" cy="1295400"/>
          </a:xfrm>
        </p:spPr>
        <p:txBody>
          <a:bodyPr>
            <a:normAutofit fontScale="90000"/>
          </a:bodyPr>
          <a:lstStyle/>
          <a:p>
            <a:r>
              <a:rPr lang="tr-TR" sz="3200" dirty="0"/>
              <a:t>Kültür ve Antibiyotik Duyarlılığı Testi </a:t>
            </a:r>
            <a:r>
              <a:rPr lang="tr-TR" sz="3200" dirty="0" err="1"/>
              <a:t>Endikasyonları</a:t>
            </a:r>
            <a:endParaRPr lang="en-US" sz="3200" dirty="0"/>
          </a:p>
        </p:txBody>
      </p:sp>
      <p:sp>
        <p:nvSpPr>
          <p:cNvPr id="3" name="Content Placeholder 2"/>
          <p:cNvSpPr>
            <a:spLocks noGrp="1"/>
          </p:cNvSpPr>
          <p:nvPr>
            <p:ph idx="1"/>
          </p:nvPr>
        </p:nvSpPr>
        <p:spPr>
          <a:xfrm>
            <a:off x="457200" y="1828800"/>
            <a:ext cx="8229600" cy="4648200"/>
          </a:xfrm>
        </p:spPr>
        <p:txBody>
          <a:bodyPr/>
          <a:lstStyle/>
          <a:p>
            <a:pPr>
              <a:spcAft>
                <a:spcPts val="600"/>
              </a:spcAft>
            </a:pPr>
            <a:r>
              <a:rPr lang="tr-TR" dirty="0" err="1"/>
              <a:t>İnfeksiyonun</a:t>
            </a:r>
            <a:r>
              <a:rPr lang="tr-TR" dirty="0"/>
              <a:t> </a:t>
            </a:r>
            <a:r>
              <a:rPr lang="tr-TR" dirty="0" err="1"/>
              <a:t>alveolar</a:t>
            </a:r>
            <a:r>
              <a:rPr lang="tr-TR" dirty="0"/>
              <a:t> prosesin ötesine yayılması</a:t>
            </a:r>
          </a:p>
          <a:p>
            <a:pPr>
              <a:spcAft>
                <a:spcPts val="600"/>
              </a:spcAft>
            </a:pPr>
            <a:r>
              <a:rPr lang="tr-TR" dirty="0"/>
              <a:t>Hızlı ilerleyen enfeksiyon</a:t>
            </a:r>
          </a:p>
          <a:p>
            <a:pPr>
              <a:spcAft>
                <a:spcPts val="600"/>
              </a:spcAft>
            </a:pPr>
            <a:r>
              <a:rPr lang="tr-TR" dirty="0"/>
              <a:t>Önceden birçok antibiyotik kullanılmış olması</a:t>
            </a:r>
          </a:p>
          <a:p>
            <a:pPr>
              <a:spcAft>
                <a:spcPts val="600"/>
              </a:spcAft>
            </a:pPr>
            <a:r>
              <a:rPr lang="tr-TR" dirty="0"/>
              <a:t>Tedaviye cevap vermeyen enfeksiyon (48 saatten fazla)</a:t>
            </a:r>
          </a:p>
          <a:p>
            <a:pPr>
              <a:spcAft>
                <a:spcPts val="600"/>
              </a:spcAft>
            </a:pPr>
            <a:r>
              <a:rPr lang="tr-TR" dirty="0" err="1"/>
              <a:t>Rekürrens</a:t>
            </a:r>
            <a:r>
              <a:rPr lang="tr-TR" dirty="0"/>
              <a:t> gösteren enfeksiyon</a:t>
            </a:r>
          </a:p>
          <a:p>
            <a:pPr>
              <a:spcAft>
                <a:spcPts val="600"/>
              </a:spcAft>
            </a:pPr>
            <a:r>
              <a:rPr lang="tr-TR" dirty="0" err="1"/>
              <a:t>İmmün</a:t>
            </a:r>
            <a:r>
              <a:rPr lang="tr-TR" dirty="0"/>
              <a:t> sistemde </a:t>
            </a:r>
            <a:r>
              <a:rPr lang="tr-TR" dirty="0" err="1"/>
              <a:t>süpresyon</a:t>
            </a:r>
            <a:endParaRPr lang="tr-TR" dirty="0"/>
          </a:p>
          <a:p>
            <a:pPr>
              <a:spcAft>
                <a:spcPts val="600"/>
              </a:spcAft>
            </a:pPr>
            <a:endParaRPr lang="en-US" dirty="0"/>
          </a:p>
        </p:txBody>
      </p:sp>
    </p:spTree>
    <p:extLst>
      <p:ext uri="{BB962C8B-B14F-4D97-AF65-F5344CB8AC3E}">
        <p14:creationId xmlns:p14="http://schemas.microsoft.com/office/powerpoint/2010/main" val="806794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a:spcAft>
                <a:spcPts val="600"/>
              </a:spcAft>
            </a:pPr>
            <a:r>
              <a:rPr lang="tr-TR" sz="2200" dirty="0"/>
              <a:t>Bölgede anestezi sağlandıktan sonra </a:t>
            </a:r>
            <a:r>
              <a:rPr lang="tr-TR" sz="2200" dirty="0" err="1"/>
              <a:t>insizyon</a:t>
            </a:r>
            <a:r>
              <a:rPr lang="tr-TR" sz="2200" dirty="0"/>
              <a:t> yapılacak bölge </a:t>
            </a:r>
            <a:r>
              <a:rPr lang="tr-TR" sz="2200" dirty="0" err="1"/>
              <a:t>povidone-iodine</a:t>
            </a:r>
            <a:r>
              <a:rPr lang="tr-TR" sz="2200" dirty="0"/>
              <a:t> (</a:t>
            </a:r>
            <a:r>
              <a:rPr lang="tr-TR" sz="2200" dirty="0" err="1"/>
              <a:t>Betadine</a:t>
            </a:r>
            <a:r>
              <a:rPr lang="tr-TR" sz="2200" dirty="0"/>
              <a:t>) ile </a:t>
            </a:r>
            <a:r>
              <a:rPr lang="tr-TR" sz="2200" dirty="0" err="1"/>
              <a:t>disinfekte</a:t>
            </a:r>
            <a:r>
              <a:rPr lang="tr-TR" sz="2200" dirty="0"/>
              <a:t> edilmeli ve steril gazlı bezle silinmelidir.</a:t>
            </a:r>
          </a:p>
          <a:p>
            <a:pPr>
              <a:spcAft>
                <a:spcPts val="600"/>
              </a:spcAft>
            </a:pPr>
            <a:r>
              <a:rPr lang="tr-TR" sz="2200" dirty="0"/>
              <a:t>Büyük </a:t>
            </a:r>
            <a:r>
              <a:rPr lang="tr-TR" sz="2200" dirty="0" err="1"/>
              <a:t>gujlu</a:t>
            </a:r>
            <a:r>
              <a:rPr lang="tr-TR" sz="2200" dirty="0"/>
              <a:t> bir enjektör (genellikle 18guj) örnek ,kültür, almak için kullanılır. 3ml örnek yeterlidir. Kültür alındıktan sonra enjektörün açılmamasına özen gösterilmelidir çünkü anaerobik kültürün ihtiyacı olan karbondioksit korunmalı ve enjektördeki anaerobik ortam devam ettirilmelidir.</a:t>
            </a:r>
          </a:p>
          <a:p>
            <a:pPr>
              <a:spcAft>
                <a:spcPts val="600"/>
              </a:spcAft>
            </a:pPr>
            <a:r>
              <a:rPr lang="tr-TR" sz="2200" dirty="0"/>
              <a:t>Kültür alındıktan sonra </a:t>
            </a:r>
            <a:r>
              <a:rPr lang="tr-TR" sz="2200" dirty="0" err="1"/>
              <a:t>bistüri</a:t>
            </a:r>
            <a:r>
              <a:rPr lang="tr-TR" sz="2200" dirty="0"/>
              <a:t> ile apse </a:t>
            </a:r>
            <a:r>
              <a:rPr lang="tr-TR" sz="2200" dirty="0" err="1"/>
              <a:t>kavitesinin</a:t>
            </a:r>
            <a:r>
              <a:rPr lang="tr-TR" sz="2200" dirty="0"/>
              <a:t> içine doğru mukoza ve </a:t>
            </a:r>
            <a:r>
              <a:rPr lang="tr-TR" sz="2200" dirty="0" err="1"/>
              <a:t>submukozaya</a:t>
            </a:r>
            <a:r>
              <a:rPr lang="tr-TR" sz="2200" dirty="0"/>
              <a:t> </a:t>
            </a:r>
            <a:r>
              <a:rPr lang="tr-TR" sz="2200" dirty="0" err="1"/>
              <a:t>insizyon</a:t>
            </a:r>
            <a:r>
              <a:rPr lang="tr-TR" sz="2200" dirty="0"/>
              <a:t> yapılır. </a:t>
            </a:r>
            <a:r>
              <a:rPr lang="tr-TR" sz="2200" dirty="0" err="1"/>
              <a:t>İnsizyon</a:t>
            </a:r>
            <a:r>
              <a:rPr lang="tr-TR" sz="2200" dirty="0"/>
              <a:t> 1cm den uzun olmamalıdır. </a:t>
            </a:r>
            <a:r>
              <a:rPr lang="tr-TR" sz="2200" dirty="0" err="1"/>
              <a:t>İnsizyon</a:t>
            </a:r>
            <a:r>
              <a:rPr lang="tr-TR" sz="2200" dirty="0"/>
              <a:t> tamamlandıktan sonra kapalı, açılı bir </a:t>
            </a:r>
            <a:r>
              <a:rPr lang="tr-TR" sz="2200" dirty="0" err="1"/>
              <a:t>hemostat</a:t>
            </a:r>
            <a:r>
              <a:rPr lang="tr-TR" sz="2200" dirty="0"/>
              <a:t> apse </a:t>
            </a:r>
            <a:r>
              <a:rPr lang="tr-TR" sz="2200" dirty="0" err="1"/>
              <a:t>kavitesine</a:t>
            </a:r>
            <a:r>
              <a:rPr lang="tr-TR" sz="2200" dirty="0"/>
              <a:t> yerleştirilir. </a:t>
            </a:r>
            <a:r>
              <a:rPr lang="tr-TR" sz="2200" dirty="0" err="1"/>
              <a:t>Hemostat</a:t>
            </a:r>
            <a:r>
              <a:rPr lang="tr-TR" sz="2200" dirty="0"/>
              <a:t> </a:t>
            </a:r>
            <a:r>
              <a:rPr lang="tr-TR" sz="2200" dirty="0" err="1"/>
              <a:t>kavite</a:t>
            </a:r>
            <a:r>
              <a:rPr lang="tr-TR" sz="2200" dirty="0"/>
              <a:t> içinde birkaç yönde açılır ve ilk </a:t>
            </a:r>
            <a:r>
              <a:rPr lang="tr-TR" sz="2200" dirty="0" err="1"/>
              <a:t>insizyon</a:t>
            </a:r>
            <a:r>
              <a:rPr lang="tr-TR" sz="2200" dirty="0"/>
              <a:t> ile açılmayan </a:t>
            </a:r>
            <a:r>
              <a:rPr lang="tr-TR" sz="2200" dirty="0" err="1"/>
              <a:t>pü</a:t>
            </a:r>
            <a:r>
              <a:rPr lang="tr-TR" sz="2200" dirty="0"/>
              <a:t> nün drenajı sağlanır. Aynı zamanda drene olan </a:t>
            </a:r>
            <a:r>
              <a:rPr lang="tr-TR" sz="2200" dirty="0" err="1"/>
              <a:t>pü</a:t>
            </a:r>
            <a:r>
              <a:rPr lang="tr-TR" sz="2200" dirty="0"/>
              <a:t> </a:t>
            </a:r>
            <a:r>
              <a:rPr lang="tr-TR" sz="2200" dirty="0" err="1"/>
              <a:t>aspire</a:t>
            </a:r>
            <a:r>
              <a:rPr lang="tr-TR" sz="2200" dirty="0"/>
              <a:t> edilmeli hastanın yutmasına izin verilmemelidir.</a:t>
            </a:r>
          </a:p>
          <a:p>
            <a:pPr marL="0" indent="0">
              <a:spcAft>
                <a:spcPts val="600"/>
              </a:spcAft>
              <a:buNone/>
            </a:pPr>
            <a:endParaRPr lang="tr-TR" sz="2200" dirty="0"/>
          </a:p>
          <a:p>
            <a:pPr>
              <a:spcAft>
                <a:spcPts val="600"/>
              </a:spcAft>
            </a:pPr>
            <a:endParaRPr lang="en-US" dirty="0"/>
          </a:p>
        </p:txBody>
      </p:sp>
    </p:spTree>
    <p:extLst>
      <p:ext uri="{BB962C8B-B14F-4D97-AF65-F5344CB8AC3E}">
        <p14:creationId xmlns:p14="http://schemas.microsoft.com/office/powerpoint/2010/main" val="4045921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62500" lnSpcReduction="20000"/>
          </a:bodyPr>
          <a:lstStyle/>
          <a:p>
            <a:pPr>
              <a:spcAft>
                <a:spcPts val="600"/>
              </a:spcAft>
            </a:pPr>
            <a:r>
              <a:rPr lang="tr-TR" dirty="0"/>
              <a:t>Apse </a:t>
            </a:r>
            <a:r>
              <a:rPr lang="tr-TR" dirty="0" err="1"/>
              <a:t>kavitesi</a:t>
            </a:r>
            <a:r>
              <a:rPr lang="tr-TR" dirty="0"/>
              <a:t> açılıp </a:t>
            </a:r>
            <a:r>
              <a:rPr lang="tr-TR" dirty="0" err="1"/>
              <a:t>pü</a:t>
            </a:r>
            <a:r>
              <a:rPr lang="tr-TR" dirty="0"/>
              <a:t> drene edildikten sonra açıklığın devam etmesi amacıyla küçük bir dren yerleştirilmelidir. En sık kullanılan dren ¼ </a:t>
            </a:r>
            <a:r>
              <a:rPr lang="tr-TR" dirty="0" err="1"/>
              <a:t>inch</a:t>
            </a:r>
            <a:r>
              <a:rPr lang="tr-TR" dirty="0"/>
              <a:t> steril </a:t>
            </a:r>
            <a:r>
              <a:rPr lang="tr-TR" dirty="0" err="1"/>
              <a:t>Penrose</a:t>
            </a:r>
            <a:r>
              <a:rPr lang="tr-TR" dirty="0"/>
              <a:t> drendir. Ancak bunun yerine sıklıkla bir parça steril </a:t>
            </a:r>
            <a:r>
              <a:rPr lang="tr-TR" dirty="0" err="1"/>
              <a:t>rubber</a:t>
            </a:r>
            <a:r>
              <a:rPr lang="tr-TR" dirty="0"/>
              <a:t> dam veya pudrasız cerrahi eldiven materyali kullanılır. Dren </a:t>
            </a:r>
            <a:r>
              <a:rPr lang="tr-TR" dirty="0" err="1"/>
              <a:t>insizyonun</a:t>
            </a:r>
            <a:r>
              <a:rPr lang="tr-TR" dirty="0"/>
              <a:t> bir köşesinden </a:t>
            </a:r>
            <a:r>
              <a:rPr lang="tr-TR" dirty="0" err="1"/>
              <a:t>rezorbe</a:t>
            </a:r>
            <a:r>
              <a:rPr lang="tr-TR" dirty="0"/>
              <a:t> olmayan </a:t>
            </a:r>
            <a:r>
              <a:rPr lang="tr-TR" dirty="0" err="1"/>
              <a:t>sutür</a:t>
            </a:r>
            <a:r>
              <a:rPr lang="tr-TR" dirty="0"/>
              <a:t> ile </a:t>
            </a:r>
            <a:r>
              <a:rPr lang="tr-TR" dirty="0" err="1"/>
              <a:t>sutüre</a:t>
            </a:r>
            <a:r>
              <a:rPr lang="tr-TR" dirty="0"/>
              <a:t> edilir. </a:t>
            </a:r>
          </a:p>
          <a:p>
            <a:pPr>
              <a:spcAft>
                <a:spcPts val="600"/>
              </a:spcAft>
            </a:pPr>
            <a:r>
              <a:rPr lang="tr-TR" dirty="0"/>
              <a:t>Dren bütün drenaj sağlanana kadar genellikle 2-5 gün kalmalıdır. Drenaj tamamlandığında </a:t>
            </a:r>
            <a:r>
              <a:rPr lang="tr-TR" dirty="0" err="1"/>
              <a:t>sutür</a:t>
            </a:r>
            <a:r>
              <a:rPr lang="tr-TR" dirty="0"/>
              <a:t> alınmalı ve dren çekilmelidir.</a:t>
            </a:r>
          </a:p>
          <a:p>
            <a:pPr>
              <a:spcAft>
                <a:spcPts val="600"/>
              </a:spcAft>
            </a:pPr>
            <a:r>
              <a:rPr lang="tr-TR" dirty="0" err="1"/>
              <a:t>İnokülasyon</a:t>
            </a:r>
            <a:r>
              <a:rPr lang="tr-TR" dirty="0"/>
              <a:t> aşamasındaki yumuşak ödem drenaj gerektirmez. Bu aşamadaki cerrahi müdahale diş çekimi veya nekrotik </a:t>
            </a:r>
            <a:r>
              <a:rPr lang="tr-TR" dirty="0" err="1"/>
              <a:t>pulpanın</a:t>
            </a:r>
            <a:r>
              <a:rPr lang="tr-TR" dirty="0"/>
              <a:t> </a:t>
            </a:r>
            <a:r>
              <a:rPr lang="tr-TR" dirty="0" err="1"/>
              <a:t>ekstirpasyonuyla</a:t>
            </a:r>
            <a:r>
              <a:rPr lang="tr-TR" dirty="0"/>
              <a:t> sınırlıdır. Antibiyotik tedavisi takip eden </a:t>
            </a:r>
            <a:r>
              <a:rPr lang="tr-TR" dirty="0" err="1"/>
              <a:t>endikasyonlara</a:t>
            </a:r>
            <a:r>
              <a:rPr lang="tr-TR" dirty="0"/>
              <a:t> göre kullanılabilir.</a:t>
            </a:r>
          </a:p>
          <a:p>
            <a:pPr>
              <a:spcAft>
                <a:spcPts val="600"/>
              </a:spcAft>
            </a:pPr>
            <a:r>
              <a:rPr lang="tr-TR" dirty="0"/>
              <a:t>Apse veya </a:t>
            </a:r>
            <a:r>
              <a:rPr lang="tr-TR" dirty="0" err="1"/>
              <a:t>selülit</a:t>
            </a:r>
            <a:r>
              <a:rPr lang="tr-TR" dirty="0"/>
              <a:t> tanısı konulduğunda mutlaka drenaj sağlanmalıdır. Bazen </a:t>
            </a:r>
            <a:r>
              <a:rPr lang="tr-TR" dirty="0" err="1"/>
              <a:t>pü</a:t>
            </a:r>
            <a:r>
              <a:rPr lang="tr-TR" dirty="0"/>
              <a:t> çekim soketinden drene olur ve ayrı bir </a:t>
            </a:r>
            <a:r>
              <a:rPr lang="tr-TR" dirty="0" err="1"/>
              <a:t>insizyona</a:t>
            </a:r>
            <a:r>
              <a:rPr lang="tr-TR" dirty="0"/>
              <a:t> gerek kalmaz.</a:t>
            </a:r>
          </a:p>
          <a:p>
            <a:pPr>
              <a:spcAft>
                <a:spcPts val="600"/>
              </a:spcAft>
            </a:pPr>
            <a:endParaRPr lang="tr-TR" dirty="0"/>
          </a:p>
          <a:p>
            <a:endParaRPr lang="tr-TR" dirty="0"/>
          </a:p>
        </p:txBody>
      </p:sp>
    </p:spTree>
    <p:extLst>
      <p:ext uri="{BB962C8B-B14F-4D97-AF65-F5344CB8AC3E}">
        <p14:creationId xmlns:p14="http://schemas.microsoft.com/office/powerpoint/2010/main" val="3657984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9367"/>
            <a:ext cx="8229600" cy="5057633"/>
          </a:xfrm>
        </p:spPr>
        <p:txBody>
          <a:bodyPr>
            <a:normAutofit/>
          </a:bodyPr>
          <a:lstStyle/>
          <a:p>
            <a:pPr>
              <a:spcAft>
                <a:spcPts val="600"/>
              </a:spcAft>
            </a:pPr>
            <a:r>
              <a:rPr lang="tr-TR" dirty="0"/>
              <a:t>Bazı </a:t>
            </a:r>
            <a:r>
              <a:rPr lang="tr-TR" dirty="0" err="1"/>
              <a:t>klinisyenler</a:t>
            </a:r>
            <a:r>
              <a:rPr lang="tr-TR" dirty="0"/>
              <a:t> </a:t>
            </a:r>
            <a:r>
              <a:rPr lang="tr-TR" dirty="0" err="1"/>
              <a:t>selülit</a:t>
            </a:r>
            <a:r>
              <a:rPr lang="tr-TR" dirty="0"/>
              <a:t> aşamasında </a:t>
            </a:r>
            <a:r>
              <a:rPr lang="tr-TR" dirty="0" err="1"/>
              <a:t>enfekte</a:t>
            </a:r>
            <a:r>
              <a:rPr lang="tr-TR" dirty="0"/>
              <a:t> dokunun </a:t>
            </a:r>
            <a:r>
              <a:rPr lang="tr-TR" dirty="0" err="1"/>
              <a:t>insizyonla</a:t>
            </a:r>
            <a:r>
              <a:rPr lang="tr-TR" dirty="0"/>
              <a:t> drene edilmesinin enfeksiyonun derin dokulara ilerlemesine neden olduğunu düşünmektedir. Diğerlerinin tecrübesi ise </a:t>
            </a:r>
            <a:r>
              <a:rPr lang="tr-TR" dirty="0" err="1"/>
              <a:t>selülit</a:t>
            </a:r>
            <a:r>
              <a:rPr lang="tr-TR" dirty="0"/>
              <a:t> aşamasında drenaj sağlanmasının enfeksiyonun yayılmasını önlediğini söylemektedir. </a:t>
            </a:r>
          </a:p>
          <a:p>
            <a:pPr>
              <a:spcAft>
                <a:spcPts val="600"/>
              </a:spcAft>
            </a:pPr>
            <a:r>
              <a:rPr lang="tr-TR" dirty="0"/>
              <a:t>37 hastanın </a:t>
            </a:r>
            <a:r>
              <a:rPr lang="tr-TR" dirty="0" err="1"/>
              <a:t>hospitalize</a:t>
            </a:r>
            <a:r>
              <a:rPr lang="tr-TR" dirty="0"/>
              <a:t> edildiği, </a:t>
            </a:r>
            <a:r>
              <a:rPr lang="tr-TR" dirty="0" err="1"/>
              <a:t>prospektif</a:t>
            </a:r>
            <a:r>
              <a:rPr lang="tr-TR" dirty="0"/>
              <a:t> bir çalışmada, hastaların yaklaşık %25ine </a:t>
            </a:r>
            <a:r>
              <a:rPr lang="tr-TR" dirty="0" err="1"/>
              <a:t>selülit</a:t>
            </a:r>
            <a:r>
              <a:rPr lang="tr-TR" dirty="0"/>
              <a:t> aşamasındaki enfeksiyonlarına drenaj yapılmıştır. </a:t>
            </a:r>
          </a:p>
          <a:p>
            <a:pPr>
              <a:spcAft>
                <a:spcPts val="600"/>
              </a:spcAft>
            </a:pPr>
            <a:r>
              <a:rPr lang="tr-TR" dirty="0"/>
              <a:t>Yapılan çalışmada enfeksiyonun aşamasının, komplikasyonlara ve hastanede kalma süresine belirgin bir etkisi olmadığını göstermişlerdir.</a:t>
            </a:r>
          </a:p>
        </p:txBody>
      </p:sp>
    </p:spTree>
    <p:extLst>
      <p:ext uri="{BB962C8B-B14F-4D97-AF65-F5344CB8AC3E}">
        <p14:creationId xmlns:p14="http://schemas.microsoft.com/office/powerpoint/2010/main" val="604301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92500" lnSpcReduction="20000"/>
          </a:bodyPr>
          <a:lstStyle/>
          <a:p>
            <a:pPr>
              <a:spcAft>
                <a:spcPts val="600"/>
              </a:spcAft>
            </a:pPr>
            <a:r>
              <a:rPr lang="tr-TR" dirty="0"/>
              <a:t>Sonuç olarak diş hekimi, hastayı muayene ettikten sonra enfeksiyonun hangi aşamada olduğuna karar vermelidir. </a:t>
            </a:r>
          </a:p>
          <a:p>
            <a:pPr>
              <a:spcAft>
                <a:spcPts val="600"/>
              </a:spcAft>
            </a:pPr>
            <a:r>
              <a:rPr lang="tr-TR" dirty="0"/>
              <a:t>Eğer </a:t>
            </a:r>
            <a:r>
              <a:rPr lang="tr-TR" dirty="0" err="1"/>
              <a:t>inokülasyon</a:t>
            </a:r>
            <a:r>
              <a:rPr lang="tr-TR" dirty="0"/>
              <a:t> aşamasındaysa enfeksiyon etkeni ortadan kaldırılmalıdır. Ayrıca antibiyotik tedavisi de gerekli olabilir. </a:t>
            </a:r>
          </a:p>
          <a:p>
            <a:pPr>
              <a:spcAft>
                <a:spcPts val="600"/>
              </a:spcAft>
            </a:pPr>
            <a:r>
              <a:rPr lang="tr-TR" dirty="0"/>
              <a:t>Eğer enfeksiyon </a:t>
            </a:r>
            <a:r>
              <a:rPr lang="tr-TR" dirty="0" err="1"/>
              <a:t>selülit</a:t>
            </a:r>
            <a:r>
              <a:rPr lang="tr-TR" dirty="0"/>
              <a:t> ve apse aşamasına ilerlemişse, </a:t>
            </a:r>
            <a:r>
              <a:rPr lang="tr-TR" dirty="0" err="1"/>
              <a:t>insizyon</a:t>
            </a:r>
            <a:r>
              <a:rPr lang="tr-TR" dirty="0"/>
              <a:t> ve drenaj gerçekleştirilmeli ve gerekli </a:t>
            </a:r>
            <a:r>
              <a:rPr lang="tr-TR" dirty="0" err="1"/>
              <a:t>dental</a:t>
            </a:r>
            <a:r>
              <a:rPr lang="tr-TR" dirty="0"/>
              <a:t> tedavi uygulanmalıdır. Bazen apse çekim soketinden  drene olur, ayrı bir </a:t>
            </a:r>
            <a:r>
              <a:rPr lang="tr-TR" dirty="0" err="1"/>
              <a:t>insizyona</a:t>
            </a:r>
            <a:r>
              <a:rPr lang="tr-TR" dirty="0"/>
              <a:t> ihtiyaç duyulmaz. </a:t>
            </a:r>
          </a:p>
          <a:p>
            <a:pPr>
              <a:spcAft>
                <a:spcPts val="600"/>
              </a:spcAft>
            </a:pPr>
            <a:endParaRPr lang="tr-TR" dirty="0"/>
          </a:p>
          <a:p>
            <a:pPr>
              <a:spcAft>
                <a:spcPts val="600"/>
              </a:spcAft>
            </a:pPr>
            <a:endParaRPr lang="en-US" dirty="0"/>
          </a:p>
          <a:p>
            <a:endParaRPr lang="tr-TR" dirty="0"/>
          </a:p>
        </p:txBody>
      </p:sp>
    </p:spTree>
    <p:extLst>
      <p:ext uri="{BB962C8B-B14F-4D97-AF65-F5344CB8AC3E}">
        <p14:creationId xmlns:p14="http://schemas.microsoft.com/office/powerpoint/2010/main" val="15871368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194"/>
            <a:ext cx="8229600" cy="968991"/>
          </a:xfrm>
        </p:spPr>
        <p:txBody>
          <a:bodyPr/>
          <a:lstStyle/>
          <a:p>
            <a:r>
              <a:rPr lang="tr-TR" dirty="0"/>
              <a:t> 5.Hastanın medikal desteği</a:t>
            </a:r>
            <a:endParaRPr lang="en-US" dirty="0"/>
          </a:p>
        </p:txBody>
      </p:sp>
      <p:sp>
        <p:nvSpPr>
          <p:cNvPr id="3" name="Content Placeholder 2"/>
          <p:cNvSpPr>
            <a:spLocks noGrp="1"/>
          </p:cNvSpPr>
          <p:nvPr>
            <p:ph idx="1"/>
          </p:nvPr>
        </p:nvSpPr>
        <p:spPr>
          <a:xfrm>
            <a:off x="457200" y="1310185"/>
            <a:ext cx="8229600" cy="5547815"/>
          </a:xfrm>
        </p:spPr>
        <p:txBody>
          <a:bodyPr>
            <a:normAutofit fontScale="85000" lnSpcReduction="20000"/>
          </a:bodyPr>
          <a:lstStyle/>
          <a:p>
            <a:pPr>
              <a:spcAft>
                <a:spcPts val="600"/>
              </a:spcAft>
            </a:pPr>
            <a:r>
              <a:rPr lang="tr-TR" dirty="0"/>
              <a:t>Nadiren, </a:t>
            </a:r>
            <a:r>
              <a:rPr lang="tr-TR" dirty="0" err="1"/>
              <a:t>hospitalizasyon</a:t>
            </a:r>
            <a:r>
              <a:rPr lang="tr-TR" dirty="0"/>
              <a:t> ve medikal konsültasyon gerekli olabilir. Tedavi prosedürü olarak, hastanın </a:t>
            </a:r>
            <a:r>
              <a:rPr lang="tr-TR" dirty="0" err="1"/>
              <a:t>immünitesi</a:t>
            </a:r>
            <a:r>
              <a:rPr lang="tr-TR" dirty="0"/>
              <a:t> arttırılmalı, enfeksiyona karşı </a:t>
            </a:r>
            <a:r>
              <a:rPr lang="tr-TR" dirty="0" err="1"/>
              <a:t>bakterisidal</a:t>
            </a:r>
            <a:r>
              <a:rPr lang="tr-TR" dirty="0"/>
              <a:t> antibiyotikler kullanılmalı ve enfeksiyonun cerrahi tedavisi yapılmalıdır.</a:t>
            </a:r>
          </a:p>
          <a:p>
            <a:pPr>
              <a:spcAft>
                <a:spcPts val="600"/>
              </a:spcAft>
            </a:pPr>
            <a:r>
              <a:rPr lang="tr-TR" dirty="0"/>
              <a:t>Birçok sistemik hastalık, hastanın enfeksiyona karşı direncini düşürür, tedaviye verdiği cevabı etkiler. Örneğin, </a:t>
            </a:r>
            <a:r>
              <a:rPr lang="tr-TR" dirty="0" err="1"/>
              <a:t>diabet</a:t>
            </a:r>
            <a:r>
              <a:rPr lang="tr-TR" dirty="0"/>
              <a:t> hastalarının kontrolsüz kan şekeri, direkt olarak enfeksiyona karşı direnç ile ilişkilidir. Belirli bir enfeksiyona karşı </a:t>
            </a:r>
            <a:r>
              <a:rPr lang="tr-TR" dirty="0" err="1"/>
              <a:t>immün</a:t>
            </a:r>
            <a:r>
              <a:rPr lang="tr-TR" dirty="0"/>
              <a:t> cevap, kan şeker seviyesini yükseltir. Ayrıca </a:t>
            </a:r>
            <a:r>
              <a:rPr lang="tr-TR" dirty="0" err="1"/>
              <a:t>kardiyovasküler</a:t>
            </a:r>
            <a:r>
              <a:rPr lang="tr-TR" dirty="0"/>
              <a:t> hastalığı olan hastalarda da enfeksiyona karşı </a:t>
            </a:r>
            <a:r>
              <a:rPr lang="tr-TR" dirty="0" err="1"/>
              <a:t>immün</a:t>
            </a:r>
            <a:r>
              <a:rPr lang="tr-TR" dirty="0"/>
              <a:t> sistem zayıflamıştır.</a:t>
            </a:r>
          </a:p>
          <a:p>
            <a:pPr>
              <a:spcAft>
                <a:spcPts val="600"/>
              </a:spcAft>
            </a:pPr>
            <a:r>
              <a:rPr lang="tr-TR" dirty="0" err="1"/>
              <a:t>İmmün</a:t>
            </a:r>
            <a:r>
              <a:rPr lang="tr-TR" dirty="0"/>
              <a:t> sistemi zayıflatan bir hastalığı olamayan hastalarda bile, </a:t>
            </a:r>
            <a:r>
              <a:rPr lang="tr-TR" dirty="0" err="1"/>
              <a:t>odontojenik</a:t>
            </a:r>
            <a:r>
              <a:rPr lang="tr-TR" dirty="0"/>
              <a:t> enfeksiyonlara karşı fizyolojik rezervlerinde azalma olabilir. Örneğin çocuklar </a:t>
            </a:r>
            <a:r>
              <a:rPr lang="tr-TR" dirty="0" err="1"/>
              <a:t>dehidratasyona</a:t>
            </a:r>
            <a:r>
              <a:rPr lang="tr-TR" dirty="0"/>
              <a:t> ve yüksek ateşe çok duyarlıdırlar.</a:t>
            </a:r>
          </a:p>
          <a:p>
            <a:pPr>
              <a:spcAft>
                <a:spcPts val="600"/>
              </a:spcAft>
            </a:pPr>
            <a:r>
              <a:rPr lang="tr-TR" dirty="0"/>
              <a:t>Ağrı ve güç yutkunma nedeniyle hastalar yeterli sıvı alamazlar, beslenemezler. </a:t>
            </a:r>
            <a:r>
              <a:rPr lang="tr-TR" dirty="0" err="1"/>
              <a:t>Postoperatif</a:t>
            </a:r>
            <a:r>
              <a:rPr lang="tr-TR" dirty="0"/>
              <a:t> </a:t>
            </a:r>
            <a:r>
              <a:rPr lang="tr-TR" dirty="0" err="1"/>
              <a:t>periotta</a:t>
            </a:r>
            <a:r>
              <a:rPr lang="tr-TR" dirty="0"/>
              <a:t> hastanın bol sıvı alması ve yüksek kalorili beslenmesi önemlidir. Hastanın dinlenebilmesi için uygun analjezikler reçete edilmelidir. </a:t>
            </a:r>
            <a:r>
              <a:rPr lang="tr-TR" dirty="0" err="1"/>
              <a:t>Postoperatif</a:t>
            </a:r>
            <a:r>
              <a:rPr lang="tr-TR" dirty="0"/>
              <a:t> bakımın önemi hastaya ve yakınlarına anlatılmalıdır.</a:t>
            </a:r>
          </a:p>
          <a:p>
            <a:pPr>
              <a:spcAft>
                <a:spcPts val="600"/>
              </a:spcAft>
            </a:pPr>
            <a:endParaRPr lang="en-US" dirty="0"/>
          </a:p>
        </p:txBody>
      </p:sp>
    </p:spTree>
    <p:extLst>
      <p:ext uri="{BB962C8B-B14F-4D97-AF65-F5344CB8AC3E}">
        <p14:creationId xmlns:p14="http://schemas.microsoft.com/office/powerpoint/2010/main" val="3523313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 6.Doğru antibiyotiğin seçilmesi</a:t>
            </a:r>
            <a:endParaRPr lang="en-US" dirty="0"/>
          </a:p>
        </p:txBody>
      </p:sp>
      <p:sp>
        <p:nvSpPr>
          <p:cNvPr id="3" name="Content Placeholder 2"/>
          <p:cNvSpPr>
            <a:spLocks noGrp="1"/>
          </p:cNvSpPr>
          <p:nvPr>
            <p:ph idx="1"/>
          </p:nvPr>
        </p:nvSpPr>
        <p:spPr/>
        <p:txBody>
          <a:bodyPr/>
          <a:lstStyle/>
          <a:p>
            <a:r>
              <a:rPr lang="tr-TR" dirty="0"/>
              <a:t>Yapılan çalışmalara göre, oral penisilin kullanımının, hastanın, ailesinin ve hatta arkadaşlarının da </a:t>
            </a:r>
            <a:r>
              <a:rPr lang="tr-TR" dirty="0" err="1"/>
              <a:t>orofaringeal</a:t>
            </a:r>
            <a:r>
              <a:rPr lang="tr-TR" dirty="0"/>
              <a:t> florasında penisilin </a:t>
            </a:r>
            <a:r>
              <a:rPr lang="tr-TR" dirty="0" err="1"/>
              <a:t>rezistan</a:t>
            </a:r>
            <a:r>
              <a:rPr lang="tr-TR" dirty="0"/>
              <a:t> organizmaların büyümesini teşvik ettiği gösterilmiştir.</a:t>
            </a:r>
          </a:p>
          <a:p>
            <a:endParaRPr lang="en-US" dirty="0"/>
          </a:p>
        </p:txBody>
      </p:sp>
      <p:pic>
        <p:nvPicPr>
          <p:cNvPr id="4" name="Resim 3"/>
          <p:cNvPicPr>
            <a:picLocks noChangeAspect="1"/>
          </p:cNvPicPr>
          <p:nvPr/>
        </p:nvPicPr>
        <p:blipFill>
          <a:blip r:embed="rId2"/>
          <a:stretch>
            <a:fillRect/>
          </a:stretch>
        </p:blipFill>
        <p:spPr>
          <a:xfrm>
            <a:off x="2702256" y="3474209"/>
            <a:ext cx="3078991" cy="3078991"/>
          </a:xfrm>
          <a:prstGeom prst="rect">
            <a:avLst/>
          </a:prstGeom>
        </p:spPr>
      </p:pic>
    </p:spTree>
    <p:extLst>
      <p:ext uri="{BB962C8B-B14F-4D97-AF65-F5344CB8AC3E}">
        <p14:creationId xmlns:p14="http://schemas.microsoft.com/office/powerpoint/2010/main" val="30528897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99" y="533400"/>
            <a:ext cx="8679976" cy="990600"/>
          </a:xfrm>
        </p:spPr>
        <p:txBody>
          <a:bodyPr>
            <a:noAutofit/>
          </a:bodyPr>
          <a:lstStyle/>
          <a:p>
            <a:r>
              <a:rPr lang="tr-TR" sz="3200" dirty="0"/>
              <a:t>Antibiyotik kullanım gerekliliğinin değerlendirilmesi;</a:t>
            </a:r>
            <a:endParaRPr lang="en-US" sz="3200" dirty="0"/>
          </a:p>
        </p:txBody>
      </p:sp>
      <p:sp>
        <p:nvSpPr>
          <p:cNvPr id="3" name="Content Placeholder 2"/>
          <p:cNvSpPr>
            <a:spLocks noGrp="1"/>
          </p:cNvSpPr>
          <p:nvPr>
            <p:ph idx="1"/>
          </p:nvPr>
        </p:nvSpPr>
        <p:spPr>
          <a:xfrm>
            <a:off x="313899" y="1600200"/>
            <a:ext cx="8679975" cy="4876800"/>
          </a:xfrm>
        </p:spPr>
        <p:txBody>
          <a:bodyPr>
            <a:normAutofit/>
          </a:bodyPr>
          <a:lstStyle/>
          <a:p>
            <a:pPr>
              <a:spcAft>
                <a:spcPts val="600"/>
              </a:spcAft>
            </a:pPr>
            <a:r>
              <a:rPr lang="tr-TR" sz="2000" dirty="0"/>
              <a:t>Yaygın olarak bütün enfeksiyonların antibiyotik tedavisi gerektirdiğine inanılır. </a:t>
            </a:r>
          </a:p>
          <a:p>
            <a:pPr>
              <a:spcAft>
                <a:spcPts val="600"/>
              </a:spcAft>
            </a:pPr>
            <a:r>
              <a:rPr lang="tr-TR" dirty="0">
                <a:solidFill>
                  <a:srgbClr val="0070C0"/>
                </a:solidFill>
              </a:rPr>
              <a:t>Bu yanlıştır, her enfeksiyonda antibiyotiğe gerek yoktur. </a:t>
            </a:r>
          </a:p>
          <a:p>
            <a:pPr>
              <a:spcAft>
                <a:spcPts val="600"/>
              </a:spcAft>
            </a:pPr>
            <a:r>
              <a:rPr lang="tr-TR" sz="2000" dirty="0"/>
              <a:t>Bazı vakalarda, antibiyotikler yararlı değildir ve </a:t>
            </a:r>
            <a:r>
              <a:rPr lang="tr-TR" sz="2000" dirty="0" err="1"/>
              <a:t>kontrendikedir</a:t>
            </a:r>
            <a:r>
              <a:rPr lang="tr-TR" sz="2000" dirty="0"/>
              <a:t>. Bu değerlendirmeyi yaparken 3 faktör göz önünde bulundurulmalıdır. </a:t>
            </a:r>
          </a:p>
          <a:p>
            <a:pPr>
              <a:spcAft>
                <a:spcPts val="600"/>
              </a:spcAft>
            </a:pPr>
            <a:r>
              <a:rPr lang="tr-TR" sz="2000" dirty="0">
                <a:solidFill>
                  <a:srgbClr val="FF0000"/>
                </a:solidFill>
              </a:rPr>
              <a:t>Birinci faktör </a:t>
            </a:r>
            <a:r>
              <a:rPr lang="tr-TR" sz="2000" dirty="0"/>
              <a:t>enfeksiyonun ciddiyetidir. Enfeksiyon şişliğe neden oluyor, hızlı ilerliyorsa cerrahi tedavinin yanında antibiyotik tedavisi de gereklidir.</a:t>
            </a:r>
          </a:p>
        </p:txBody>
      </p:sp>
    </p:spTree>
    <p:extLst>
      <p:ext uri="{BB962C8B-B14F-4D97-AF65-F5344CB8AC3E}">
        <p14:creationId xmlns:p14="http://schemas.microsoft.com/office/powerpoint/2010/main" val="19766908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982638"/>
            <a:ext cx="8229600" cy="5875361"/>
          </a:xfrm>
        </p:spPr>
        <p:txBody>
          <a:bodyPr>
            <a:normAutofit fontScale="92500" lnSpcReduction="20000"/>
          </a:bodyPr>
          <a:lstStyle/>
          <a:p>
            <a:pPr>
              <a:spcAft>
                <a:spcPts val="600"/>
              </a:spcAft>
            </a:pPr>
            <a:r>
              <a:rPr lang="tr-TR" dirty="0">
                <a:solidFill>
                  <a:srgbClr val="FF0000"/>
                </a:solidFill>
              </a:rPr>
              <a:t>İkinci faktör, </a:t>
            </a:r>
            <a:r>
              <a:rPr lang="tr-TR" dirty="0"/>
              <a:t>uygun cerrahi tedavinin gerçekleştirilip gerçekleştirilmediğidir. Birçok vakada etken dişin hemen çekilmesi enfeksiyonun hızla çözülmesini sağlar. </a:t>
            </a:r>
          </a:p>
          <a:p>
            <a:pPr>
              <a:spcAft>
                <a:spcPts val="600"/>
              </a:spcAft>
            </a:pPr>
            <a:r>
              <a:rPr lang="tr-TR" dirty="0">
                <a:solidFill>
                  <a:srgbClr val="0070C0"/>
                </a:solidFill>
              </a:rPr>
              <a:t>Enfeksiyon varlığında dişin çekilmesi, enfeksiyonun yayılmasını teşvik etmez. </a:t>
            </a:r>
            <a:r>
              <a:rPr lang="tr-TR" dirty="0"/>
              <a:t>Birçok çalışma etken dişin enfeksiyon varlığında çekilmesinin, enfeksiyonun çözülmesini hızlandırdığını ve enfeksiyonun oluşturabileceği komplikasyonları azalttığını göstermiştir.</a:t>
            </a:r>
          </a:p>
          <a:p>
            <a:pPr>
              <a:spcAft>
                <a:spcPts val="600"/>
              </a:spcAft>
            </a:pPr>
            <a:r>
              <a:rPr lang="tr-TR" dirty="0"/>
              <a:t>Bu yüzden etken dişin hemen enfeksiyon varlığında çekilmesi gerekmektedir, çekim öncesi antibiyotik kullanılması zorunlu değildir. Uygun cerrahi tedavi hemen </a:t>
            </a:r>
            <a:r>
              <a:rPr lang="tr-TR" dirty="0" err="1"/>
              <a:t>gerçekleştirelemediğinde</a:t>
            </a:r>
            <a:r>
              <a:rPr lang="tr-TR" dirty="0"/>
              <a:t>, enfeksiyonun ilerlemesini yavaşlatmak için antibiyotikler yararlı olabilir.</a:t>
            </a:r>
          </a:p>
          <a:p>
            <a:pPr>
              <a:spcAft>
                <a:spcPts val="600"/>
              </a:spcAft>
            </a:pPr>
            <a:r>
              <a:rPr lang="tr-TR" dirty="0">
                <a:solidFill>
                  <a:srgbClr val="FF0000"/>
                </a:solidFill>
              </a:rPr>
              <a:t>Üçüncü faktör, </a:t>
            </a:r>
            <a:r>
              <a:rPr lang="tr-TR" dirty="0"/>
              <a:t>hastanın </a:t>
            </a:r>
            <a:r>
              <a:rPr lang="tr-TR" dirty="0" err="1"/>
              <a:t>immün</a:t>
            </a:r>
            <a:r>
              <a:rPr lang="tr-TR" dirty="0"/>
              <a:t> sisteminin değerlendirilmesidir. Genç, sağlıklı bir hastanın minör enfeksiyonların </a:t>
            </a:r>
            <a:r>
              <a:rPr lang="tr-TR" dirty="0" err="1"/>
              <a:t>rezolüsyonu</a:t>
            </a:r>
            <a:r>
              <a:rPr lang="tr-TR" dirty="0"/>
              <a:t> için antibiyotik tedavisine ihtiyacı olmayabilir. Ancak </a:t>
            </a:r>
            <a:r>
              <a:rPr lang="tr-TR" dirty="0" err="1"/>
              <a:t>immün</a:t>
            </a:r>
            <a:r>
              <a:rPr lang="tr-TR" dirty="0"/>
              <a:t> sistemi bir şekilde zayıflamış hastaların, minör enfeksiyonlarda bile antibiyotik tedavisine ihtiyaçları olabilir.</a:t>
            </a:r>
          </a:p>
          <a:p>
            <a:pPr>
              <a:spcAft>
                <a:spcPts val="600"/>
              </a:spcAft>
            </a:pPr>
            <a:endParaRPr lang="en-US" dirty="0"/>
          </a:p>
          <a:p>
            <a:endParaRPr lang="tr-TR" dirty="0"/>
          </a:p>
        </p:txBody>
      </p:sp>
    </p:spTree>
    <p:extLst>
      <p:ext uri="{BB962C8B-B14F-4D97-AF65-F5344CB8AC3E}">
        <p14:creationId xmlns:p14="http://schemas.microsoft.com/office/powerpoint/2010/main" val="252212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a:spcAft>
                <a:spcPts val="600"/>
              </a:spcAft>
            </a:pPr>
            <a:r>
              <a:rPr lang="tr-TR" sz="1900" dirty="0" err="1"/>
              <a:t>Odontojenik</a:t>
            </a:r>
            <a:r>
              <a:rPr lang="tr-TR" sz="1900" dirty="0"/>
              <a:t> enfeksiyonlardaki baskın aerobik bakteri (%65 civarında bulunmuştur) </a:t>
            </a:r>
            <a:r>
              <a:rPr lang="tr-TR" sz="1900" dirty="0" err="1">
                <a:solidFill>
                  <a:srgbClr val="FF0000"/>
                </a:solidFill>
              </a:rPr>
              <a:t>Streptococcus</a:t>
            </a:r>
            <a:r>
              <a:rPr lang="tr-TR" sz="1900" dirty="0">
                <a:solidFill>
                  <a:srgbClr val="FF0000"/>
                </a:solidFill>
              </a:rPr>
              <a:t> milleri grubudur. </a:t>
            </a:r>
            <a:r>
              <a:rPr lang="tr-TR" sz="1900" dirty="0"/>
              <a:t>Bu grup </a:t>
            </a:r>
            <a:r>
              <a:rPr lang="tr-TR" sz="1900" dirty="0" err="1"/>
              <a:t>S.viridans</a:t>
            </a:r>
            <a:r>
              <a:rPr lang="tr-TR" sz="1900" dirty="0"/>
              <a:t> grubu bakterilerin 3 üyesini içerir; </a:t>
            </a:r>
            <a:r>
              <a:rPr lang="tr-TR" sz="1900" dirty="0" err="1"/>
              <a:t>S.anginosus</a:t>
            </a:r>
            <a:r>
              <a:rPr lang="tr-TR" sz="1900" dirty="0"/>
              <a:t>, </a:t>
            </a:r>
            <a:r>
              <a:rPr lang="tr-TR" sz="1900" dirty="0" err="1"/>
              <a:t>S.intermedius</a:t>
            </a:r>
            <a:r>
              <a:rPr lang="tr-TR" sz="1900" dirty="0"/>
              <a:t> ve </a:t>
            </a:r>
            <a:r>
              <a:rPr lang="tr-TR" sz="1900" dirty="0" err="1"/>
              <a:t>S.constellatus</a:t>
            </a:r>
            <a:r>
              <a:rPr lang="tr-TR" sz="1900" dirty="0"/>
              <a:t>.</a:t>
            </a:r>
          </a:p>
          <a:p>
            <a:pPr>
              <a:spcAft>
                <a:spcPts val="600"/>
              </a:spcAft>
            </a:pPr>
            <a:r>
              <a:rPr lang="tr-TR" sz="1900" dirty="0"/>
              <a:t>Oksijen yokluğunda da üreyebilen </a:t>
            </a:r>
            <a:r>
              <a:rPr lang="tr-TR" sz="1900" dirty="0" err="1"/>
              <a:t>fakültatif</a:t>
            </a:r>
            <a:r>
              <a:rPr lang="tr-TR" sz="1900" dirty="0"/>
              <a:t> bakteriler, derin dokulara uzanan prosesi başlatabilir.</a:t>
            </a:r>
          </a:p>
          <a:p>
            <a:pPr>
              <a:spcAft>
                <a:spcPts val="600"/>
              </a:spcAft>
            </a:pPr>
            <a:r>
              <a:rPr lang="tr-TR" sz="1900" dirty="0" err="1"/>
              <a:t>Odontojenik</a:t>
            </a:r>
            <a:r>
              <a:rPr lang="tr-TR" sz="1900" dirty="0"/>
              <a:t> enfeksiyonlarda anaerobik bakteriler daha çok çeşitlilik gösterir. Bununla birlikte iki grup baskındır.</a:t>
            </a:r>
          </a:p>
          <a:p>
            <a:pPr>
              <a:spcAft>
                <a:spcPts val="600"/>
              </a:spcAft>
            </a:pPr>
            <a:r>
              <a:rPr lang="tr-TR" sz="1900" dirty="0"/>
              <a:t>Anaerobik gram pozitif koklar %65 bulunmuştur. Bu koklar anaerobik streptokoklar ve </a:t>
            </a:r>
            <a:r>
              <a:rPr lang="tr-TR" sz="1900" dirty="0" err="1"/>
              <a:t>peptostreptokoklardır</a:t>
            </a:r>
            <a:r>
              <a:rPr lang="tr-TR" sz="1900" dirty="0"/>
              <a:t>.</a:t>
            </a:r>
          </a:p>
          <a:p>
            <a:pPr>
              <a:spcAft>
                <a:spcPts val="600"/>
              </a:spcAft>
            </a:pPr>
            <a:r>
              <a:rPr lang="tr-TR" sz="1900" dirty="0"/>
              <a:t>Oral gram negatif anaerobik </a:t>
            </a:r>
            <a:r>
              <a:rPr lang="tr-TR" sz="1900" dirty="0" err="1"/>
              <a:t>rodlar</a:t>
            </a:r>
            <a:r>
              <a:rPr lang="tr-TR" sz="1900" dirty="0"/>
              <a:t> %75 bulunmuştur. </a:t>
            </a:r>
            <a:r>
              <a:rPr lang="tr-TR" sz="1900" dirty="0" err="1"/>
              <a:t>Prevotella</a:t>
            </a:r>
            <a:r>
              <a:rPr lang="tr-TR" sz="1900" dirty="0"/>
              <a:t> ve </a:t>
            </a:r>
            <a:r>
              <a:rPr lang="tr-TR" sz="1900" dirty="0" err="1"/>
              <a:t>Porphyromonas</a:t>
            </a:r>
            <a:r>
              <a:rPr lang="tr-TR" sz="1900" dirty="0"/>
              <a:t> </a:t>
            </a:r>
            <a:r>
              <a:rPr lang="tr-TR" sz="1900" dirty="0" err="1"/>
              <a:t>spp</a:t>
            </a:r>
            <a:r>
              <a:rPr lang="tr-TR" sz="1900" dirty="0"/>
              <a:t>. %75 bulunmuş ve </a:t>
            </a:r>
            <a:r>
              <a:rPr lang="tr-TR" sz="1900" dirty="0" err="1"/>
              <a:t>fusobakteriumlar</a:t>
            </a:r>
            <a:r>
              <a:rPr lang="tr-TR" sz="1900" dirty="0"/>
              <a:t> %50den fazla bulunmuştur.</a:t>
            </a:r>
          </a:p>
          <a:p>
            <a:pPr>
              <a:spcAft>
                <a:spcPts val="600"/>
              </a:spcAft>
            </a:pPr>
            <a:r>
              <a:rPr lang="tr-TR" sz="1900" dirty="0"/>
              <a:t>Anaerobik </a:t>
            </a:r>
            <a:r>
              <a:rPr lang="tr-TR" sz="1900" dirty="0" err="1"/>
              <a:t>bakteriyemide</a:t>
            </a:r>
            <a:r>
              <a:rPr lang="tr-TR" sz="1900" dirty="0"/>
              <a:t>, gram pozitif koklar (anaerobik </a:t>
            </a:r>
            <a:r>
              <a:rPr lang="tr-TR" sz="1900" dirty="0" err="1"/>
              <a:t>streptokokkus</a:t>
            </a:r>
            <a:r>
              <a:rPr lang="tr-TR" sz="1900" dirty="0"/>
              <a:t> ve </a:t>
            </a:r>
            <a:r>
              <a:rPr lang="tr-TR" sz="1900" dirty="0" err="1"/>
              <a:t>peptostreptokokkus</a:t>
            </a:r>
            <a:r>
              <a:rPr lang="tr-TR" sz="1900" dirty="0"/>
              <a:t>) ve gram negatif </a:t>
            </a:r>
            <a:r>
              <a:rPr lang="tr-TR" sz="1900" dirty="0" err="1"/>
              <a:t>rodlar</a:t>
            </a:r>
            <a:r>
              <a:rPr lang="tr-TR" sz="1900" dirty="0"/>
              <a:t> (</a:t>
            </a:r>
            <a:r>
              <a:rPr lang="tr-TR" sz="1900" dirty="0" err="1"/>
              <a:t>prevotella</a:t>
            </a:r>
            <a:r>
              <a:rPr lang="tr-TR" sz="1900" dirty="0"/>
              <a:t> ve </a:t>
            </a:r>
            <a:r>
              <a:rPr lang="tr-TR" sz="1900" dirty="0" err="1"/>
              <a:t>fusobakterium</a:t>
            </a:r>
            <a:r>
              <a:rPr lang="tr-TR" sz="1900" dirty="0"/>
              <a:t>) önemli patolojik rol oynar.</a:t>
            </a:r>
          </a:p>
          <a:p>
            <a:pPr>
              <a:spcAft>
                <a:spcPts val="600"/>
              </a:spcAft>
            </a:pPr>
            <a:endParaRPr lang="en-US" dirty="0"/>
          </a:p>
        </p:txBody>
      </p:sp>
    </p:spTree>
    <p:extLst>
      <p:ext uri="{BB962C8B-B14F-4D97-AF65-F5344CB8AC3E}">
        <p14:creationId xmlns:p14="http://schemas.microsoft.com/office/powerpoint/2010/main" val="2606374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0627"/>
            <a:ext cx="8229600" cy="5726373"/>
          </a:xfrm>
        </p:spPr>
        <p:txBody>
          <a:bodyPr>
            <a:normAutofit fontScale="92500" lnSpcReduction="20000"/>
          </a:bodyPr>
          <a:lstStyle/>
          <a:p>
            <a:pPr>
              <a:spcAft>
                <a:spcPts val="600"/>
              </a:spcAft>
            </a:pPr>
            <a:r>
              <a:rPr lang="tr-TR" dirty="0"/>
              <a:t>Bu 3 faktör dengeli olduğunda antibiyotik kullanımının kesin </a:t>
            </a:r>
            <a:r>
              <a:rPr lang="tr-TR" dirty="0" err="1"/>
              <a:t>endikasyonları</a:t>
            </a:r>
            <a:r>
              <a:rPr lang="tr-TR" dirty="0"/>
              <a:t> açıklığa kavuşur. </a:t>
            </a:r>
          </a:p>
          <a:p>
            <a:pPr>
              <a:spcAft>
                <a:spcPts val="600"/>
              </a:spcAft>
            </a:pPr>
            <a:r>
              <a:rPr lang="tr-TR" dirty="0">
                <a:solidFill>
                  <a:srgbClr val="FF0000"/>
                </a:solidFill>
              </a:rPr>
              <a:t>Birinci ve en sık </a:t>
            </a:r>
            <a:r>
              <a:rPr lang="tr-TR" dirty="0" err="1">
                <a:solidFill>
                  <a:srgbClr val="FF0000"/>
                </a:solidFill>
              </a:rPr>
              <a:t>endikasyonu</a:t>
            </a:r>
            <a:r>
              <a:rPr lang="tr-TR" dirty="0">
                <a:solidFill>
                  <a:srgbClr val="FF0000"/>
                </a:solidFill>
              </a:rPr>
              <a:t>; </a:t>
            </a:r>
            <a:r>
              <a:rPr lang="tr-TR" dirty="0"/>
              <a:t>akut enfeksiyon varlığı, </a:t>
            </a:r>
            <a:r>
              <a:rPr lang="tr-TR" dirty="0" err="1"/>
              <a:t>diffüz</a:t>
            </a:r>
            <a:r>
              <a:rPr lang="tr-TR" dirty="0"/>
              <a:t> şişlik ve orta-şiddetli ağrıdır. </a:t>
            </a:r>
            <a:r>
              <a:rPr lang="tr-TR" dirty="0" err="1"/>
              <a:t>Selülit</a:t>
            </a:r>
            <a:r>
              <a:rPr lang="tr-TR" dirty="0"/>
              <a:t> aşamasındaki bir enfeksiyon, uygun antibiyotik tedavisi, </a:t>
            </a:r>
            <a:r>
              <a:rPr lang="tr-TR" dirty="0" err="1"/>
              <a:t>insizyon</a:t>
            </a:r>
            <a:r>
              <a:rPr lang="tr-TR" dirty="0"/>
              <a:t> drenaj ve etken dişin tedavisiyle hızlı bir şekilde iyileşir.</a:t>
            </a:r>
          </a:p>
          <a:p>
            <a:pPr>
              <a:spcAft>
                <a:spcPts val="600"/>
              </a:spcAft>
            </a:pPr>
            <a:r>
              <a:rPr lang="tr-TR" dirty="0">
                <a:solidFill>
                  <a:srgbClr val="FF0000"/>
                </a:solidFill>
              </a:rPr>
              <a:t>İkinci </a:t>
            </a:r>
            <a:r>
              <a:rPr lang="tr-TR" dirty="0" err="1">
                <a:solidFill>
                  <a:srgbClr val="FF0000"/>
                </a:solidFill>
              </a:rPr>
              <a:t>endikasyon</a:t>
            </a:r>
            <a:r>
              <a:rPr lang="tr-TR" dirty="0">
                <a:solidFill>
                  <a:srgbClr val="FF0000"/>
                </a:solidFill>
              </a:rPr>
              <a:t>, </a:t>
            </a:r>
            <a:r>
              <a:rPr lang="tr-TR" dirty="0"/>
              <a:t>medikal olarak </a:t>
            </a:r>
            <a:r>
              <a:rPr lang="tr-TR" dirty="0" err="1"/>
              <a:t>immünsüprese</a:t>
            </a:r>
            <a:r>
              <a:rPr lang="tr-TR" dirty="0"/>
              <a:t> durumda olan hastalarda görülen, her türlü enfeksiyondur. Bu durumdaki hastalarda antibiyotik kullanımı gereklidir.</a:t>
            </a:r>
          </a:p>
          <a:p>
            <a:pPr>
              <a:spcAft>
                <a:spcPts val="600"/>
              </a:spcAft>
            </a:pPr>
            <a:r>
              <a:rPr lang="tr-TR" dirty="0">
                <a:solidFill>
                  <a:srgbClr val="FF0000"/>
                </a:solidFill>
              </a:rPr>
              <a:t>Üçüncü </a:t>
            </a:r>
            <a:r>
              <a:rPr lang="tr-TR" dirty="0" err="1">
                <a:solidFill>
                  <a:srgbClr val="FF0000"/>
                </a:solidFill>
              </a:rPr>
              <a:t>endikasyon</a:t>
            </a:r>
            <a:r>
              <a:rPr lang="tr-TR" dirty="0">
                <a:solidFill>
                  <a:srgbClr val="FF0000"/>
                </a:solidFill>
              </a:rPr>
              <a:t>, </a:t>
            </a:r>
            <a:r>
              <a:rPr lang="tr-TR" dirty="0"/>
              <a:t>derin </a:t>
            </a:r>
            <a:r>
              <a:rPr lang="tr-TR" dirty="0" err="1"/>
              <a:t>fasiyal</a:t>
            </a:r>
            <a:r>
              <a:rPr lang="tr-TR" dirty="0"/>
              <a:t> </a:t>
            </a:r>
            <a:r>
              <a:rPr lang="tr-TR" dirty="0" err="1"/>
              <a:t>lojlara</a:t>
            </a:r>
            <a:r>
              <a:rPr lang="tr-TR" dirty="0"/>
              <a:t> ilerleyen enfeksiyondur. Bu durumlarda, enfeksiyon </a:t>
            </a:r>
            <a:r>
              <a:rPr lang="tr-TR" dirty="0" err="1"/>
              <a:t>alveoler</a:t>
            </a:r>
            <a:r>
              <a:rPr lang="tr-TR" dirty="0"/>
              <a:t> prosesin ötesine ilerleyecek kadar </a:t>
            </a:r>
            <a:r>
              <a:rPr lang="tr-TR" dirty="0" err="1"/>
              <a:t>agresifdir</a:t>
            </a:r>
            <a:r>
              <a:rPr lang="tr-TR" dirty="0"/>
              <a:t>.</a:t>
            </a:r>
          </a:p>
          <a:p>
            <a:pPr>
              <a:spcAft>
                <a:spcPts val="600"/>
              </a:spcAft>
            </a:pPr>
            <a:r>
              <a:rPr lang="tr-TR" dirty="0">
                <a:solidFill>
                  <a:srgbClr val="FF0000"/>
                </a:solidFill>
              </a:rPr>
              <a:t>Dördüncü </a:t>
            </a:r>
            <a:r>
              <a:rPr lang="tr-TR" dirty="0" err="1">
                <a:solidFill>
                  <a:srgbClr val="FF0000"/>
                </a:solidFill>
              </a:rPr>
              <a:t>endikasyon</a:t>
            </a:r>
            <a:r>
              <a:rPr lang="tr-TR" dirty="0">
                <a:solidFill>
                  <a:srgbClr val="FF0000"/>
                </a:solidFill>
              </a:rPr>
              <a:t>, </a:t>
            </a:r>
            <a:r>
              <a:rPr lang="tr-TR" dirty="0"/>
              <a:t>ateş, </a:t>
            </a:r>
            <a:r>
              <a:rPr lang="tr-TR" dirty="0" err="1"/>
              <a:t>trismus</a:t>
            </a:r>
            <a:r>
              <a:rPr lang="tr-TR" dirty="0"/>
              <a:t>, şişlikle birlikte görülen ağır </a:t>
            </a:r>
            <a:r>
              <a:rPr lang="tr-TR" dirty="0" err="1"/>
              <a:t>perikoronitistir</a:t>
            </a:r>
            <a:r>
              <a:rPr lang="tr-TR" dirty="0"/>
              <a:t>. Sıklıkla </a:t>
            </a:r>
            <a:r>
              <a:rPr lang="tr-TR" dirty="0" err="1"/>
              <a:t>mandibular</a:t>
            </a:r>
            <a:r>
              <a:rPr lang="tr-TR" dirty="0"/>
              <a:t> gömülü 3.molar dişler nedeniyle oluşur.</a:t>
            </a:r>
          </a:p>
          <a:p>
            <a:pPr>
              <a:spcAft>
                <a:spcPts val="600"/>
              </a:spcAft>
            </a:pPr>
            <a:r>
              <a:rPr lang="tr-TR" dirty="0">
                <a:solidFill>
                  <a:srgbClr val="FF0000"/>
                </a:solidFill>
              </a:rPr>
              <a:t>Son olarak, </a:t>
            </a:r>
            <a:r>
              <a:rPr lang="tr-TR" dirty="0" err="1"/>
              <a:t>osteomyeliti</a:t>
            </a:r>
            <a:r>
              <a:rPr lang="tr-TR" dirty="0"/>
              <a:t> olan hastalarda, enfeksiyonun </a:t>
            </a:r>
            <a:r>
              <a:rPr lang="tr-TR" dirty="0" err="1"/>
              <a:t>rezolüsyonunu</a:t>
            </a:r>
            <a:r>
              <a:rPr lang="tr-TR" dirty="0"/>
              <a:t> sağlamak için antibiyotik terapisi gereklidir.</a:t>
            </a:r>
          </a:p>
          <a:p>
            <a:pPr>
              <a:spcAft>
                <a:spcPts val="600"/>
              </a:spcAft>
            </a:pPr>
            <a:endParaRPr lang="en-US" dirty="0"/>
          </a:p>
        </p:txBody>
      </p:sp>
    </p:spTree>
    <p:extLst>
      <p:ext uri="{BB962C8B-B14F-4D97-AF65-F5344CB8AC3E}">
        <p14:creationId xmlns:p14="http://schemas.microsoft.com/office/powerpoint/2010/main" val="4157061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err="1"/>
              <a:t>Terapötik</a:t>
            </a:r>
            <a:r>
              <a:rPr lang="tr-TR" dirty="0"/>
              <a:t> antibiyotik kullanımının </a:t>
            </a:r>
            <a:r>
              <a:rPr lang="tr-TR" dirty="0" err="1"/>
              <a:t>endikasyonları</a:t>
            </a:r>
            <a:endParaRPr lang="en-US" dirty="0"/>
          </a:p>
        </p:txBody>
      </p:sp>
      <p:sp>
        <p:nvSpPr>
          <p:cNvPr id="3" name="Content Placeholder 2"/>
          <p:cNvSpPr>
            <a:spLocks noGrp="1"/>
          </p:cNvSpPr>
          <p:nvPr>
            <p:ph idx="1"/>
          </p:nvPr>
        </p:nvSpPr>
        <p:spPr/>
        <p:txBody>
          <a:bodyPr/>
          <a:lstStyle/>
          <a:p>
            <a:pPr>
              <a:spcAft>
                <a:spcPts val="600"/>
              </a:spcAft>
            </a:pPr>
            <a:r>
              <a:rPr lang="tr-TR" dirty="0" err="1"/>
              <a:t>Alveolar</a:t>
            </a:r>
            <a:r>
              <a:rPr lang="tr-TR" dirty="0"/>
              <a:t> prosesin ötesine uzanan şişlik</a:t>
            </a:r>
          </a:p>
          <a:p>
            <a:pPr>
              <a:spcAft>
                <a:spcPts val="600"/>
              </a:spcAft>
            </a:pPr>
            <a:r>
              <a:rPr lang="tr-TR" dirty="0" err="1"/>
              <a:t>Selülit</a:t>
            </a:r>
            <a:endParaRPr lang="tr-TR" dirty="0"/>
          </a:p>
          <a:p>
            <a:pPr>
              <a:spcAft>
                <a:spcPts val="600"/>
              </a:spcAft>
            </a:pPr>
            <a:r>
              <a:rPr lang="tr-TR" dirty="0" err="1"/>
              <a:t>Trismus</a:t>
            </a:r>
            <a:endParaRPr lang="tr-TR" dirty="0"/>
          </a:p>
          <a:p>
            <a:pPr>
              <a:spcAft>
                <a:spcPts val="600"/>
              </a:spcAft>
            </a:pPr>
            <a:r>
              <a:rPr lang="tr-TR" dirty="0" err="1"/>
              <a:t>Lenfodenopati</a:t>
            </a:r>
            <a:endParaRPr lang="tr-TR" dirty="0"/>
          </a:p>
          <a:p>
            <a:pPr>
              <a:spcAft>
                <a:spcPts val="600"/>
              </a:spcAft>
            </a:pPr>
            <a:r>
              <a:rPr lang="tr-TR" dirty="0"/>
              <a:t>Ateş</a:t>
            </a:r>
          </a:p>
          <a:p>
            <a:pPr>
              <a:spcAft>
                <a:spcPts val="600"/>
              </a:spcAft>
            </a:pPr>
            <a:r>
              <a:rPr lang="tr-TR" dirty="0"/>
              <a:t>Şiddetli </a:t>
            </a:r>
            <a:r>
              <a:rPr lang="tr-TR" dirty="0" err="1"/>
              <a:t>perikoronitis</a:t>
            </a:r>
            <a:endParaRPr lang="tr-TR" dirty="0"/>
          </a:p>
          <a:p>
            <a:pPr>
              <a:spcAft>
                <a:spcPts val="600"/>
              </a:spcAft>
            </a:pPr>
            <a:r>
              <a:rPr lang="tr-TR" dirty="0" err="1"/>
              <a:t>Osteomyelitis</a:t>
            </a:r>
            <a:endParaRPr lang="tr-TR" dirty="0"/>
          </a:p>
          <a:p>
            <a:pPr>
              <a:spcAft>
                <a:spcPts val="600"/>
              </a:spcAft>
            </a:pPr>
            <a:endParaRPr lang="en-US" dirty="0"/>
          </a:p>
        </p:txBody>
      </p:sp>
    </p:spTree>
    <p:extLst>
      <p:ext uri="{BB962C8B-B14F-4D97-AF65-F5344CB8AC3E}">
        <p14:creationId xmlns:p14="http://schemas.microsoft.com/office/powerpoint/2010/main" val="3563428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05218"/>
            <a:ext cx="8229600" cy="5671782"/>
          </a:xfrm>
        </p:spPr>
        <p:txBody>
          <a:bodyPr>
            <a:normAutofit lnSpcReduction="10000"/>
          </a:bodyPr>
          <a:lstStyle/>
          <a:p>
            <a:pPr>
              <a:spcAft>
                <a:spcPts val="600"/>
              </a:spcAft>
            </a:pPr>
            <a:r>
              <a:rPr lang="tr-TR" dirty="0"/>
              <a:t>Başta açıklanan 3 kritere göre antibiyotik kullanımı bazen </a:t>
            </a:r>
            <a:r>
              <a:rPr lang="tr-TR" dirty="0" err="1"/>
              <a:t>kontrendike</a:t>
            </a:r>
            <a:r>
              <a:rPr lang="tr-TR" dirty="0"/>
              <a:t> olur.</a:t>
            </a:r>
          </a:p>
          <a:p>
            <a:pPr>
              <a:spcAft>
                <a:spcPts val="600"/>
              </a:spcAft>
            </a:pPr>
            <a:r>
              <a:rPr lang="tr-TR" dirty="0">
                <a:solidFill>
                  <a:srgbClr val="FF0000"/>
                </a:solidFill>
              </a:rPr>
              <a:t>Birinci </a:t>
            </a:r>
            <a:r>
              <a:rPr lang="tr-TR" dirty="0" err="1">
                <a:solidFill>
                  <a:srgbClr val="FF0000"/>
                </a:solidFill>
              </a:rPr>
              <a:t>kontrendikasyon</a:t>
            </a:r>
            <a:r>
              <a:rPr lang="tr-TR" dirty="0">
                <a:solidFill>
                  <a:srgbClr val="FF0000"/>
                </a:solidFill>
              </a:rPr>
              <a:t>; </a:t>
            </a:r>
            <a:r>
              <a:rPr lang="tr-TR" dirty="0"/>
              <a:t>minör, kronik, iyi lokalize apselerdir. Bu durumlarda ,eğer hasta </a:t>
            </a:r>
            <a:r>
              <a:rPr lang="tr-TR" dirty="0" err="1"/>
              <a:t>immüpsüprese</a:t>
            </a:r>
            <a:r>
              <a:rPr lang="tr-TR" dirty="0"/>
              <a:t> değilse, etken dişin çekilmesi yeterli tedaviyi sağlar. </a:t>
            </a:r>
          </a:p>
          <a:p>
            <a:pPr>
              <a:spcAft>
                <a:spcPts val="600"/>
              </a:spcAft>
            </a:pPr>
            <a:r>
              <a:rPr lang="tr-TR" dirty="0"/>
              <a:t>Bu hastalara örnek olarak, </a:t>
            </a:r>
          </a:p>
          <a:p>
            <a:pPr lvl="1">
              <a:spcAft>
                <a:spcPts val="600"/>
              </a:spcAft>
            </a:pPr>
            <a:r>
              <a:rPr lang="tr-TR" dirty="0" err="1"/>
              <a:t>Semptomsuz</a:t>
            </a:r>
            <a:r>
              <a:rPr lang="tr-TR" dirty="0"/>
              <a:t>, kronik </a:t>
            </a:r>
            <a:r>
              <a:rPr lang="tr-TR" dirty="0" err="1"/>
              <a:t>periapikal</a:t>
            </a:r>
            <a:r>
              <a:rPr lang="tr-TR" dirty="0"/>
              <a:t> apsesi olan ve çekimi gereken dişler, </a:t>
            </a:r>
          </a:p>
          <a:p>
            <a:pPr lvl="1">
              <a:spcAft>
                <a:spcPts val="600"/>
              </a:spcAft>
            </a:pPr>
            <a:r>
              <a:rPr lang="tr-TR" dirty="0"/>
              <a:t>Drene olmuş bir apse veya </a:t>
            </a:r>
          </a:p>
          <a:p>
            <a:pPr lvl="1">
              <a:spcAft>
                <a:spcPts val="600"/>
              </a:spcAft>
            </a:pPr>
            <a:r>
              <a:rPr lang="tr-TR" dirty="0"/>
              <a:t>Ağır </a:t>
            </a:r>
            <a:r>
              <a:rPr lang="tr-TR" dirty="0" err="1"/>
              <a:t>periodontitis</a:t>
            </a:r>
            <a:r>
              <a:rPr lang="tr-TR" dirty="0"/>
              <a:t>.</a:t>
            </a:r>
          </a:p>
          <a:p>
            <a:pPr>
              <a:spcAft>
                <a:spcPts val="600"/>
              </a:spcAft>
            </a:pPr>
            <a:r>
              <a:rPr lang="tr-TR" dirty="0">
                <a:solidFill>
                  <a:srgbClr val="FF0000"/>
                </a:solidFill>
              </a:rPr>
              <a:t>İkinci </a:t>
            </a:r>
            <a:r>
              <a:rPr lang="tr-TR" dirty="0" err="1">
                <a:solidFill>
                  <a:srgbClr val="FF0000"/>
                </a:solidFill>
              </a:rPr>
              <a:t>kontrendikasyon</a:t>
            </a:r>
            <a:r>
              <a:rPr lang="tr-TR" dirty="0">
                <a:solidFill>
                  <a:srgbClr val="FF0000"/>
                </a:solidFill>
              </a:rPr>
              <a:t>; </a:t>
            </a:r>
            <a:r>
              <a:rPr lang="tr-TR" dirty="0"/>
              <a:t>iyi lokalize, şişlik olmayan veya hafif şişliği olan </a:t>
            </a:r>
            <a:r>
              <a:rPr lang="tr-TR" dirty="0" err="1"/>
              <a:t>dentoalveoler</a:t>
            </a:r>
            <a:r>
              <a:rPr lang="tr-TR" dirty="0"/>
              <a:t> apselerdir. Bu durumda etken dişe kanal tedavisi yapılması veya etken diş çekilmesiyle enfeksiyon hızla çözülür.</a:t>
            </a:r>
          </a:p>
          <a:p>
            <a:pPr>
              <a:spcAft>
                <a:spcPts val="600"/>
              </a:spcAft>
            </a:pPr>
            <a:endParaRPr lang="tr-TR" dirty="0"/>
          </a:p>
          <a:p>
            <a:pPr>
              <a:spcAft>
                <a:spcPts val="600"/>
              </a:spcAft>
            </a:pPr>
            <a:endParaRPr lang="en-US" dirty="0"/>
          </a:p>
        </p:txBody>
      </p:sp>
    </p:spTree>
    <p:extLst>
      <p:ext uri="{BB962C8B-B14F-4D97-AF65-F5344CB8AC3E}">
        <p14:creationId xmlns:p14="http://schemas.microsoft.com/office/powerpoint/2010/main" val="5646854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92500" lnSpcReduction="20000"/>
          </a:bodyPr>
          <a:lstStyle/>
          <a:p>
            <a:pPr>
              <a:spcAft>
                <a:spcPts val="600"/>
              </a:spcAft>
            </a:pPr>
            <a:r>
              <a:rPr lang="tr-TR" dirty="0">
                <a:solidFill>
                  <a:srgbClr val="FF0000"/>
                </a:solidFill>
              </a:rPr>
              <a:t>Üçüncü </a:t>
            </a:r>
            <a:r>
              <a:rPr lang="tr-TR" dirty="0" err="1">
                <a:solidFill>
                  <a:srgbClr val="FF0000"/>
                </a:solidFill>
              </a:rPr>
              <a:t>kontrendikasyon</a:t>
            </a:r>
            <a:r>
              <a:rPr lang="tr-TR" dirty="0">
                <a:solidFill>
                  <a:srgbClr val="FF0000"/>
                </a:solidFill>
              </a:rPr>
              <a:t>; </a:t>
            </a:r>
            <a:r>
              <a:rPr lang="tr-TR" dirty="0"/>
              <a:t>lokalize </a:t>
            </a:r>
            <a:r>
              <a:rPr lang="tr-TR" dirty="0" err="1"/>
              <a:t>alveolar</a:t>
            </a:r>
            <a:r>
              <a:rPr lang="tr-TR" dirty="0"/>
              <a:t> </a:t>
            </a:r>
            <a:r>
              <a:rPr lang="tr-TR" dirty="0" err="1"/>
              <a:t>osteitis</a:t>
            </a:r>
            <a:r>
              <a:rPr lang="tr-TR" dirty="0"/>
              <a:t> veya </a:t>
            </a:r>
            <a:r>
              <a:rPr lang="tr-TR" dirty="0" err="1"/>
              <a:t>dry</a:t>
            </a:r>
            <a:r>
              <a:rPr lang="tr-TR" dirty="0"/>
              <a:t> </a:t>
            </a:r>
            <a:r>
              <a:rPr lang="tr-TR" dirty="0" err="1"/>
              <a:t>sockettir</a:t>
            </a:r>
            <a:r>
              <a:rPr lang="tr-TR" dirty="0"/>
              <a:t>. </a:t>
            </a:r>
          </a:p>
          <a:p>
            <a:pPr>
              <a:spcAft>
                <a:spcPts val="600"/>
              </a:spcAft>
            </a:pPr>
            <a:r>
              <a:rPr lang="tr-TR" dirty="0" err="1"/>
              <a:t>Dry</a:t>
            </a:r>
            <a:r>
              <a:rPr lang="tr-TR" dirty="0"/>
              <a:t> </a:t>
            </a:r>
            <a:r>
              <a:rPr lang="tr-TR" dirty="0" err="1"/>
              <a:t>socketin</a:t>
            </a:r>
            <a:r>
              <a:rPr lang="tr-TR" dirty="0"/>
              <a:t> tedavisi palyatiftir ve bir enfeksiyon gibi tedavi edilmez. </a:t>
            </a:r>
            <a:r>
              <a:rPr lang="tr-TR" dirty="0" err="1"/>
              <a:t>Bakteriyal</a:t>
            </a:r>
            <a:r>
              <a:rPr lang="tr-TR" dirty="0"/>
              <a:t> patojenlerin </a:t>
            </a:r>
            <a:r>
              <a:rPr lang="tr-TR" dirty="0" err="1"/>
              <a:t>dry</a:t>
            </a:r>
            <a:r>
              <a:rPr lang="tr-TR" dirty="0"/>
              <a:t> </a:t>
            </a:r>
            <a:r>
              <a:rPr lang="tr-TR" dirty="0" err="1"/>
              <a:t>sockette</a:t>
            </a:r>
            <a:r>
              <a:rPr lang="tr-TR" dirty="0"/>
              <a:t> rol oynamasına rağmen, klinik problem kendini </a:t>
            </a:r>
            <a:r>
              <a:rPr lang="tr-TR" dirty="0" err="1"/>
              <a:t>sinirlayici</a:t>
            </a:r>
            <a:r>
              <a:rPr lang="tr-TR" dirty="0"/>
              <a:t>(self </a:t>
            </a:r>
            <a:r>
              <a:rPr lang="tr-TR" dirty="0" err="1"/>
              <a:t>limiting</a:t>
            </a:r>
            <a:r>
              <a:rPr lang="tr-TR" dirty="0"/>
              <a:t>) ve </a:t>
            </a:r>
            <a:r>
              <a:rPr lang="tr-TR" dirty="0" err="1"/>
              <a:t>prematür</a:t>
            </a:r>
            <a:r>
              <a:rPr lang="tr-TR" dirty="0"/>
              <a:t> </a:t>
            </a:r>
            <a:r>
              <a:rPr lang="tr-TR" dirty="0" err="1"/>
              <a:t>fibrinolizistir</a:t>
            </a:r>
            <a:r>
              <a:rPr lang="tr-TR" dirty="0"/>
              <a:t>. (pıhtının kaybı)</a:t>
            </a:r>
          </a:p>
          <a:p>
            <a:pPr>
              <a:spcAft>
                <a:spcPts val="600"/>
              </a:spcAft>
            </a:pPr>
            <a:r>
              <a:rPr lang="tr-TR" dirty="0">
                <a:solidFill>
                  <a:srgbClr val="FF0000"/>
                </a:solidFill>
              </a:rPr>
              <a:t>Dördüncü </a:t>
            </a:r>
            <a:r>
              <a:rPr lang="tr-TR" dirty="0" err="1">
                <a:solidFill>
                  <a:srgbClr val="FF0000"/>
                </a:solidFill>
              </a:rPr>
              <a:t>kontrendikasyon</a:t>
            </a:r>
            <a:r>
              <a:rPr lang="tr-TR" dirty="0">
                <a:solidFill>
                  <a:srgbClr val="FF0000"/>
                </a:solidFill>
              </a:rPr>
              <a:t>; </a:t>
            </a:r>
            <a:r>
              <a:rPr lang="tr-TR" dirty="0"/>
              <a:t>minör </a:t>
            </a:r>
            <a:r>
              <a:rPr lang="tr-TR" dirty="0" err="1"/>
              <a:t>gingival</a:t>
            </a:r>
            <a:r>
              <a:rPr lang="tr-TR" dirty="0"/>
              <a:t> ödemle birlikte görülen hafif </a:t>
            </a:r>
            <a:r>
              <a:rPr lang="tr-TR" dirty="0" err="1"/>
              <a:t>pericoronitis</a:t>
            </a:r>
            <a:r>
              <a:rPr lang="tr-TR" dirty="0"/>
              <a:t> ve enfeksiyonun çözülmesi için antibiyotik gerekmeyen hafif ağrı olmasıdır.</a:t>
            </a:r>
          </a:p>
          <a:p>
            <a:endParaRPr lang="tr-TR" dirty="0"/>
          </a:p>
        </p:txBody>
      </p:sp>
    </p:spTree>
    <p:extLst>
      <p:ext uri="{BB962C8B-B14F-4D97-AF65-F5344CB8AC3E}">
        <p14:creationId xmlns:p14="http://schemas.microsoft.com/office/powerpoint/2010/main" val="1122552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07" y="533400"/>
            <a:ext cx="8720920" cy="990600"/>
          </a:xfrm>
        </p:spPr>
        <p:txBody>
          <a:bodyPr>
            <a:noAutofit/>
          </a:bodyPr>
          <a:lstStyle/>
          <a:p>
            <a:r>
              <a:rPr lang="tr-TR" sz="3200" dirty="0"/>
              <a:t>Antibiyotik kullanımının gerekli olmadığı durumlar;</a:t>
            </a:r>
            <a:endParaRPr lang="en-US" sz="3200" dirty="0"/>
          </a:p>
        </p:txBody>
      </p:sp>
      <p:sp>
        <p:nvSpPr>
          <p:cNvPr id="3" name="Content Placeholder 2"/>
          <p:cNvSpPr>
            <a:spLocks noGrp="1"/>
          </p:cNvSpPr>
          <p:nvPr>
            <p:ph idx="1"/>
          </p:nvPr>
        </p:nvSpPr>
        <p:spPr>
          <a:xfrm>
            <a:off x="457200" y="1787856"/>
            <a:ext cx="8229600" cy="4689143"/>
          </a:xfrm>
        </p:spPr>
        <p:txBody>
          <a:bodyPr/>
          <a:lstStyle/>
          <a:p>
            <a:pPr>
              <a:spcAft>
                <a:spcPts val="600"/>
              </a:spcAft>
            </a:pPr>
            <a:r>
              <a:rPr lang="tr-TR" dirty="0"/>
              <a:t>Hasta isteği</a:t>
            </a:r>
          </a:p>
          <a:p>
            <a:pPr>
              <a:spcAft>
                <a:spcPts val="600"/>
              </a:spcAft>
            </a:pPr>
            <a:r>
              <a:rPr lang="tr-TR" dirty="0"/>
              <a:t>Diş ağrısı</a:t>
            </a:r>
          </a:p>
          <a:p>
            <a:pPr>
              <a:spcAft>
                <a:spcPts val="600"/>
              </a:spcAft>
            </a:pPr>
            <a:r>
              <a:rPr lang="tr-TR" dirty="0" err="1"/>
              <a:t>Periapikal</a:t>
            </a:r>
            <a:r>
              <a:rPr lang="tr-TR" dirty="0"/>
              <a:t> apse</a:t>
            </a:r>
          </a:p>
          <a:p>
            <a:pPr>
              <a:spcAft>
                <a:spcPts val="600"/>
              </a:spcAft>
            </a:pPr>
            <a:r>
              <a:rPr lang="tr-TR" dirty="0" err="1"/>
              <a:t>Dry</a:t>
            </a:r>
            <a:r>
              <a:rPr lang="tr-TR" dirty="0"/>
              <a:t> </a:t>
            </a:r>
            <a:r>
              <a:rPr lang="tr-TR" dirty="0" err="1"/>
              <a:t>socket</a:t>
            </a:r>
            <a:endParaRPr lang="tr-TR" dirty="0"/>
          </a:p>
          <a:p>
            <a:pPr>
              <a:spcAft>
                <a:spcPts val="600"/>
              </a:spcAft>
            </a:pPr>
            <a:r>
              <a:rPr lang="tr-TR" dirty="0"/>
              <a:t>Seri diş çekimi</a:t>
            </a:r>
          </a:p>
          <a:p>
            <a:pPr>
              <a:spcAft>
                <a:spcPts val="600"/>
              </a:spcAft>
            </a:pPr>
            <a:r>
              <a:rPr lang="tr-TR" dirty="0"/>
              <a:t>Hafif </a:t>
            </a:r>
            <a:r>
              <a:rPr lang="tr-TR" dirty="0" err="1"/>
              <a:t>perikoronitis</a:t>
            </a:r>
            <a:r>
              <a:rPr lang="tr-TR" dirty="0"/>
              <a:t> (sadece </a:t>
            </a:r>
            <a:r>
              <a:rPr lang="tr-TR" dirty="0" err="1"/>
              <a:t>operkulumun</a:t>
            </a:r>
            <a:r>
              <a:rPr lang="tr-TR" dirty="0"/>
              <a:t> </a:t>
            </a:r>
            <a:r>
              <a:rPr lang="tr-TR" dirty="0" err="1"/>
              <a:t>infeksiyonu</a:t>
            </a:r>
            <a:r>
              <a:rPr lang="tr-TR" dirty="0"/>
              <a:t>)</a:t>
            </a:r>
          </a:p>
          <a:p>
            <a:pPr>
              <a:spcAft>
                <a:spcPts val="600"/>
              </a:spcAft>
            </a:pPr>
            <a:r>
              <a:rPr lang="tr-TR" dirty="0"/>
              <a:t>Drene olmuş </a:t>
            </a:r>
            <a:r>
              <a:rPr lang="tr-TR" dirty="0" err="1"/>
              <a:t>alveolar</a:t>
            </a:r>
            <a:r>
              <a:rPr lang="tr-TR" dirty="0"/>
              <a:t> apseler</a:t>
            </a:r>
          </a:p>
          <a:p>
            <a:pPr>
              <a:spcAft>
                <a:spcPts val="600"/>
              </a:spcAft>
            </a:pPr>
            <a:endParaRPr lang="en-US" dirty="0"/>
          </a:p>
        </p:txBody>
      </p:sp>
    </p:spTree>
    <p:extLst>
      <p:ext uri="{BB962C8B-B14F-4D97-AF65-F5344CB8AC3E}">
        <p14:creationId xmlns:p14="http://schemas.microsoft.com/office/powerpoint/2010/main" val="4177963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73707"/>
            <a:ext cx="8229600" cy="5303293"/>
          </a:xfrm>
        </p:spPr>
        <p:txBody>
          <a:bodyPr/>
          <a:lstStyle/>
          <a:p>
            <a:pPr>
              <a:spcAft>
                <a:spcPts val="600"/>
              </a:spcAft>
            </a:pPr>
            <a:r>
              <a:rPr lang="tr-TR" dirty="0">
                <a:solidFill>
                  <a:srgbClr val="FF0000"/>
                </a:solidFill>
              </a:rPr>
              <a:t>Özet olarak, antibiyotikler bakteriyel </a:t>
            </a:r>
            <a:r>
              <a:rPr lang="tr-TR" dirty="0" err="1">
                <a:solidFill>
                  <a:srgbClr val="FF0000"/>
                </a:solidFill>
              </a:rPr>
              <a:t>invazyonun</a:t>
            </a:r>
            <a:r>
              <a:rPr lang="tr-TR" dirty="0">
                <a:solidFill>
                  <a:srgbClr val="FF0000"/>
                </a:solidFill>
              </a:rPr>
              <a:t> derin dokulara ilerlemesinin hastanın </a:t>
            </a:r>
            <a:r>
              <a:rPr lang="tr-TR" dirty="0" err="1">
                <a:solidFill>
                  <a:srgbClr val="FF0000"/>
                </a:solidFill>
              </a:rPr>
              <a:t>immün</a:t>
            </a:r>
            <a:r>
              <a:rPr lang="tr-TR" dirty="0">
                <a:solidFill>
                  <a:srgbClr val="FF0000"/>
                </a:solidFill>
              </a:rPr>
              <a:t> cevabından daha hızlı gerçekleştiği durumlarda reçete edilmelidir. </a:t>
            </a:r>
          </a:p>
          <a:p>
            <a:pPr>
              <a:spcAft>
                <a:spcPts val="600"/>
              </a:spcAft>
            </a:pPr>
            <a:r>
              <a:rPr lang="tr-TR" dirty="0"/>
              <a:t>Antibiyotikler yara iyileşmesini hızlandırmaz, </a:t>
            </a:r>
            <a:r>
              <a:rPr lang="tr-TR" dirty="0" err="1"/>
              <a:t>nonbakteriyal</a:t>
            </a:r>
            <a:r>
              <a:rPr lang="tr-TR" dirty="0"/>
              <a:t> vakalarda faydası olmaz.</a:t>
            </a:r>
          </a:p>
          <a:p>
            <a:pPr>
              <a:spcAft>
                <a:spcPts val="600"/>
              </a:spcAft>
            </a:pPr>
            <a:r>
              <a:rPr lang="tr-TR" dirty="0" err="1"/>
              <a:t>İnflamatuar</a:t>
            </a:r>
            <a:r>
              <a:rPr lang="tr-TR" dirty="0"/>
              <a:t> </a:t>
            </a:r>
            <a:r>
              <a:rPr lang="tr-TR" dirty="0" err="1"/>
              <a:t>pulpitis</a:t>
            </a:r>
            <a:r>
              <a:rPr lang="tr-TR" dirty="0"/>
              <a:t> nedeniyle şiddetli ağrısı olan hastalarda ağrı, bakteriyel </a:t>
            </a:r>
            <a:r>
              <a:rPr lang="tr-TR" dirty="0" err="1"/>
              <a:t>infeksiyonun</a:t>
            </a:r>
            <a:r>
              <a:rPr lang="tr-TR" dirty="0"/>
              <a:t> derin dokulara </a:t>
            </a:r>
            <a:r>
              <a:rPr lang="tr-TR" dirty="0" err="1"/>
              <a:t>yayılmasınden</a:t>
            </a:r>
            <a:r>
              <a:rPr lang="tr-TR" dirty="0"/>
              <a:t> değil, </a:t>
            </a:r>
            <a:r>
              <a:rPr lang="tr-TR" dirty="0" err="1"/>
              <a:t>pulpanın</a:t>
            </a:r>
            <a:r>
              <a:rPr lang="tr-TR" dirty="0"/>
              <a:t> lokal </a:t>
            </a:r>
            <a:r>
              <a:rPr lang="tr-TR" dirty="0" err="1"/>
              <a:t>inflamatuar</a:t>
            </a:r>
            <a:r>
              <a:rPr lang="tr-TR" dirty="0"/>
              <a:t> reaksiyonu nedeniyle oluşur. Rutin olarak bu hastalara antibiyotik reçete edilmemelidir.</a:t>
            </a:r>
          </a:p>
          <a:p>
            <a:pPr>
              <a:spcAft>
                <a:spcPts val="600"/>
              </a:spcAft>
            </a:pPr>
            <a:endParaRPr lang="en-US" dirty="0"/>
          </a:p>
        </p:txBody>
      </p:sp>
    </p:spTree>
    <p:extLst>
      <p:ext uri="{BB962C8B-B14F-4D97-AF65-F5344CB8AC3E}">
        <p14:creationId xmlns:p14="http://schemas.microsoft.com/office/powerpoint/2010/main" val="42086831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327546" y="1446663"/>
            <a:ext cx="4061574" cy="1924331"/>
          </a:xfrm>
        </p:spPr>
        <p:txBody>
          <a:bodyPr>
            <a:normAutofit/>
          </a:bodyPr>
          <a:lstStyle/>
          <a:p>
            <a:r>
              <a:rPr lang="tr-TR" sz="2400" dirty="0"/>
              <a:t>Basit </a:t>
            </a:r>
            <a:r>
              <a:rPr lang="tr-TR" sz="2400" dirty="0" err="1"/>
              <a:t>odontojenik</a:t>
            </a:r>
            <a:r>
              <a:rPr lang="tr-TR" sz="2400" dirty="0"/>
              <a:t> </a:t>
            </a:r>
            <a:r>
              <a:rPr lang="tr-TR" sz="2400" dirty="0" err="1"/>
              <a:t>infeksiyonlar</a:t>
            </a:r>
            <a:endParaRPr lang="tr-TR" sz="2400" dirty="0"/>
          </a:p>
        </p:txBody>
      </p:sp>
      <p:sp>
        <p:nvSpPr>
          <p:cNvPr id="4" name="İçerik Yer Tutucusu 3"/>
          <p:cNvSpPr>
            <a:spLocks noGrp="1"/>
          </p:cNvSpPr>
          <p:nvPr>
            <p:ph sz="half" idx="2"/>
          </p:nvPr>
        </p:nvSpPr>
        <p:spPr>
          <a:xfrm>
            <a:off x="457200" y="3370996"/>
            <a:ext cx="3931920" cy="3018691"/>
          </a:xfrm>
        </p:spPr>
        <p:txBody>
          <a:bodyPr/>
          <a:lstStyle/>
          <a:p>
            <a:pPr>
              <a:spcAft>
                <a:spcPts val="600"/>
              </a:spcAft>
            </a:pPr>
            <a:r>
              <a:rPr lang="tr-TR" sz="2000" dirty="0"/>
              <a:t>Şişlik </a:t>
            </a:r>
            <a:r>
              <a:rPr lang="tr-TR" sz="2000" dirty="0" err="1"/>
              <a:t>alveolar</a:t>
            </a:r>
            <a:r>
              <a:rPr lang="tr-TR" sz="2000" dirty="0"/>
              <a:t> proses ve </a:t>
            </a:r>
            <a:r>
              <a:rPr lang="tr-TR" sz="2000" dirty="0" err="1"/>
              <a:t>vestibuler</a:t>
            </a:r>
            <a:r>
              <a:rPr lang="tr-TR" sz="2000" dirty="0"/>
              <a:t> boşluk ile sınırlıdır.</a:t>
            </a:r>
          </a:p>
          <a:p>
            <a:pPr>
              <a:spcAft>
                <a:spcPts val="600"/>
              </a:spcAft>
            </a:pPr>
            <a:r>
              <a:rPr lang="tr-TR" sz="2000" dirty="0"/>
              <a:t>İlk tedavi girişimi</a:t>
            </a:r>
          </a:p>
          <a:p>
            <a:pPr>
              <a:spcAft>
                <a:spcPts val="600"/>
              </a:spcAft>
            </a:pPr>
            <a:r>
              <a:rPr lang="tr-TR" sz="2000" dirty="0" err="1"/>
              <a:t>Non</a:t>
            </a:r>
            <a:r>
              <a:rPr lang="tr-TR" sz="2000" dirty="0"/>
              <a:t> </a:t>
            </a:r>
            <a:r>
              <a:rPr lang="tr-TR" sz="2000" dirty="0" err="1"/>
              <a:t>immunsuprese</a:t>
            </a:r>
            <a:r>
              <a:rPr lang="tr-TR" sz="2000" dirty="0"/>
              <a:t> hasta</a:t>
            </a:r>
          </a:p>
          <a:p>
            <a:endParaRPr lang="tr-TR" dirty="0"/>
          </a:p>
        </p:txBody>
      </p:sp>
      <p:sp>
        <p:nvSpPr>
          <p:cNvPr id="5" name="Metin Yer Tutucusu 4"/>
          <p:cNvSpPr>
            <a:spLocks noGrp="1"/>
          </p:cNvSpPr>
          <p:nvPr>
            <p:ph type="body" sz="quarter" idx="3"/>
          </p:nvPr>
        </p:nvSpPr>
        <p:spPr>
          <a:xfrm>
            <a:off x="4599296" y="1446663"/>
            <a:ext cx="4339988" cy="1924332"/>
          </a:xfrm>
        </p:spPr>
        <p:txBody>
          <a:bodyPr>
            <a:normAutofit/>
          </a:bodyPr>
          <a:lstStyle/>
          <a:p>
            <a:r>
              <a:rPr lang="tr-TR" sz="2400" dirty="0"/>
              <a:t>Kompleks </a:t>
            </a:r>
            <a:r>
              <a:rPr lang="tr-TR" sz="2400" dirty="0" err="1"/>
              <a:t>odontojenik</a:t>
            </a:r>
            <a:r>
              <a:rPr lang="tr-TR" sz="2400" dirty="0"/>
              <a:t> </a:t>
            </a:r>
            <a:r>
              <a:rPr lang="tr-TR" sz="2400" dirty="0" err="1"/>
              <a:t>infeksiyonlar</a:t>
            </a:r>
            <a:endParaRPr lang="tr-TR" sz="2400" dirty="0"/>
          </a:p>
        </p:txBody>
      </p:sp>
      <p:sp>
        <p:nvSpPr>
          <p:cNvPr id="6" name="İçerik Yer Tutucusu 5"/>
          <p:cNvSpPr>
            <a:spLocks noGrp="1"/>
          </p:cNvSpPr>
          <p:nvPr>
            <p:ph sz="quarter" idx="4"/>
          </p:nvPr>
        </p:nvSpPr>
        <p:spPr>
          <a:xfrm>
            <a:off x="4754880" y="3370996"/>
            <a:ext cx="3931920" cy="3018692"/>
          </a:xfrm>
        </p:spPr>
        <p:txBody>
          <a:bodyPr>
            <a:normAutofit/>
          </a:bodyPr>
          <a:lstStyle/>
          <a:p>
            <a:pPr>
              <a:spcAft>
                <a:spcPts val="600"/>
              </a:spcAft>
            </a:pPr>
            <a:r>
              <a:rPr lang="tr-TR" sz="2000" dirty="0" err="1"/>
              <a:t>Vestibuler</a:t>
            </a:r>
            <a:r>
              <a:rPr lang="tr-TR" sz="2000" dirty="0"/>
              <a:t> boşluğun ötesine uzanan şişlik</a:t>
            </a:r>
          </a:p>
          <a:p>
            <a:pPr>
              <a:spcAft>
                <a:spcPts val="600"/>
              </a:spcAft>
            </a:pPr>
            <a:r>
              <a:rPr lang="tr-TR" sz="2000" dirty="0"/>
              <a:t>Önceki tedavide başarısızlık</a:t>
            </a:r>
          </a:p>
          <a:p>
            <a:pPr>
              <a:spcAft>
                <a:spcPts val="600"/>
              </a:spcAft>
            </a:pPr>
            <a:r>
              <a:rPr lang="tr-TR" sz="2000" dirty="0" err="1"/>
              <a:t>İmmunsuprese</a:t>
            </a:r>
            <a:r>
              <a:rPr lang="tr-TR" sz="2000" dirty="0"/>
              <a:t> hasta</a:t>
            </a:r>
          </a:p>
          <a:p>
            <a:endParaRPr lang="tr-TR" sz="2000" dirty="0"/>
          </a:p>
        </p:txBody>
      </p:sp>
    </p:spTree>
    <p:extLst>
      <p:ext uri="{BB962C8B-B14F-4D97-AF65-F5344CB8AC3E}">
        <p14:creationId xmlns:p14="http://schemas.microsoft.com/office/powerpoint/2010/main" val="4025758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092" y="982638"/>
            <a:ext cx="8031707" cy="1610435"/>
          </a:xfrm>
        </p:spPr>
        <p:txBody>
          <a:bodyPr>
            <a:normAutofit/>
          </a:bodyPr>
          <a:lstStyle/>
          <a:p>
            <a:r>
              <a:rPr lang="tr-TR" dirty="0"/>
              <a:t>7.Uygun antibiyotik kullanımı</a:t>
            </a:r>
            <a:endParaRPr lang="en-US" dirty="0"/>
          </a:p>
        </p:txBody>
      </p:sp>
      <p:sp>
        <p:nvSpPr>
          <p:cNvPr id="3" name="Content Placeholder 2"/>
          <p:cNvSpPr>
            <a:spLocks noGrp="1"/>
          </p:cNvSpPr>
          <p:nvPr>
            <p:ph idx="1"/>
          </p:nvPr>
        </p:nvSpPr>
        <p:spPr>
          <a:xfrm>
            <a:off x="457200" y="2593074"/>
            <a:ext cx="8229600" cy="3883925"/>
          </a:xfrm>
        </p:spPr>
        <p:txBody>
          <a:bodyPr/>
          <a:lstStyle/>
          <a:p>
            <a:pPr>
              <a:spcAft>
                <a:spcPts val="600"/>
              </a:spcAft>
            </a:pPr>
            <a:r>
              <a:rPr lang="tr-TR" dirty="0"/>
              <a:t>Antibiyotik reçete edilmesine karar verildiğinde, uygun dozda ve uygun aralıklarla kullandırılmalıdır.</a:t>
            </a:r>
          </a:p>
          <a:p>
            <a:pPr>
              <a:spcAft>
                <a:spcPts val="600"/>
              </a:spcAft>
            </a:pPr>
            <a:r>
              <a:rPr lang="tr-TR" dirty="0"/>
              <a:t>Hastalar akut semptomlar azaldığında antibiyotiklerini kullanmayı bırakırlar. </a:t>
            </a:r>
          </a:p>
          <a:p>
            <a:pPr>
              <a:spcAft>
                <a:spcPts val="600"/>
              </a:spcAft>
            </a:pPr>
            <a:r>
              <a:rPr lang="tr-TR" dirty="0"/>
              <a:t>Hastalar bilgilendirilmeli ve ilaçlarını düzenli kullanmaları sağlanmalıdır.</a:t>
            </a:r>
          </a:p>
          <a:p>
            <a:pPr>
              <a:spcAft>
                <a:spcPts val="600"/>
              </a:spcAft>
            </a:pPr>
            <a:endParaRPr lang="en-US" dirty="0"/>
          </a:p>
        </p:txBody>
      </p:sp>
    </p:spTree>
    <p:extLst>
      <p:ext uri="{BB962C8B-B14F-4D97-AF65-F5344CB8AC3E}">
        <p14:creationId xmlns:p14="http://schemas.microsoft.com/office/powerpoint/2010/main" val="976713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a:t>8.Hastanın kontrol sıklığı</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10000"/>
          </a:bodyPr>
          <a:lstStyle/>
          <a:p>
            <a:pPr>
              <a:spcAft>
                <a:spcPts val="600"/>
              </a:spcAft>
            </a:pPr>
            <a:r>
              <a:rPr lang="tr-TR" dirty="0"/>
              <a:t>Hasta cerrahi olarak tedavi edilip antibiyotik tedavisi başlandıktan sonra, tedaviye verilen cevap ve komplikasyonlar açısından hasta dikkatlice takip edilmelidir. </a:t>
            </a:r>
          </a:p>
          <a:p>
            <a:pPr>
              <a:spcAft>
                <a:spcPts val="600"/>
              </a:spcAft>
            </a:pPr>
            <a:r>
              <a:rPr lang="tr-TR" dirty="0"/>
              <a:t>Hastalar bu tür vakalarda 2 gün sonra kontrole çağırılmalıdır. Tedavi başarılıysa şişlik ve ağrı hızla azalır. Diş hekimi dreni değerlendirmelidir. Ayrıca hastanın ateşi, </a:t>
            </a:r>
            <a:r>
              <a:rPr lang="tr-TR" dirty="0" err="1"/>
              <a:t>trismus</a:t>
            </a:r>
            <a:r>
              <a:rPr lang="tr-TR" dirty="0"/>
              <a:t> ve hastanın </a:t>
            </a:r>
            <a:r>
              <a:rPr lang="tr-TR" dirty="0" err="1"/>
              <a:t>subjektif</a:t>
            </a:r>
            <a:r>
              <a:rPr lang="tr-TR" dirty="0"/>
              <a:t> şikayetleri de değerlendirilmelidir.</a:t>
            </a:r>
          </a:p>
          <a:p>
            <a:pPr>
              <a:spcAft>
                <a:spcPts val="600"/>
              </a:spcAft>
            </a:pPr>
            <a:r>
              <a:rPr lang="tr-TR" dirty="0"/>
              <a:t>Eğer tedavi başarısız olduysa, olası başarısızlık nedenleri dikkatlice değerlendirilmelidir. </a:t>
            </a:r>
          </a:p>
          <a:p>
            <a:pPr>
              <a:spcAft>
                <a:spcPts val="600"/>
              </a:spcAft>
            </a:pPr>
            <a:r>
              <a:rPr lang="tr-TR" dirty="0">
                <a:solidFill>
                  <a:srgbClr val="FF0000"/>
                </a:solidFill>
              </a:rPr>
              <a:t>En sık başarısızlık nedeni, </a:t>
            </a:r>
            <a:r>
              <a:rPr lang="tr-TR" dirty="0"/>
              <a:t>uygun olmayan cerrahi tedavidir. </a:t>
            </a:r>
          </a:p>
          <a:p>
            <a:pPr>
              <a:spcAft>
                <a:spcPts val="600"/>
              </a:spcAft>
            </a:pPr>
            <a:r>
              <a:rPr lang="tr-TR" dirty="0"/>
              <a:t>Etken dişin çekimi tekrar değerlendirilmelidir veya enfeksiyonun yayıldığı ve </a:t>
            </a:r>
            <a:r>
              <a:rPr lang="tr-TR" dirty="0" err="1"/>
              <a:t>pü’nün</a:t>
            </a:r>
            <a:r>
              <a:rPr lang="tr-TR" dirty="0"/>
              <a:t> drene edilmesi gereken bölge doğru değerlendirilememiş olabilir. </a:t>
            </a:r>
          </a:p>
          <a:p>
            <a:pPr>
              <a:spcAft>
                <a:spcPts val="600"/>
              </a:spcAft>
            </a:pPr>
            <a:r>
              <a:rPr lang="tr-TR" dirty="0"/>
              <a:t>Bu hastaların, havayolu güvenliğinin sağlanması, ileri cerrahiler ve </a:t>
            </a:r>
            <a:r>
              <a:rPr lang="tr-TR" dirty="0" err="1"/>
              <a:t>intravenöz</a:t>
            </a:r>
            <a:r>
              <a:rPr lang="tr-TR" dirty="0"/>
              <a:t> antibiyotik tedavisi için </a:t>
            </a:r>
            <a:r>
              <a:rPr lang="tr-TR" dirty="0" err="1"/>
              <a:t>hospitalize</a:t>
            </a:r>
            <a:r>
              <a:rPr lang="tr-TR" dirty="0"/>
              <a:t> edilmesi gerekebilir.</a:t>
            </a:r>
          </a:p>
          <a:p>
            <a:pPr>
              <a:spcAft>
                <a:spcPts val="600"/>
              </a:spcAft>
            </a:pPr>
            <a:endParaRPr lang="en-US" dirty="0"/>
          </a:p>
        </p:txBody>
      </p:sp>
    </p:spTree>
    <p:extLst>
      <p:ext uri="{BB962C8B-B14F-4D97-AF65-F5344CB8AC3E}">
        <p14:creationId xmlns:p14="http://schemas.microsoft.com/office/powerpoint/2010/main" val="13109388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928048"/>
            <a:ext cx="8229600" cy="5548952"/>
          </a:xfrm>
        </p:spPr>
        <p:txBody>
          <a:bodyPr>
            <a:normAutofit fontScale="92500" lnSpcReduction="20000"/>
          </a:bodyPr>
          <a:lstStyle/>
          <a:p>
            <a:r>
              <a:rPr lang="tr-TR" dirty="0">
                <a:solidFill>
                  <a:srgbClr val="FF0000"/>
                </a:solidFill>
              </a:rPr>
              <a:t>İkinci başarısızlık nedeni, </a:t>
            </a:r>
            <a:r>
              <a:rPr lang="tr-TR" dirty="0"/>
              <a:t>hastanın </a:t>
            </a:r>
            <a:r>
              <a:rPr lang="tr-TR" dirty="0" err="1"/>
              <a:t>immünsuprese</a:t>
            </a:r>
            <a:r>
              <a:rPr lang="tr-TR" dirty="0"/>
              <a:t> olmasıdır. </a:t>
            </a:r>
          </a:p>
          <a:p>
            <a:r>
              <a:rPr lang="tr-TR" dirty="0"/>
              <a:t>Hastadan tekrar sistemik </a:t>
            </a:r>
            <a:r>
              <a:rPr lang="tr-TR" dirty="0" err="1"/>
              <a:t>anamnez</a:t>
            </a:r>
            <a:r>
              <a:rPr lang="tr-TR" dirty="0"/>
              <a:t> alınmalı, daha dikkatli değerlendirilmelidir. </a:t>
            </a:r>
            <a:r>
              <a:rPr lang="tr-TR" dirty="0" err="1"/>
              <a:t>Dehidratasyon</a:t>
            </a:r>
            <a:r>
              <a:rPr lang="tr-TR" dirty="0"/>
              <a:t>, </a:t>
            </a:r>
            <a:r>
              <a:rPr lang="tr-TR" dirty="0" err="1"/>
              <a:t>malnütrisyon</a:t>
            </a:r>
            <a:r>
              <a:rPr lang="tr-TR" dirty="0"/>
              <a:t> gibi </a:t>
            </a:r>
            <a:r>
              <a:rPr lang="tr-TR" dirty="0" err="1"/>
              <a:t>immünsupresyona</a:t>
            </a:r>
            <a:r>
              <a:rPr lang="tr-TR" dirty="0"/>
              <a:t> neden olabilecek durumlar tekrar değerlendirilmelidir.</a:t>
            </a:r>
          </a:p>
          <a:p>
            <a:r>
              <a:rPr lang="tr-TR" dirty="0">
                <a:solidFill>
                  <a:srgbClr val="FF0000"/>
                </a:solidFill>
              </a:rPr>
              <a:t>Üçüncü başarısızlık nedeni, </a:t>
            </a:r>
            <a:r>
              <a:rPr lang="tr-TR" dirty="0"/>
              <a:t>yabancı maddelerdir. </a:t>
            </a:r>
          </a:p>
          <a:p>
            <a:r>
              <a:rPr lang="tr-TR" dirty="0" err="1"/>
              <a:t>Odontojenik</a:t>
            </a:r>
            <a:r>
              <a:rPr lang="tr-TR" dirty="0"/>
              <a:t> enfeksiyonlarda nadiren görülmesine rağmen, diş hekimi dikkatlice </a:t>
            </a:r>
            <a:r>
              <a:rPr lang="tr-TR" dirty="0" err="1"/>
              <a:t>anamnez</a:t>
            </a:r>
            <a:r>
              <a:rPr lang="tr-TR" dirty="0"/>
              <a:t> almalı ve ilgili bölgeden, yabancı </a:t>
            </a:r>
            <a:r>
              <a:rPr lang="tr-TR" dirty="0" err="1"/>
              <a:t>radyoopak</a:t>
            </a:r>
            <a:r>
              <a:rPr lang="tr-TR" dirty="0"/>
              <a:t> madde bulunmadığını doğrulamak için, </a:t>
            </a:r>
            <a:r>
              <a:rPr lang="tr-TR" dirty="0" err="1"/>
              <a:t>periapikal</a:t>
            </a:r>
            <a:r>
              <a:rPr lang="tr-TR" dirty="0"/>
              <a:t> </a:t>
            </a:r>
            <a:r>
              <a:rPr lang="tr-TR" dirty="0" err="1"/>
              <a:t>radrografi</a:t>
            </a:r>
            <a:r>
              <a:rPr lang="tr-TR" dirty="0"/>
              <a:t> almalıdır. </a:t>
            </a:r>
          </a:p>
          <a:p>
            <a:r>
              <a:rPr lang="tr-TR" dirty="0" err="1"/>
              <a:t>Dental</a:t>
            </a:r>
            <a:r>
              <a:rPr lang="tr-TR" dirty="0"/>
              <a:t> </a:t>
            </a:r>
            <a:r>
              <a:rPr lang="tr-TR" dirty="0" err="1"/>
              <a:t>implantlar</a:t>
            </a:r>
            <a:r>
              <a:rPr lang="tr-TR" dirty="0"/>
              <a:t> kullanımı son yıllarda gittikçe artan ve bakteriler için tutucu yüzeyler oluşturabilen yabancı maddelerdir. Eğer enfeksiyon </a:t>
            </a:r>
            <a:r>
              <a:rPr lang="tr-TR" dirty="0" err="1"/>
              <a:t>implanttan</a:t>
            </a:r>
            <a:r>
              <a:rPr lang="tr-TR" dirty="0"/>
              <a:t> kaynaklanıyorsa dikkatlice kürete edilmeli veya etken kaldırılmalıdır.</a:t>
            </a:r>
          </a:p>
          <a:p>
            <a:endParaRPr lang="tr-TR" dirty="0"/>
          </a:p>
        </p:txBody>
      </p:sp>
    </p:spTree>
    <p:extLst>
      <p:ext uri="{BB962C8B-B14F-4D97-AF65-F5344CB8AC3E}">
        <p14:creationId xmlns:p14="http://schemas.microsoft.com/office/powerpoint/2010/main" val="1856948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62500" lnSpcReduction="20000"/>
          </a:bodyPr>
          <a:lstStyle/>
          <a:p>
            <a:pPr>
              <a:spcAft>
                <a:spcPts val="600"/>
              </a:spcAft>
            </a:pPr>
            <a:r>
              <a:rPr lang="tr-TR" dirty="0"/>
              <a:t>İlk </a:t>
            </a:r>
            <a:r>
              <a:rPr lang="tr-TR" dirty="0" err="1"/>
              <a:t>inokülasyondan</a:t>
            </a:r>
            <a:r>
              <a:rPr lang="tr-TR" dirty="0"/>
              <a:t> sonra, derin dokularda </a:t>
            </a:r>
            <a:r>
              <a:rPr lang="tr-TR" dirty="0" err="1"/>
              <a:t>fakültatif</a:t>
            </a:r>
            <a:r>
              <a:rPr lang="tr-TR" dirty="0"/>
              <a:t> </a:t>
            </a:r>
            <a:r>
              <a:rPr lang="tr-TR" dirty="0" err="1"/>
              <a:t>S.milleri</a:t>
            </a:r>
            <a:r>
              <a:rPr lang="tr-TR" dirty="0"/>
              <a:t> grubu organizmalar </a:t>
            </a:r>
            <a:r>
              <a:rPr lang="tr-TR" dirty="0" err="1">
                <a:solidFill>
                  <a:srgbClr val="FF0000"/>
                </a:solidFill>
              </a:rPr>
              <a:t>hyaluronidase</a:t>
            </a:r>
            <a:r>
              <a:rPr lang="tr-TR" dirty="0"/>
              <a:t> sentezleyebilir, bu da </a:t>
            </a:r>
            <a:r>
              <a:rPr lang="tr-TR" dirty="0" err="1"/>
              <a:t>enfekte</a:t>
            </a:r>
            <a:r>
              <a:rPr lang="tr-TR" dirty="0"/>
              <a:t> organizmaların derin bağ dokuya ilerlemelerini sağlar ve </a:t>
            </a:r>
            <a:r>
              <a:rPr lang="tr-TR" dirty="0" err="1"/>
              <a:t>selülit</a:t>
            </a:r>
            <a:r>
              <a:rPr lang="tr-TR" dirty="0"/>
              <a:t> tipi enfeksiyon başlar.</a:t>
            </a:r>
          </a:p>
          <a:p>
            <a:pPr>
              <a:spcAft>
                <a:spcPts val="600"/>
              </a:spcAft>
            </a:pPr>
            <a:r>
              <a:rPr lang="tr-TR" dirty="0"/>
              <a:t>Streptokokların oluşturduğu </a:t>
            </a:r>
            <a:r>
              <a:rPr lang="tr-TR" dirty="0" err="1"/>
              <a:t>metabolitler</a:t>
            </a:r>
            <a:r>
              <a:rPr lang="tr-TR" dirty="0"/>
              <a:t> </a:t>
            </a:r>
            <a:r>
              <a:rPr lang="tr-TR" dirty="0" err="1"/>
              <a:t>anaerobların</a:t>
            </a:r>
            <a:r>
              <a:rPr lang="tr-TR" dirty="0"/>
              <a:t> üremesi için uygun ortam oluşturur; doku </a:t>
            </a:r>
            <a:r>
              <a:rPr lang="tr-TR" dirty="0" err="1"/>
              <a:t>ph</a:t>
            </a:r>
            <a:r>
              <a:rPr lang="tr-TR" dirty="0"/>
              <a:t> </a:t>
            </a:r>
            <a:r>
              <a:rPr lang="tr-TR" dirty="0" err="1"/>
              <a:t>sını</a:t>
            </a:r>
            <a:r>
              <a:rPr lang="tr-TR" dirty="0"/>
              <a:t> düşürür, lokal oksijeni tüketirler.</a:t>
            </a:r>
          </a:p>
          <a:p>
            <a:pPr>
              <a:spcAft>
                <a:spcPts val="600"/>
              </a:spcAft>
            </a:pPr>
            <a:r>
              <a:rPr lang="tr-TR" dirty="0" err="1"/>
              <a:t>Anaerob</a:t>
            </a:r>
            <a:r>
              <a:rPr lang="tr-TR" dirty="0"/>
              <a:t> bakteriler lokal </a:t>
            </a:r>
            <a:r>
              <a:rPr lang="tr-TR" dirty="0" err="1"/>
              <a:t>oksidasyon</a:t>
            </a:r>
            <a:r>
              <a:rPr lang="tr-TR" dirty="0"/>
              <a:t> redüksiyon potansiyelini düşürürler, </a:t>
            </a:r>
            <a:r>
              <a:rPr lang="tr-TR" dirty="0" err="1"/>
              <a:t>anaeroblar</a:t>
            </a:r>
            <a:r>
              <a:rPr lang="tr-TR" dirty="0"/>
              <a:t> baskın hale gelir ve sentezledikleri </a:t>
            </a:r>
            <a:r>
              <a:rPr lang="tr-TR" dirty="0" err="1">
                <a:solidFill>
                  <a:srgbClr val="FF0000"/>
                </a:solidFill>
              </a:rPr>
              <a:t>kollajenaz</a:t>
            </a:r>
            <a:r>
              <a:rPr lang="tr-TR" dirty="0"/>
              <a:t> ile dokularda </a:t>
            </a:r>
            <a:r>
              <a:rPr lang="tr-TR" dirty="0" err="1">
                <a:solidFill>
                  <a:srgbClr val="FF0000"/>
                </a:solidFill>
              </a:rPr>
              <a:t>likefaksiyon</a:t>
            </a:r>
            <a:r>
              <a:rPr lang="tr-TR" dirty="0">
                <a:solidFill>
                  <a:srgbClr val="FF0000"/>
                </a:solidFill>
              </a:rPr>
              <a:t> nekrozuna </a:t>
            </a:r>
            <a:r>
              <a:rPr lang="tr-TR" dirty="0"/>
              <a:t>neden olurlar.</a:t>
            </a:r>
          </a:p>
          <a:p>
            <a:pPr>
              <a:spcAft>
                <a:spcPts val="600"/>
              </a:spcAft>
            </a:pPr>
            <a:r>
              <a:rPr lang="tr-TR" dirty="0" err="1"/>
              <a:t>Kollajenin</a:t>
            </a:r>
            <a:r>
              <a:rPr lang="tr-TR" dirty="0"/>
              <a:t> yıkılmasıyla klinik olarak teşhis edilebilen apseler oluşur. Apse aşamasında baskın bakteriler </a:t>
            </a:r>
            <a:r>
              <a:rPr lang="tr-TR" dirty="0" err="1"/>
              <a:t>anaeroblardır</a:t>
            </a:r>
            <a:r>
              <a:rPr lang="tr-TR" dirty="0"/>
              <a:t> ve sonunda sadece </a:t>
            </a:r>
            <a:r>
              <a:rPr lang="tr-TR" dirty="0" err="1"/>
              <a:t>anaerob</a:t>
            </a:r>
            <a:r>
              <a:rPr lang="tr-TR" dirty="0"/>
              <a:t> bakteriler kalır.</a:t>
            </a:r>
          </a:p>
          <a:p>
            <a:pPr>
              <a:spcAft>
                <a:spcPts val="600"/>
              </a:spcAft>
            </a:pPr>
            <a:r>
              <a:rPr lang="tr-TR" dirty="0" err="1"/>
              <a:t>Selülit</a:t>
            </a:r>
            <a:r>
              <a:rPr lang="tr-TR" dirty="0"/>
              <a:t>                         aerobik </a:t>
            </a:r>
            <a:r>
              <a:rPr lang="tr-TR" dirty="0" err="1"/>
              <a:t>streptokokkal</a:t>
            </a:r>
            <a:r>
              <a:rPr lang="tr-TR" dirty="0"/>
              <a:t> enfeksiyon</a:t>
            </a:r>
          </a:p>
          <a:p>
            <a:pPr>
              <a:spcAft>
                <a:spcPts val="600"/>
              </a:spcAft>
            </a:pPr>
            <a:r>
              <a:rPr lang="tr-TR" dirty="0"/>
              <a:t>Kronik apse                         anaerobik enfeksiyon olarak karakterize edilir.</a:t>
            </a:r>
          </a:p>
          <a:p>
            <a:pPr>
              <a:spcAft>
                <a:spcPts val="600"/>
              </a:spcAft>
            </a:pPr>
            <a:endParaRPr lang="en-US" dirty="0"/>
          </a:p>
        </p:txBody>
      </p:sp>
      <p:cxnSp>
        <p:nvCxnSpPr>
          <p:cNvPr id="4" name="Düz Ok Bağlayıcısı 4"/>
          <p:cNvCxnSpPr/>
          <p:nvPr/>
        </p:nvCxnSpPr>
        <p:spPr>
          <a:xfrm>
            <a:off x="1710702" y="5236910"/>
            <a:ext cx="122349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 name="Düz Ok Bağlayıcısı 4"/>
          <p:cNvCxnSpPr/>
          <p:nvPr/>
        </p:nvCxnSpPr>
        <p:spPr>
          <a:xfrm>
            <a:off x="2322449" y="5668005"/>
            <a:ext cx="122349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854966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3582"/>
            <a:ext cx="8229600" cy="5453418"/>
          </a:xfrm>
        </p:spPr>
        <p:txBody>
          <a:bodyPr>
            <a:normAutofit fontScale="85000" lnSpcReduction="20000"/>
          </a:bodyPr>
          <a:lstStyle/>
          <a:p>
            <a:pPr>
              <a:spcAft>
                <a:spcPts val="600"/>
              </a:spcAft>
            </a:pPr>
            <a:r>
              <a:rPr lang="tr-TR" dirty="0">
                <a:solidFill>
                  <a:srgbClr val="FF0000"/>
                </a:solidFill>
              </a:rPr>
              <a:t>Son olarak, </a:t>
            </a:r>
            <a:r>
              <a:rPr lang="tr-TR" dirty="0"/>
              <a:t>hastaya verilen antibiyotik ile ilgili sıkıntılar olabilir. Hasta antibiyotiğini düzenli kullanmamış olabilir. </a:t>
            </a:r>
          </a:p>
          <a:p>
            <a:pPr>
              <a:spcAft>
                <a:spcPts val="600"/>
              </a:spcAft>
            </a:pPr>
            <a:r>
              <a:rPr lang="tr-TR" dirty="0"/>
              <a:t>Diğer bir problem antibiyotiğin </a:t>
            </a:r>
            <a:r>
              <a:rPr lang="tr-TR" dirty="0" err="1"/>
              <a:t>enfekte</a:t>
            </a:r>
            <a:r>
              <a:rPr lang="tr-TR" dirty="0"/>
              <a:t> bölgeye ulaşıp ulaşmadığıdır. Antibiyotiklerin apse </a:t>
            </a:r>
            <a:r>
              <a:rPr lang="tr-TR" dirty="0" err="1"/>
              <a:t>kavitelerine</a:t>
            </a:r>
            <a:r>
              <a:rPr lang="tr-TR" dirty="0"/>
              <a:t> </a:t>
            </a:r>
            <a:r>
              <a:rPr lang="tr-TR" dirty="0" err="1"/>
              <a:t>penetrasyonları</a:t>
            </a:r>
            <a:r>
              <a:rPr lang="tr-TR" dirty="0"/>
              <a:t> zayıftır. </a:t>
            </a:r>
          </a:p>
          <a:p>
            <a:pPr>
              <a:spcAft>
                <a:spcPts val="600"/>
              </a:spcAft>
            </a:pPr>
            <a:r>
              <a:rPr lang="tr-TR" dirty="0"/>
              <a:t>Antibiyotiğin </a:t>
            </a:r>
            <a:r>
              <a:rPr lang="tr-TR" dirty="0" err="1"/>
              <a:t>enfekte</a:t>
            </a:r>
            <a:r>
              <a:rPr lang="tr-TR" dirty="0"/>
              <a:t> bölgeye ulaşamama sebepleri, </a:t>
            </a:r>
          </a:p>
          <a:p>
            <a:pPr lvl="1">
              <a:spcAft>
                <a:spcPts val="600"/>
              </a:spcAft>
            </a:pPr>
            <a:r>
              <a:rPr lang="tr-TR" dirty="0" err="1"/>
              <a:t>Enfekte</a:t>
            </a:r>
            <a:r>
              <a:rPr lang="tr-TR" dirty="0"/>
              <a:t> </a:t>
            </a:r>
            <a:r>
              <a:rPr lang="tr-TR" dirty="0" err="1"/>
              <a:t>pü’nün</a:t>
            </a:r>
            <a:r>
              <a:rPr lang="tr-TR" dirty="0"/>
              <a:t> yetersiz drenajı, </a:t>
            </a:r>
          </a:p>
          <a:p>
            <a:pPr lvl="1">
              <a:spcAft>
                <a:spcPts val="600"/>
              </a:spcAft>
            </a:pPr>
            <a:r>
              <a:rPr lang="tr-TR" dirty="0"/>
              <a:t>İlgili bölgenin yetersiz beslenmesi veya </a:t>
            </a:r>
          </a:p>
          <a:p>
            <a:pPr lvl="1">
              <a:spcAft>
                <a:spcPts val="600"/>
              </a:spcAft>
            </a:pPr>
            <a:r>
              <a:rPr lang="tr-TR" dirty="0"/>
              <a:t>Antibiyotik dozunun az olmasıdır. </a:t>
            </a:r>
          </a:p>
          <a:p>
            <a:pPr>
              <a:spcAft>
                <a:spcPts val="600"/>
              </a:spcAft>
            </a:pPr>
            <a:r>
              <a:rPr lang="tr-TR" dirty="0"/>
              <a:t>Ayrıca hatalı bakteriyel </a:t>
            </a:r>
            <a:r>
              <a:rPr lang="tr-TR" dirty="0" err="1"/>
              <a:t>diagnoz</a:t>
            </a:r>
            <a:r>
              <a:rPr lang="tr-TR" dirty="0"/>
              <a:t> nedeniyle yanlış antibiyotik reçete edilmiş olabilir veya bakteriler antibiyotiklere karşı direnç kazanmış olabilir. </a:t>
            </a:r>
          </a:p>
          <a:p>
            <a:pPr>
              <a:spcAft>
                <a:spcPts val="600"/>
              </a:spcAft>
            </a:pPr>
            <a:r>
              <a:rPr lang="tr-TR" dirty="0"/>
              <a:t>Örneğin; </a:t>
            </a:r>
            <a:r>
              <a:rPr lang="tr-TR" dirty="0" err="1"/>
              <a:t>Prevotella</a:t>
            </a:r>
            <a:r>
              <a:rPr lang="tr-TR" dirty="0"/>
              <a:t> organizmalarının %25-%35i penisiline dirençlidir, ancak uygun cerrahi tedavi yapıldığında ve hastaya penisilin reçete edildiğinde nadiren fırsatçı enfeksiyonlar gelişir. </a:t>
            </a:r>
          </a:p>
          <a:p>
            <a:pPr>
              <a:spcAft>
                <a:spcPts val="600"/>
              </a:spcAft>
            </a:pPr>
            <a:r>
              <a:rPr lang="tr-TR" dirty="0"/>
              <a:t>Hastanın fırsatçı düşük dereceli enfeksiyonu olduğunda </a:t>
            </a:r>
            <a:r>
              <a:rPr lang="tr-TR" dirty="0" err="1"/>
              <a:t>antianaerobik</a:t>
            </a:r>
            <a:r>
              <a:rPr lang="tr-TR" dirty="0"/>
              <a:t> antibiyotik (</a:t>
            </a:r>
            <a:r>
              <a:rPr lang="tr-TR" dirty="0" err="1"/>
              <a:t>klindamisin</a:t>
            </a:r>
            <a:r>
              <a:rPr lang="tr-TR" dirty="0"/>
              <a:t>) reçete edilmesi uygundur.</a:t>
            </a:r>
          </a:p>
        </p:txBody>
      </p:sp>
    </p:spTree>
    <p:extLst>
      <p:ext uri="{BB962C8B-B14F-4D97-AF65-F5344CB8AC3E}">
        <p14:creationId xmlns:p14="http://schemas.microsoft.com/office/powerpoint/2010/main" val="19101322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77500" lnSpcReduction="20000"/>
          </a:bodyPr>
          <a:lstStyle/>
          <a:p>
            <a:pPr>
              <a:spcAft>
                <a:spcPts val="600"/>
              </a:spcAft>
            </a:pPr>
            <a:r>
              <a:rPr lang="tr-TR" dirty="0" err="1"/>
              <a:t>Klinisyen</a:t>
            </a:r>
            <a:r>
              <a:rPr lang="tr-TR" dirty="0"/>
              <a:t> hastayı olası </a:t>
            </a:r>
            <a:r>
              <a:rPr lang="tr-TR" dirty="0" err="1"/>
              <a:t>toksik</a:t>
            </a:r>
            <a:r>
              <a:rPr lang="tr-TR" dirty="0"/>
              <a:t> reaksiyonlar ve yan etkiler açısından da değerlendirmelidir. Hastanın mide bulantısı ve </a:t>
            </a:r>
            <a:r>
              <a:rPr lang="tr-TR" dirty="0" err="1"/>
              <a:t>abdominal</a:t>
            </a:r>
            <a:r>
              <a:rPr lang="tr-TR" dirty="0"/>
              <a:t> kramp şikayetleri olabilir.</a:t>
            </a:r>
          </a:p>
          <a:p>
            <a:pPr>
              <a:spcAft>
                <a:spcPts val="600"/>
              </a:spcAft>
            </a:pPr>
            <a:r>
              <a:rPr lang="tr-TR" dirty="0"/>
              <a:t>Diş hekimi olası </a:t>
            </a:r>
            <a:r>
              <a:rPr lang="tr-TR" dirty="0" err="1"/>
              <a:t>sekonder</a:t>
            </a:r>
            <a:r>
              <a:rPr lang="tr-TR" dirty="0"/>
              <a:t> </a:t>
            </a:r>
            <a:r>
              <a:rPr lang="tr-TR" dirty="0" err="1"/>
              <a:t>superenfeksiyon</a:t>
            </a:r>
            <a:r>
              <a:rPr lang="tr-TR" dirty="0"/>
              <a:t> ihtimalinin de farkında olmalıdır. En sık görülen </a:t>
            </a:r>
            <a:r>
              <a:rPr lang="tr-TR" dirty="0" err="1"/>
              <a:t>sekonder</a:t>
            </a:r>
            <a:r>
              <a:rPr lang="tr-TR" dirty="0"/>
              <a:t> enfeksiyon, oral veya </a:t>
            </a:r>
            <a:r>
              <a:rPr lang="tr-TR" dirty="0" err="1"/>
              <a:t>vaginal</a:t>
            </a:r>
            <a:r>
              <a:rPr lang="tr-TR" dirty="0"/>
              <a:t> </a:t>
            </a:r>
            <a:r>
              <a:rPr lang="tr-TR" dirty="0" err="1"/>
              <a:t>candidiasisdir</a:t>
            </a:r>
            <a:r>
              <a:rPr lang="tr-TR" dirty="0"/>
              <a:t>. Bu normal floranın antibiyotik tedavisi nedeniyle değişmesinin bir sonucu olarak </a:t>
            </a:r>
            <a:r>
              <a:rPr lang="tr-TR" dirty="0" err="1"/>
              <a:t>kandida</a:t>
            </a:r>
            <a:r>
              <a:rPr lang="tr-TR" dirty="0"/>
              <a:t> organizmalarının büyümesi sonucu görülür.</a:t>
            </a:r>
          </a:p>
          <a:p>
            <a:pPr>
              <a:spcAft>
                <a:spcPts val="600"/>
              </a:spcAft>
            </a:pPr>
            <a:r>
              <a:rPr lang="tr-TR" dirty="0"/>
              <a:t>Son olarak, enfeksiyon çözülüp hasta iyileştikten sonra da hasta olası </a:t>
            </a:r>
            <a:r>
              <a:rPr lang="tr-TR" dirty="0" err="1"/>
              <a:t>rekürrenslere</a:t>
            </a:r>
            <a:r>
              <a:rPr lang="tr-TR" dirty="0"/>
              <a:t> karşı kontrol randevularına çağırılmalıdır. Hasta antibiyotiğini almayı erken bırakırsa veya dren gereğinden önce çıkarılırsa </a:t>
            </a:r>
            <a:r>
              <a:rPr lang="tr-TR" dirty="0" err="1"/>
              <a:t>rekürrensler</a:t>
            </a:r>
            <a:r>
              <a:rPr lang="tr-TR" dirty="0"/>
              <a:t> görülebilir.</a:t>
            </a:r>
          </a:p>
          <a:p>
            <a:pPr>
              <a:spcAft>
                <a:spcPts val="600"/>
              </a:spcAft>
            </a:pPr>
            <a:endParaRPr lang="en-US" dirty="0"/>
          </a:p>
          <a:p>
            <a:endParaRPr lang="tr-TR" dirty="0"/>
          </a:p>
        </p:txBody>
      </p:sp>
    </p:spTree>
    <p:extLst>
      <p:ext uri="{BB962C8B-B14F-4D97-AF65-F5344CB8AC3E}">
        <p14:creationId xmlns:p14="http://schemas.microsoft.com/office/powerpoint/2010/main" val="3334858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Başarısız tedavi nedenleri</a:t>
            </a:r>
            <a:endParaRPr lang="en-US" dirty="0"/>
          </a:p>
        </p:txBody>
      </p:sp>
      <p:sp>
        <p:nvSpPr>
          <p:cNvPr id="3" name="Content Placeholder 2"/>
          <p:cNvSpPr>
            <a:spLocks noGrp="1"/>
          </p:cNvSpPr>
          <p:nvPr>
            <p:ph idx="1"/>
          </p:nvPr>
        </p:nvSpPr>
        <p:spPr/>
        <p:txBody>
          <a:bodyPr>
            <a:normAutofit fontScale="92500" lnSpcReduction="10000"/>
          </a:bodyPr>
          <a:lstStyle/>
          <a:p>
            <a:pPr>
              <a:spcAft>
                <a:spcPts val="600"/>
              </a:spcAft>
            </a:pPr>
            <a:r>
              <a:rPr lang="tr-TR" dirty="0"/>
              <a:t>Yetersiz cerrahi</a:t>
            </a:r>
          </a:p>
          <a:p>
            <a:pPr>
              <a:spcAft>
                <a:spcPts val="600"/>
              </a:spcAft>
            </a:pPr>
            <a:r>
              <a:rPr lang="tr-TR" dirty="0" err="1"/>
              <a:t>Deprese</a:t>
            </a:r>
            <a:r>
              <a:rPr lang="tr-TR" dirty="0"/>
              <a:t> </a:t>
            </a:r>
            <a:r>
              <a:rPr lang="tr-TR" dirty="0" err="1"/>
              <a:t>immün</a:t>
            </a:r>
            <a:r>
              <a:rPr lang="tr-TR" dirty="0"/>
              <a:t> sistem</a:t>
            </a:r>
          </a:p>
          <a:p>
            <a:pPr>
              <a:spcAft>
                <a:spcPts val="600"/>
              </a:spcAft>
            </a:pPr>
            <a:r>
              <a:rPr lang="tr-TR" dirty="0"/>
              <a:t>Yabancı madde</a:t>
            </a:r>
          </a:p>
          <a:p>
            <a:pPr>
              <a:spcAft>
                <a:spcPts val="600"/>
              </a:spcAft>
            </a:pPr>
            <a:r>
              <a:rPr lang="tr-TR" dirty="0"/>
              <a:t>Antibiyotik problemleri</a:t>
            </a:r>
          </a:p>
          <a:p>
            <a:pPr lvl="1">
              <a:spcAft>
                <a:spcPts val="600"/>
              </a:spcAft>
            </a:pPr>
            <a:r>
              <a:rPr lang="tr-TR" dirty="0"/>
              <a:t>Hastanın düzenli kullanmaması</a:t>
            </a:r>
          </a:p>
          <a:p>
            <a:pPr lvl="1">
              <a:spcAft>
                <a:spcPts val="600"/>
              </a:spcAft>
            </a:pPr>
            <a:r>
              <a:rPr lang="tr-TR" dirty="0"/>
              <a:t>İlacın </a:t>
            </a:r>
            <a:r>
              <a:rPr lang="tr-TR" dirty="0" err="1"/>
              <a:t>enfekte</a:t>
            </a:r>
            <a:r>
              <a:rPr lang="tr-TR" dirty="0"/>
              <a:t> bölgeye ulaşmaması</a:t>
            </a:r>
          </a:p>
          <a:p>
            <a:pPr lvl="1">
              <a:spcAft>
                <a:spcPts val="600"/>
              </a:spcAft>
            </a:pPr>
            <a:r>
              <a:rPr lang="tr-TR" dirty="0"/>
              <a:t>Düşük ilaç dozu</a:t>
            </a:r>
          </a:p>
          <a:p>
            <a:pPr lvl="1">
              <a:spcAft>
                <a:spcPts val="600"/>
              </a:spcAft>
            </a:pPr>
            <a:r>
              <a:rPr lang="tr-TR" dirty="0"/>
              <a:t>Yanlış </a:t>
            </a:r>
            <a:r>
              <a:rPr lang="tr-TR" dirty="0" err="1"/>
              <a:t>bakteriyal</a:t>
            </a:r>
            <a:r>
              <a:rPr lang="tr-TR" dirty="0"/>
              <a:t> </a:t>
            </a:r>
            <a:r>
              <a:rPr lang="tr-TR" dirty="0" err="1"/>
              <a:t>diagnoz</a:t>
            </a:r>
            <a:endParaRPr lang="tr-TR" dirty="0"/>
          </a:p>
          <a:p>
            <a:pPr lvl="1">
              <a:spcAft>
                <a:spcPts val="600"/>
              </a:spcAft>
            </a:pPr>
            <a:r>
              <a:rPr lang="tr-TR" dirty="0"/>
              <a:t>Yanlış antibiyotik</a:t>
            </a:r>
          </a:p>
        </p:txBody>
      </p:sp>
    </p:spTree>
    <p:extLst>
      <p:ext uri="{BB962C8B-B14F-4D97-AF65-F5344CB8AC3E}">
        <p14:creationId xmlns:p14="http://schemas.microsoft.com/office/powerpoint/2010/main" val="403559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G_059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80" y="106651"/>
            <a:ext cx="4358237" cy="5810982"/>
          </a:xfrm>
          <a:prstGeom prst="rect">
            <a:avLst/>
          </a:prstGeom>
        </p:spPr>
      </p:pic>
      <p:sp>
        <p:nvSpPr>
          <p:cNvPr id="7" name="Content Placeholder 6"/>
          <p:cNvSpPr>
            <a:spLocks noGrp="1"/>
          </p:cNvSpPr>
          <p:nvPr>
            <p:ph idx="1"/>
          </p:nvPr>
        </p:nvSpPr>
        <p:spPr/>
        <p:txBody>
          <a:bodyPr/>
          <a:lstStyle/>
          <a:p>
            <a:endParaRPr lang="en-US"/>
          </a:p>
        </p:txBody>
      </p:sp>
      <p:pic>
        <p:nvPicPr>
          <p:cNvPr id="8" name="Picture 7" descr="IMG_05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155" y="1019759"/>
            <a:ext cx="4281275" cy="5708367"/>
          </a:xfrm>
          <a:prstGeom prst="rect">
            <a:avLst/>
          </a:prstGeom>
        </p:spPr>
      </p:pic>
    </p:spTree>
    <p:extLst>
      <p:ext uri="{BB962C8B-B14F-4D97-AF65-F5344CB8AC3E}">
        <p14:creationId xmlns:p14="http://schemas.microsoft.com/office/powerpoint/2010/main" val="19310947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IMG_059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281" y="775789"/>
            <a:ext cx="3660125" cy="4880167"/>
          </a:xfrm>
          <a:prstGeom prst="rect">
            <a:avLst/>
          </a:prstGeom>
        </p:spPr>
      </p:pic>
      <p:pic>
        <p:nvPicPr>
          <p:cNvPr id="5" name="Picture 4" descr="IMG_05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6982" y="1632668"/>
            <a:ext cx="4410550" cy="3307913"/>
          </a:xfrm>
          <a:prstGeom prst="rect">
            <a:avLst/>
          </a:prstGeom>
        </p:spPr>
      </p:pic>
    </p:spTree>
    <p:extLst>
      <p:ext uri="{BB962C8B-B14F-4D97-AF65-F5344CB8AC3E}">
        <p14:creationId xmlns:p14="http://schemas.microsoft.com/office/powerpoint/2010/main" val="18192909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IMG_059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4285" y="0"/>
            <a:ext cx="4519715" cy="3389787"/>
          </a:xfrm>
          <a:prstGeom prst="rect">
            <a:avLst/>
          </a:prstGeom>
        </p:spPr>
      </p:pic>
      <p:pic>
        <p:nvPicPr>
          <p:cNvPr id="5" name="Picture 4" descr="IMG_059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19715" cy="3389787"/>
          </a:xfrm>
          <a:prstGeom prst="rect">
            <a:avLst/>
          </a:prstGeom>
        </p:spPr>
      </p:pic>
      <p:pic>
        <p:nvPicPr>
          <p:cNvPr id="6" name="Picture 5" descr="IMG_059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68212"/>
            <a:ext cx="4519718" cy="3389788"/>
          </a:xfrm>
          <a:prstGeom prst="rect">
            <a:avLst/>
          </a:prstGeom>
        </p:spPr>
      </p:pic>
      <p:pic>
        <p:nvPicPr>
          <p:cNvPr id="7" name="Picture 6" descr="IMG_059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4284" y="3468212"/>
            <a:ext cx="4519715" cy="3389787"/>
          </a:xfrm>
          <a:prstGeom prst="rect">
            <a:avLst/>
          </a:prstGeom>
        </p:spPr>
      </p:pic>
    </p:spTree>
    <p:extLst>
      <p:ext uri="{BB962C8B-B14F-4D97-AF65-F5344CB8AC3E}">
        <p14:creationId xmlns:p14="http://schemas.microsoft.com/office/powerpoint/2010/main" val="21640453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IMG_06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453842" cy="3340382"/>
          </a:xfrm>
          <a:prstGeom prst="rect">
            <a:avLst/>
          </a:prstGeom>
        </p:spPr>
      </p:pic>
      <p:pic>
        <p:nvPicPr>
          <p:cNvPr id="5" name="Picture 4" descr="IMG_06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156" y="0"/>
            <a:ext cx="4453844" cy="3340383"/>
          </a:xfrm>
          <a:prstGeom prst="rect">
            <a:avLst/>
          </a:prstGeom>
        </p:spPr>
      </p:pic>
      <p:pic>
        <p:nvPicPr>
          <p:cNvPr id="6" name="Picture 5" descr="IMG_06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06563"/>
            <a:ext cx="4468581" cy="3351436"/>
          </a:xfrm>
          <a:prstGeom prst="rect">
            <a:avLst/>
          </a:prstGeom>
        </p:spPr>
      </p:pic>
      <p:pic>
        <p:nvPicPr>
          <p:cNvPr id="7" name="Picture 6" descr="IMG_060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18" y="3506563"/>
            <a:ext cx="4468581" cy="3351436"/>
          </a:xfrm>
          <a:prstGeom prst="rect">
            <a:avLst/>
          </a:prstGeom>
        </p:spPr>
      </p:pic>
    </p:spTree>
    <p:extLst>
      <p:ext uri="{BB962C8B-B14F-4D97-AF65-F5344CB8AC3E}">
        <p14:creationId xmlns:p14="http://schemas.microsoft.com/office/powerpoint/2010/main" val="5305515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IMG_06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404664"/>
            <a:ext cx="4531411" cy="3398559"/>
          </a:xfrm>
          <a:prstGeom prst="rect">
            <a:avLst/>
          </a:prstGeom>
        </p:spPr>
      </p:pic>
      <p:pic>
        <p:nvPicPr>
          <p:cNvPr id="5" name="Picture 4" descr="IMG_06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2924944"/>
            <a:ext cx="4338393" cy="3253795"/>
          </a:xfrm>
          <a:prstGeom prst="rect">
            <a:avLst/>
          </a:prstGeom>
        </p:spPr>
      </p:pic>
    </p:spTree>
    <p:extLst>
      <p:ext uri="{BB962C8B-B14F-4D97-AF65-F5344CB8AC3E}">
        <p14:creationId xmlns:p14="http://schemas.microsoft.com/office/powerpoint/2010/main" val="2827292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IMG_06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44" y="144303"/>
            <a:ext cx="3578174" cy="4790860"/>
          </a:xfrm>
          <a:prstGeom prst="rect">
            <a:avLst/>
          </a:prstGeom>
        </p:spPr>
      </p:pic>
      <p:pic>
        <p:nvPicPr>
          <p:cNvPr id="5" name="Picture 4" descr="IMG_06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762" y="3012142"/>
            <a:ext cx="4777475" cy="3568177"/>
          </a:xfrm>
          <a:prstGeom prst="rect">
            <a:avLst/>
          </a:prstGeom>
        </p:spPr>
      </p:pic>
    </p:spTree>
    <p:extLst>
      <p:ext uri="{BB962C8B-B14F-4D97-AF65-F5344CB8AC3E}">
        <p14:creationId xmlns:p14="http://schemas.microsoft.com/office/powerpoint/2010/main" val="30401108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IMG_06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00" y="288606"/>
            <a:ext cx="3246761" cy="4347128"/>
          </a:xfrm>
          <a:prstGeom prst="rect">
            <a:avLst/>
          </a:prstGeom>
        </p:spPr>
      </p:pic>
      <p:pic>
        <p:nvPicPr>
          <p:cNvPr id="5" name="Picture 4" descr="IMG_06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850" y="2812883"/>
            <a:ext cx="5082962" cy="3796337"/>
          </a:xfrm>
          <a:prstGeom prst="rect">
            <a:avLst/>
          </a:prstGeom>
        </p:spPr>
      </p:pic>
    </p:spTree>
    <p:extLst>
      <p:ext uri="{BB962C8B-B14F-4D97-AF65-F5344CB8AC3E}">
        <p14:creationId xmlns:p14="http://schemas.microsoft.com/office/powerpoint/2010/main" val="3175849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err="1"/>
              <a:t>Odontojenik</a:t>
            </a:r>
            <a:r>
              <a:rPr lang="tr-TR" dirty="0"/>
              <a:t> enfeksiyonlardaki majör </a:t>
            </a:r>
            <a:r>
              <a:rPr lang="tr-TR" dirty="0" err="1"/>
              <a:t>patogenler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88311136"/>
              </p:ext>
            </p:extLst>
          </p:nvPr>
        </p:nvGraphicFramePr>
        <p:xfrm>
          <a:off x="457200" y="2004946"/>
          <a:ext cx="8229600" cy="4312920"/>
        </p:xfrm>
        <a:graphic>
          <a:graphicData uri="http://schemas.openxmlformats.org/drawingml/2006/table">
            <a:tbl>
              <a:tblPr firstRow="1" bandRow="1">
                <a:tableStyleId>{5C22544A-7EE6-4342-B048-85BDC9FD1C3A}</a:tableStyleId>
              </a:tblPr>
              <a:tblGrid>
                <a:gridCol w="3240869">
                  <a:extLst>
                    <a:ext uri="{9D8B030D-6E8A-4147-A177-3AD203B41FA5}">
                      <a16:colId xmlns:a16="http://schemas.microsoft.com/office/drawing/2014/main" val="20000"/>
                    </a:ext>
                  </a:extLst>
                </a:gridCol>
                <a:gridCol w="2358392">
                  <a:extLst>
                    <a:ext uri="{9D8B030D-6E8A-4147-A177-3AD203B41FA5}">
                      <a16:colId xmlns:a16="http://schemas.microsoft.com/office/drawing/2014/main" val="20001"/>
                    </a:ext>
                  </a:extLst>
                </a:gridCol>
                <a:gridCol w="2630339">
                  <a:extLst>
                    <a:ext uri="{9D8B030D-6E8A-4147-A177-3AD203B41FA5}">
                      <a16:colId xmlns:a16="http://schemas.microsoft.com/office/drawing/2014/main" val="20002"/>
                    </a:ext>
                  </a:extLst>
                </a:gridCol>
              </a:tblGrid>
              <a:tr h="370840">
                <a:tc>
                  <a:txBody>
                    <a:bodyPr/>
                    <a:lstStyle/>
                    <a:p>
                      <a:endParaRPr lang="en-US" dirty="0"/>
                    </a:p>
                  </a:txBody>
                  <a:tcPr/>
                </a:tc>
                <a:tc gridSpan="2">
                  <a:txBody>
                    <a:bodyPr/>
                    <a:lstStyle/>
                    <a:p>
                      <a:pPr algn="ctr"/>
                      <a:r>
                        <a:rPr lang="tr-TR" dirty="0"/>
                        <a:t> </a:t>
                      </a:r>
                      <a:r>
                        <a:rPr lang="tr-TR" sz="1800" dirty="0"/>
                        <a:t>Vaka oranları </a:t>
                      </a:r>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pPr algn="ctr"/>
                      <a:r>
                        <a:rPr lang="tr-TR" sz="1800" dirty="0"/>
                        <a:t> </a:t>
                      </a:r>
                      <a:r>
                        <a:rPr lang="tr-TR" sz="1800" dirty="0" err="1"/>
                        <a:t>Sakamoto</a:t>
                      </a:r>
                      <a:r>
                        <a:rPr lang="tr-TR" sz="1800" dirty="0"/>
                        <a:t> </a:t>
                      </a:r>
                      <a:r>
                        <a:rPr lang="tr-TR" sz="1800" dirty="0" err="1"/>
                        <a:t>et.al</a:t>
                      </a:r>
                      <a:r>
                        <a:rPr lang="tr-TR" sz="1800" dirty="0"/>
                        <a:t>.</a:t>
                      </a:r>
                    </a:p>
                    <a:p>
                      <a:pPr algn="ctr"/>
                      <a:r>
                        <a:rPr lang="tr-TR" sz="1800" dirty="0"/>
                        <a:t>(1998)</a:t>
                      </a:r>
                      <a:endParaRPr lang="en-US" dirty="0"/>
                    </a:p>
                  </a:txBody>
                  <a:tcPr/>
                </a:tc>
                <a:tc>
                  <a:txBody>
                    <a:bodyPr/>
                    <a:lstStyle/>
                    <a:p>
                      <a:pPr algn="ctr"/>
                      <a:r>
                        <a:rPr lang="tr-TR" sz="1800" dirty="0" err="1"/>
                        <a:t>Heimdahl</a:t>
                      </a:r>
                      <a:r>
                        <a:rPr lang="tr-TR" sz="1800" dirty="0"/>
                        <a:t> </a:t>
                      </a:r>
                      <a:r>
                        <a:rPr lang="tr-TR" sz="1800" dirty="0" err="1"/>
                        <a:t>et.al</a:t>
                      </a:r>
                      <a:endParaRPr lang="tr-TR" sz="1800" dirty="0"/>
                    </a:p>
                    <a:p>
                      <a:pPr algn="ctr"/>
                      <a:r>
                        <a:rPr lang="tr-TR" sz="1800" dirty="0"/>
                        <a:t>(1985)</a:t>
                      </a:r>
                      <a:endParaRPr lang="en-US" dirty="0"/>
                    </a:p>
                  </a:txBody>
                  <a:tcPr/>
                </a:tc>
                <a:extLst>
                  <a:ext uri="{0D108BD9-81ED-4DB2-BD59-A6C34878D82A}">
                    <a16:rowId xmlns:a16="http://schemas.microsoft.com/office/drawing/2014/main" val="10001"/>
                  </a:ext>
                </a:extLst>
              </a:tr>
              <a:tr h="370840">
                <a:tc>
                  <a:txBody>
                    <a:bodyPr/>
                    <a:lstStyle/>
                    <a:p>
                      <a:r>
                        <a:rPr lang="tr-TR" sz="1800" dirty="0" err="1"/>
                        <a:t>Streptococus</a:t>
                      </a:r>
                      <a:r>
                        <a:rPr lang="tr-TR" sz="1800" dirty="0"/>
                        <a:t> milleri grubu </a:t>
                      </a:r>
                      <a:endParaRPr lang="en-US" dirty="0"/>
                    </a:p>
                  </a:txBody>
                  <a:tcPr/>
                </a:tc>
                <a:tc>
                  <a:txBody>
                    <a:bodyPr/>
                    <a:lstStyle/>
                    <a:p>
                      <a:pPr algn="ctr"/>
                      <a:r>
                        <a:rPr lang="en-US" dirty="0"/>
                        <a:t>65</a:t>
                      </a:r>
                    </a:p>
                  </a:txBody>
                  <a:tcPr anchor="ctr"/>
                </a:tc>
                <a:tc>
                  <a:txBody>
                    <a:bodyPr/>
                    <a:lstStyle/>
                    <a:p>
                      <a:pPr algn="ctr"/>
                      <a:r>
                        <a:rPr lang="en-US" dirty="0"/>
                        <a:t>31</a:t>
                      </a:r>
                    </a:p>
                  </a:txBody>
                  <a:tcPr anchor="ctr"/>
                </a:tc>
                <a:extLst>
                  <a:ext uri="{0D108BD9-81ED-4DB2-BD59-A6C34878D82A}">
                    <a16:rowId xmlns:a16="http://schemas.microsoft.com/office/drawing/2014/main" val="10002"/>
                  </a:ext>
                </a:extLst>
              </a:tr>
              <a:tr h="370840">
                <a:tc>
                  <a:txBody>
                    <a:bodyPr/>
                    <a:lstStyle/>
                    <a:p>
                      <a:r>
                        <a:rPr lang="tr-TR" sz="1800" dirty="0" err="1"/>
                        <a:t>Peptostreptococcus</a:t>
                      </a:r>
                      <a:r>
                        <a:rPr lang="tr-TR" sz="1800" dirty="0"/>
                        <a:t> </a:t>
                      </a:r>
                      <a:r>
                        <a:rPr lang="tr-TR" sz="1800" dirty="0" err="1"/>
                        <a:t>species</a:t>
                      </a:r>
                      <a:r>
                        <a:rPr lang="tr-TR" sz="1800" dirty="0"/>
                        <a:t> </a:t>
                      </a:r>
                      <a:endParaRPr lang="en-US" dirty="0"/>
                    </a:p>
                  </a:txBody>
                  <a:tcPr/>
                </a:tc>
                <a:tc>
                  <a:txBody>
                    <a:bodyPr/>
                    <a:lstStyle/>
                    <a:p>
                      <a:pPr algn="ctr"/>
                      <a:r>
                        <a:rPr lang="en-US" dirty="0"/>
                        <a:t>65</a:t>
                      </a:r>
                    </a:p>
                  </a:txBody>
                  <a:tcPr anchor="ctr"/>
                </a:tc>
                <a:tc>
                  <a:txBody>
                    <a:bodyPr/>
                    <a:lstStyle/>
                    <a:p>
                      <a:pPr algn="ctr"/>
                      <a:r>
                        <a:rPr lang="en-US" dirty="0"/>
                        <a:t>31</a:t>
                      </a:r>
                    </a:p>
                  </a:txBody>
                  <a:tcPr anchor="ctr"/>
                </a:tc>
                <a:extLst>
                  <a:ext uri="{0D108BD9-81ED-4DB2-BD59-A6C34878D82A}">
                    <a16:rowId xmlns:a16="http://schemas.microsoft.com/office/drawing/2014/main" val="10003"/>
                  </a:ext>
                </a:extLst>
              </a:tr>
              <a:tr h="370840">
                <a:tc>
                  <a:txBody>
                    <a:bodyPr/>
                    <a:lstStyle/>
                    <a:p>
                      <a:r>
                        <a:rPr lang="tr-TR" sz="1800" dirty="0"/>
                        <a:t>Diğer anaerobik </a:t>
                      </a:r>
                      <a:r>
                        <a:rPr lang="tr-TR" sz="1800" dirty="0" err="1"/>
                        <a:t>streptococlar</a:t>
                      </a:r>
                      <a:r>
                        <a:rPr lang="tr-TR" sz="1800" dirty="0"/>
                        <a:t> </a:t>
                      </a:r>
                      <a:endParaRPr lang="en-US" dirty="0"/>
                    </a:p>
                  </a:txBody>
                  <a:tcPr/>
                </a:tc>
                <a:tc>
                  <a:txBody>
                    <a:bodyPr/>
                    <a:lstStyle/>
                    <a:p>
                      <a:pPr algn="ctr"/>
                      <a:r>
                        <a:rPr lang="en-US" dirty="0"/>
                        <a:t>9</a:t>
                      </a:r>
                    </a:p>
                  </a:txBody>
                  <a:tcPr anchor="ctr"/>
                </a:tc>
                <a:tc>
                  <a:txBody>
                    <a:bodyPr/>
                    <a:lstStyle/>
                    <a:p>
                      <a:pPr algn="ctr"/>
                      <a:r>
                        <a:rPr lang="en-US" dirty="0"/>
                        <a:t>38</a:t>
                      </a:r>
                    </a:p>
                  </a:txBody>
                  <a:tcPr anchor="ctr"/>
                </a:tc>
                <a:extLst>
                  <a:ext uri="{0D108BD9-81ED-4DB2-BD59-A6C34878D82A}">
                    <a16:rowId xmlns:a16="http://schemas.microsoft.com/office/drawing/2014/main" val="10004"/>
                  </a:ext>
                </a:extLst>
              </a:tr>
              <a:tr h="370840">
                <a:tc>
                  <a:txBody>
                    <a:bodyPr/>
                    <a:lstStyle/>
                    <a:p>
                      <a:r>
                        <a:rPr lang="tr-TR" sz="1800" dirty="0" err="1"/>
                        <a:t>Prevotella</a:t>
                      </a:r>
                      <a:r>
                        <a:rPr lang="tr-TR" sz="1800" dirty="0"/>
                        <a:t> </a:t>
                      </a:r>
                      <a:r>
                        <a:rPr lang="tr-TR" sz="1800" dirty="0" err="1"/>
                        <a:t>species</a:t>
                      </a:r>
                      <a:r>
                        <a:rPr lang="tr-TR" sz="18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a:t>(</a:t>
                      </a:r>
                      <a:r>
                        <a:rPr lang="tr-TR" sz="1800" dirty="0" err="1"/>
                        <a:t>p.oralis,p.buccae</a:t>
                      </a:r>
                      <a:r>
                        <a:rPr lang="tr-TR" sz="1800" dirty="0"/>
                        <a:t>)</a:t>
                      </a:r>
                    </a:p>
                  </a:txBody>
                  <a:tcPr/>
                </a:tc>
                <a:tc>
                  <a:txBody>
                    <a:bodyPr/>
                    <a:lstStyle/>
                    <a:p>
                      <a:pPr algn="ctr"/>
                      <a:r>
                        <a:rPr lang="en-US" dirty="0"/>
                        <a:t>74</a:t>
                      </a:r>
                    </a:p>
                  </a:txBody>
                  <a:tcPr anchor="ctr"/>
                </a:tc>
                <a:tc>
                  <a:txBody>
                    <a:bodyPr/>
                    <a:lstStyle/>
                    <a:p>
                      <a:pPr algn="ctr"/>
                      <a:r>
                        <a:rPr lang="en-US" dirty="0"/>
                        <a:t>35</a:t>
                      </a:r>
                    </a:p>
                  </a:txBody>
                  <a:tcPr anchor="ctr"/>
                </a:tc>
                <a:extLst>
                  <a:ext uri="{0D108BD9-81ED-4DB2-BD59-A6C34878D82A}">
                    <a16:rowId xmlns:a16="http://schemas.microsoft.com/office/drawing/2014/main" val="10005"/>
                  </a:ext>
                </a:extLst>
              </a:tr>
              <a:tr h="370840">
                <a:tc>
                  <a:txBody>
                    <a:bodyPr/>
                    <a:lstStyle/>
                    <a:p>
                      <a:r>
                        <a:rPr lang="tr-TR" sz="1800" dirty="0" err="1"/>
                        <a:t>Porphyromonas</a:t>
                      </a:r>
                      <a:r>
                        <a:rPr lang="tr-TR" sz="1800" dirty="0"/>
                        <a:t> </a:t>
                      </a:r>
                      <a:r>
                        <a:rPr lang="tr-TR" sz="1800" dirty="0" err="1"/>
                        <a:t>species</a:t>
                      </a:r>
                      <a:endParaRPr lang="tr-TR" sz="1800" dirty="0"/>
                    </a:p>
                    <a:p>
                      <a:r>
                        <a:rPr lang="tr-TR" sz="1800" dirty="0"/>
                        <a:t>(</a:t>
                      </a:r>
                      <a:r>
                        <a:rPr lang="tr-TR" sz="1800" dirty="0" err="1"/>
                        <a:t>p.gingivalis</a:t>
                      </a:r>
                      <a:r>
                        <a:rPr lang="tr-TR" sz="1800" dirty="0"/>
                        <a:t>)</a:t>
                      </a:r>
                    </a:p>
                  </a:txBody>
                  <a:tcPr/>
                </a:tc>
                <a:tc>
                  <a:txBody>
                    <a:bodyPr/>
                    <a:lstStyle/>
                    <a:p>
                      <a:pPr algn="ctr"/>
                      <a:r>
                        <a:rPr lang="en-US" dirty="0"/>
                        <a:t>17</a:t>
                      </a:r>
                    </a:p>
                  </a:txBody>
                  <a:tcPr anchor="ctr"/>
                </a:tc>
                <a:tc>
                  <a:txBody>
                    <a:bodyPr/>
                    <a:lstStyle/>
                    <a:p>
                      <a:pPr algn="ctr"/>
                      <a:r>
                        <a:rPr lang="en-US" dirty="0"/>
                        <a:t>-</a:t>
                      </a:r>
                    </a:p>
                  </a:txBody>
                  <a:tcPr anchor="ctr"/>
                </a:tc>
                <a:extLst>
                  <a:ext uri="{0D108BD9-81ED-4DB2-BD59-A6C34878D82A}">
                    <a16:rowId xmlns:a16="http://schemas.microsoft.com/office/drawing/2014/main" val="10006"/>
                  </a:ext>
                </a:extLst>
              </a:tr>
              <a:tr h="370840">
                <a:tc>
                  <a:txBody>
                    <a:bodyPr/>
                    <a:lstStyle/>
                    <a:p>
                      <a:r>
                        <a:rPr lang="tr-TR" sz="1800" dirty="0" err="1"/>
                        <a:t>Fusobacterium</a:t>
                      </a:r>
                      <a:r>
                        <a:rPr lang="tr-TR" sz="1800" dirty="0"/>
                        <a:t> </a:t>
                      </a:r>
                      <a:r>
                        <a:rPr lang="tr-TR" sz="1800" dirty="0" err="1"/>
                        <a:t>species</a:t>
                      </a:r>
                      <a:endParaRPr lang="en-US" dirty="0"/>
                    </a:p>
                  </a:txBody>
                  <a:tcPr/>
                </a:tc>
                <a:tc>
                  <a:txBody>
                    <a:bodyPr/>
                    <a:lstStyle/>
                    <a:p>
                      <a:pPr algn="ctr"/>
                      <a:r>
                        <a:rPr lang="en-US" dirty="0"/>
                        <a:t>52</a:t>
                      </a:r>
                    </a:p>
                  </a:txBody>
                  <a:tcPr anchor="ctr"/>
                </a:tc>
                <a:tc>
                  <a:txBody>
                    <a:bodyPr/>
                    <a:lstStyle/>
                    <a:p>
                      <a:pPr algn="ctr"/>
                      <a:r>
                        <a:rPr lang="en-US" dirty="0"/>
                        <a:t>45</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4409533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IMG_06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75" y="288391"/>
            <a:ext cx="2834677" cy="3795384"/>
          </a:xfrm>
          <a:prstGeom prst="rect">
            <a:avLst/>
          </a:prstGeom>
        </p:spPr>
      </p:pic>
      <p:pic>
        <p:nvPicPr>
          <p:cNvPr id="5" name="Picture 4" descr="IMG_06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653" y="1352332"/>
            <a:ext cx="2834679" cy="3795385"/>
          </a:xfrm>
          <a:prstGeom prst="rect">
            <a:avLst/>
          </a:prstGeom>
        </p:spPr>
      </p:pic>
      <p:pic>
        <p:nvPicPr>
          <p:cNvPr id="6" name="Picture 5" descr="IMG_06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507" y="2800132"/>
            <a:ext cx="2823113" cy="3779900"/>
          </a:xfrm>
          <a:prstGeom prst="rect">
            <a:avLst/>
          </a:prstGeom>
        </p:spPr>
      </p:pic>
    </p:spTree>
    <p:extLst>
      <p:ext uri="{BB962C8B-B14F-4D97-AF65-F5344CB8AC3E}">
        <p14:creationId xmlns:p14="http://schemas.microsoft.com/office/powerpoint/2010/main" val="16148241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tr-TR" dirty="0"/>
              <a:t>ENFEKSİYONDAN KORUNMA PRENSİPLERİ</a:t>
            </a:r>
            <a:endParaRPr lang="en-US" dirty="0"/>
          </a:p>
        </p:txBody>
      </p:sp>
    </p:spTree>
    <p:extLst>
      <p:ext uri="{BB962C8B-B14F-4D97-AF65-F5344CB8AC3E}">
        <p14:creationId xmlns:p14="http://schemas.microsoft.com/office/powerpoint/2010/main" val="20862292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54842"/>
            <a:ext cx="8229600" cy="928048"/>
          </a:xfrm>
        </p:spPr>
        <p:txBody>
          <a:bodyPr/>
          <a:lstStyle/>
          <a:p>
            <a:r>
              <a:rPr lang="tr-TR" dirty="0"/>
              <a:t> PROFİLAKSİ PRENSİPLERİ</a:t>
            </a:r>
            <a:endParaRPr lang="en-US" dirty="0"/>
          </a:p>
        </p:txBody>
      </p:sp>
      <p:sp>
        <p:nvSpPr>
          <p:cNvPr id="5" name="Content Placeholder 4"/>
          <p:cNvSpPr>
            <a:spLocks noGrp="1"/>
          </p:cNvSpPr>
          <p:nvPr>
            <p:ph idx="1"/>
          </p:nvPr>
        </p:nvSpPr>
        <p:spPr>
          <a:xfrm>
            <a:off x="457200" y="1282890"/>
            <a:ext cx="8229600" cy="5575110"/>
          </a:xfrm>
        </p:spPr>
        <p:txBody>
          <a:bodyPr>
            <a:normAutofit fontScale="70000" lnSpcReduction="20000"/>
          </a:bodyPr>
          <a:lstStyle/>
          <a:p>
            <a:pPr>
              <a:spcAft>
                <a:spcPts val="600"/>
              </a:spcAft>
            </a:pPr>
            <a:r>
              <a:rPr lang="tr-TR" dirty="0" err="1"/>
              <a:t>Postoperatif</a:t>
            </a:r>
            <a:r>
              <a:rPr lang="tr-TR" dirty="0"/>
              <a:t> yara enfeksiyonuna karşı antibiyotik </a:t>
            </a:r>
            <a:r>
              <a:rPr lang="tr-TR" dirty="0" err="1"/>
              <a:t>profilaksisi</a:t>
            </a:r>
            <a:r>
              <a:rPr lang="tr-TR" dirty="0"/>
              <a:t>, bazı durumlarda gerekli ve efektif olabilir.  </a:t>
            </a:r>
          </a:p>
          <a:p>
            <a:pPr>
              <a:spcAft>
                <a:spcPts val="600"/>
              </a:spcAft>
            </a:pPr>
            <a:r>
              <a:rPr lang="tr-TR" dirty="0"/>
              <a:t>Diğer yandan, diş hekimliğinde ve oral ve </a:t>
            </a:r>
            <a:r>
              <a:rPr lang="tr-TR" dirty="0" err="1"/>
              <a:t>maksillofasiyal</a:t>
            </a:r>
            <a:r>
              <a:rPr lang="tr-TR" dirty="0"/>
              <a:t> cerrahide </a:t>
            </a:r>
            <a:r>
              <a:rPr lang="tr-TR" dirty="0" err="1"/>
              <a:t>profilaktik</a:t>
            </a:r>
            <a:r>
              <a:rPr lang="tr-TR" dirty="0"/>
              <a:t> antibiyotik kullanımının </a:t>
            </a:r>
            <a:r>
              <a:rPr lang="tr-TR" dirty="0" err="1"/>
              <a:t>efektifliğini</a:t>
            </a:r>
            <a:r>
              <a:rPr lang="tr-TR" dirty="0"/>
              <a:t> gösteren çok az bilimsel kanıt vardır. </a:t>
            </a:r>
          </a:p>
          <a:p>
            <a:pPr>
              <a:spcAft>
                <a:spcPts val="600"/>
              </a:spcAft>
            </a:pPr>
            <a:r>
              <a:rPr lang="tr-TR" dirty="0"/>
              <a:t>Eğer </a:t>
            </a:r>
            <a:r>
              <a:rPr lang="tr-TR" dirty="0" err="1"/>
              <a:t>profilaktik</a:t>
            </a:r>
            <a:r>
              <a:rPr lang="tr-TR" dirty="0"/>
              <a:t> antibiyotikler </a:t>
            </a:r>
            <a:r>
              <a:rPr lang="tr-TR" dirty="0" err="1"/>
              <a:t>postop</a:t>
            </a:r>
            <a:r>
              <a:rPr lang="tr-TR" dirty="0"/>
              <a:t> yara enfeksiyonlarından korunmada ve enfeksiyonun kan yoluyla vücudun başka bir bölgesine taşınmasında efektifse, bu durumun 3 ayrı avantajı olacaktır.</a:t>
            </a:r>
          </a:p>
          <a:p>
            <a:pPr>
              <a:spcAft>
                <a:spcPts val="600"/>
              </a:spcAft>
            </a:pPr>
            <a:r>
              <a:rPr lang="tr-TR" dirty="0"/>
              <a:t>1. </a:t>
            </a:r>
            <a:r>
              <a:rPr lang="tr-TR" dirty="0" err="1"/>
              <a:t>Postoperatif</a:t>
            </a:r>
            <a:r>
              <a:rPr lang="tr-TR" dirty="0"/>
              <a:t> enfeksiyonun ve dolayısıyla </a:t>
            </a:r>
            <a:r>
              <a:rPr lang="tr-TR" dirty="0" err="1"/>
              <a:t>postoperatif</a:t>
            </a:r>
            <a:r>
              <a:rPr lang="tr-TR" dirty="0"/>
              <a:t> hastalıkların önüne geçilir. Hasta </a:t>
            </a:r>
            <a:r>
              <a:rPr lang="tr-TR" dirty="0" err="1"/>
              <a:t>postoperatif</a:t>
            </a:r>
            <a:r>
              <a:rPr lang="tr-TR" dirty="0"/>
              <a:t> enfeksiyonla geldiğinde yara iyileşmesi gecikir.</a:t>
            </a:r>
          </a:p>
          <a:p>
            <a:pPr>
              <a:spcAft>
                <a:spcPts val="600"/>
              </a:spcAft>
            </a:pPr>
            <a:r>
              <a:rPr lang="tr-TR" dirty="0"/>
              <a:t>2. Uygun ve etkili bir antibiyotik </a:t>
            </a:r>
            <a:r>
              <a:rPr lang="tr-TR" dirty="0" err="1"/>
              <a:t>profilaksisi</a:t>
            </a:r>
            <a:r>
              <a:rPr lang="tr-TR" dirty="0"/>
              <a:t>, </a:t>
            </a:r>
            <a:r>
              <a:rPr lang="tr-TR" dirty="0" err="1"/>
              <a:t>postoperatif</a:t>
            </a:r>
            <a:r>
              <a:rPr lang="tr-TR" dirty="0"/>
              <a:t> enfeksiyonu önleyerek hastanın tekrar diş hekimine gelmesi, tekrar antibiyotik reçete edilmesi gibi durumların önüne geçer ve tedavinin maliyetini azaltır.</a:t>
            </a:r>
          </a:p>
          <a:p>
            <a:pPr>
              <a:spcAft>
                <a:spcPts val="600"/>
              </a:spcAft>
            </a:pPr>
            <a:r>
              <a:rPr lang="tr-TR" dirty="0"/>
              <a:t>3. </a:t>
            </a:r>
            <a:r>
              <a:rPr lang="tr-TR" dirty="0" err="1"/>
              <a:t>Profilaktik</a:t>
            </a:r>
            <a:r>
              <a:rPr lang="tr-TR" dirty="0"/>
              <a:t> antibiyotik kullanım süresi, </a:t>
            </a:r>
            <a:r>
              <a:rPr lang="tr-TR" dirty="0" err="1"/>
              <a:t>terapötik</a:t>
            </a:r>
            <a:r>
              <a:rPr lang="tr-TR" dirty="0"/>
              <a:t> antibiyotik kullanımına göre çok kısadır. Dolayısıyla popülasyonda total antibiyotik kullanım miktarını düşürür.</a:t>
            </a:r>
          </a:p>
          <a:p>
            <a:pPr>
              <a:spcAft>
                <a:spcPts val="600"/>
              </a:spcAft>
            </a:pPr>
            <a:r>
              <a:rPr lang="tr-TR" dirty="0"/>
              <a:t>Öte yandan uygun olmayan </a:t>
            </a:r>
            <a:r>
              <a:rPr lang="tr-TR" dirty="0" err="1"/>
              <a:t>profilaktik</a:t>
            </a:r>
            <a:r>
              <a:rPr lang="tr-TR" dirty="0"/>
              <a:t> antibiyotik kullanımı, bakterilerin antibiyotik direncini arttırarak </a:t>
            </a:r>
            <a:r>
              <a:rPr lang="tr-TR" dirty="0" err="1"/>
              <a:t>postoperatif</a:t>
            </a:r>
            <a:r>
              <a:rPr lang="tr-TR" dirty="0"/>
              <a:t> enfeksiyon ihtimalini arttırır.</a:t>
            </a:r>
            <a:endParaRPr lang="en-US" dirty="0"/>
          </a:p>
        </p:txBody>
      </p:sp>
    </p:spTree>
    <p:extLst>
      <p:ext uri="{BB962C8B-B14F-4D97-AF65-F5344CB8AC3E}">
        <p14:creationId xmlns:p14="http://schemas.microsoft.com/office/powerpoint/2010/main" val="2513187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895901"/>
          </a:xfrm>
        </p:spPr>
        <p:txBody>
          <a:bodyPr>
            <a:normAutofit/>
          </a:bodyPr>
          <a:lstStyle/>
          <a:p>
            <a:r>
              <a:rPr lang="tr-TR" sz="3200" dirty="0" err="1"/>
              <a:t>Profilaktik</a:t>
            </a:r>
            <a:r>
              <a:rPr lang="tr-TR" sz="3200" dirty="0"/>
              <a:t> antibiyotik kullanımının prensipleri</a:t>
            </a:r>
            <a:endParaRPr lang="en-US" sz="3200" dirty="0"/>
          </a:p>
        </p:txBody>
      </p:sp>
      <p:sp>
        <p:nvSpPr>
          <p:cNvPr id="3" name="Content Placeholder 2"/>
          <p:cNvSpPr>
            <a:spLocks noGrp="1"/>
          </p:cNvSpPr>
          <p:nvPr>
            <p:ph idx="1"/>
          </p:nvPr>
        </p:nvSpPr>
        <p:spPr>
          <a:xfrm>
            <a:off x="457200" y="2224584"/>
            <a:ext cx="8229600" cy="4252415"/>
          </a:xfrm>
        </p:spPr>
        <p:txBody>
          <a:bodyPr/>
          <a:lstStyle/>
          <a:p>
            <a:pPr>
              <a:spcAft>
                <a:spcPts val="600"/>
              </a:spcAft>
            </a:pPr>
            <a:r>
              <a:rPr lang="tr-TR" dirty="0"/>
              <a:t>Enfeksiyon riski belirgin olmalı</a:t>
            </a:r>
          </a:p>
          <a:p>
            <a:pPr>
              <a:spcAft>
                <a:spcPts val="600"/>
              </a:spcAft>
            </a:pPr>
            <a:r>
              <a:rPr lang="tr-TR" dirty="0"/>
              <a:t>Doğru, dar spektrumlu antibiyotik seçilmeli</a:t>
            </a:r>
          </a:p>
          <a:p>
            <a:pPr>
              <a:spcAft>
                <a:spcPts val="600"/>
              </a:spcAft>
            </a:pPr>
            <a:r>
              <a:rPr lang="tr-TR" dirty="0"/>
              <a:t>Antibiyotik düzeyi yüksek olmalı</a:t>
            </a:r>
          </a:p>
          <a:p>
            <a:pPr>
              <a:spcAft>
                <a:spcPts val="600"/>
              </a:spcAft>
            </a:pPr>
            <a:r>
              <a:rPr lang="tr-TR" dirty="0"/>
              <a:t>Cerrahi öncesi antibiyotik hedef dokuda bulunmalı</a:t>
            </a:r>
          </a:p>
          <a:p>
            <a:pPr>
              <a:spcAft>
                <a:spcPts val="600"/>
              </a:spcAft>
            </a:pPr>
            <a:r>
              <a:rPr lang="tr-TR" dirty="0"/>
              <a:t>Antibiyotik kısa sürede etkili olmalı</a:t>
            </a:r>
          </a:p>
        </p:txBody>
      </p:sp>
    </p:spTree>
    <p:extLst>
      <p:ext uri="{BB962C8B-B14F-4D97-AF65-F5344CB8AC3E}">
        <p14:creationId xmlns:p14="http://schemas.microsoft.com/office/powerpoint/2010/main" val="29397068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546"/>
            <a:ext cx="8229600" cy="873457"/>
          </a:xfrm>
        </p:spPr>
        <p:txBody>
          <a:bodyPr>
            <a:normAutofit fontScale="90000"/>
          </a:bodyPr>
          <a:lstStyle/>
          <a:p>
            <a:r>
              <a:rPr lang="tr-TR" sz="3200" dirty="0" err="1"/>
              <a:t>Profilaktik</a:t>
            </a:r>
            <a:r>
              <a:rPr lang="tr-TR" sz="3200" dirty="0"/>
              <a:t> antibiyotik kullanımının dezavantajları</a:t>
            </a:r>
            <a:endParaRPr lang="en-US" sz="3200" dirty="0"/>
          </a:p>
        </p:txBody>
      </p:sp>
      <p:sp>
        <p:nvSpPr>
          <p:cNvPr id="3" name="Content Placeholder 2"/>
          <p:cNvSpPr>
            <a:spLocks noGrp="1"/>
          </p:cNvSpPr>
          <p:nvPr>
            <p:ph idx="1"/>
          </p:nvPr>
        </p:nvSpPr>
        <p:spPr>
          <a:xfrm>
            <a:off x="457200" y="1405719"/>
            <a:ext cx="8229600" cy="5452281"/>
          </a:xfrm>
        </p:spPr>
        <p:txBody>
          <a:bodyPr>
            <a:normAutofit fontScale="70000" lnSpcReduction="20000"/>
          </a:bodyPr>
          <a:lstStyle/>
          <a:p>
            <a:pPr marL="457200" indent="-457200">
              <a:spcAft>
                <a:spcPts val="600"/>
              </a:spcAft>
              <a:buFont typeface="+mj-lt"/>
              <a:buAutoNum type="arabicPeriod"/>
            </a:pPr>
            <a:r>
              <a:rPr lang="tr-TR" dirty="0" err="1"/>
              <a:t>İmmün</a:t>
            </a:r>
            <a:r>
              <a:rPr lang="tr-TR" dirty="0"/>
              <a:t> florayı değiştirebilirler. Vücudun </a:t>
            </a:r>
            <a:r>
              <a:rPr lang="tr-TR" dirty="0" err="1"/>
              <a:t>simbiyotik</a:t>
            </a:r>
            <a:r>
              <a:rPr lang="tr-TR" dirty="0"/>
              <a:t> ilişki içinde olduğu bir bakteri florası vardır. Antibiyotik kullanıldığında bu bakterilerden bazıları elimine olur, enfeksiyon etkeninden daha </a:t>
            </a:r>
            <a:r>
              <a:rPr lang="tr-TR" dirty="0" err="1"/>
              <a:t>patojenik</a:t>
            </a:r>
            <a:r>
              <a:rPr lang="tr-TR" dirty="0"/>
              <a:t> ve antibiyotiklere karşı dirençli bakterilerin üremesine neden olur.</a:t>
            </a:r>
          </a:p>
          <a:p>
            <a:pPr marL="457200" indent="-457200">
              <a:spcAft>
                <a:spcPts val="600"/>
              </a:spcAft>
              <a:buFont typeface="+mj-lt"/>
              <a:buAutoNum type="arabicPeriod"/>
            </a:pPr>
            <a:r>
              <a:rPr lang="tr-TR" dirty="0"/>
              <a:t>Birçok çalışma göstermiştir ki antibiyotik kullanımı sadece hastada değil, ailesi ve çevresinde de antibiyotiklere karşı dirençli bakterilerin üremesine neden olur.</a:t>
            </a:r>
          </a:p>
          <a:p>
            <a:pPr marL="457200" indent="-457200">
              <a:spcAft>
                <a:spcPts val="600"/>
              </a:spcAft>
              <a:buFont typeface="+mj-lt"/>
              <a:buAutoNum type="arabicPeriod"/>
            </a:pPr>
            <a:r>
              <a:rPr lang="tr-TR" dirty="0"/>
              <a:t>Antibiyotik kullanımının bir yararı olmayabilir, yani bazı durumlarda enfeksiyon riski çok düşüktür ve antibiyotik kullanımı enfeksiyon riskinde herhangi bir azalma sağlamaz.</a:t>
            </a:r>
          </a:p>
          <a:p>
            <a:pPr marL="457200" indent="-457200">
              <a:spcAft>
                <a:spcPts val="600"/>
              </a:spcAft>
              <a:buFont typeface="+mj-lt"/>
              <a:buAutoNum type="arabicPeriod"/>
            </a:pPr>
            <a:r>
              <a:rPr lang="tr-TR" dirty="0"/>
              <a:t>Antibiyotik kullanımı diş hekiminin sterilizasyon konusunda dikkatsiz davranmasına neden olabilir. ‘Hasta zaten </a:t>
            </a:r>
            <a:r>
              <a:rPr lang="tr-TR" dirty="0" err="1"/>
              <a:t>profilaksi</a:t>
            </a:r>
            <a:r>
              <a:rPr lang="tr-TR" dirty="0"/>
              <a:t> aldı.’ düşüncesiyle dikkatsiz ve sterilizasyona önem vermeden çalışmak son derece yanlıştır.</a:t>
            </a:r>
          </a:p>
          <a:p>
            <a:pPr marL="457200" indent="-457200">
              <a:spcAft>
                <a:spcPts val="600"/>
              </a:spcAft>
              <a:buFont typeface="+mj-lt"/>
              <a:buAutoNum type="arabicPeriod"/>
            </a:pPr>
            <a:r>
              <a:rPr lang="tr-TR" dirty="0"/>
              <a:t>Antibiyotiğin maliyeti de düşünülmelidir. Tek bir hastanın antibiyotik maliyeti düşük olabilir. Ancak birçok hastaya gereksiz antibiyotik reçete edilmesi yüksek maliyete neden olabilir.</a:t>
            </a:r>
          </a:p>
          <a:p>
            <a:pPr marL="457200" indent="-457200">
              <a:spcAft>
                <a:spcPts val="600"/>
              </a:spcAft>
              <a:buFont typeface="+mj-lt"/>
              <a:buAutoNum type="arabicPeriod"/>
            </a:pPr>
            <a:r>
              <a:rPr lang="tr-TR" dirty="0"/>
              <a:t>İlaç </a:t>
            </a:r>
            <a:r>
              <a:rPr lang="tr-TR" dirty="0" err="1"/>
              <a:t>toksisitesi</a:t>
            </a:r>
            <a:r>
              <a:rPr lang="tr-TR" dirty="0"/>
              <a:t> de göz önünde bulundurulmalıdır. Bütün ilaçların hastaya zarar verme potansiyeli vardır. Diş hekimliğinde kullanılan ilaçların çoğunun düşük </a:t>
            </a:r>
            <a:r>
              <a:rPr lang="tr-TR" dirty="0" err="1"/>
              <a:t>toksisitesi</a:t>
            </a:r>
            <a:r>
              <a:rPr lang="tr-TR" dirty="0"/>
              <a:t> olmasına rağmen </a:t>
            </a:r>
            <a:r>
              <a:rPr lang="tr-TR" dirty="0" err="1"/>
              <a:t>toksisite</a:t>
            </a:r>
            <a:r>
              <a:rPr lang="tr-TR" dirty="0"/>
              <a:t> ihtimali her zaman vardır.</a:t>
            </a:r>
          </a:p>
          <a:p>
            <a:pPr>
              <a:spcAft>
                <a:spcPts val="600"/>
              </a:spcAft>
            </a:pPr>
            <a:endParaRPr lang="tr-TR" sz="2800" dirty="0"/>
          </a:p>
          <a:p>
            <a:pPr>
              <a:spcAft>
                <a:spcPts val="600"/>
              </a:spcAft>
            </a:pPr>
            <a:endParaRPr lang="en-US" dirty="0"/>
          </a:p>
        </p:txBody>
      </p:sp>
    </p:spTree>
    <p:extLst>
      <p:ext uri="{BB962C8B-B14F-4D97-AF65-F5344CB8AC3E}">
        <p14:creationId xmlns:p14="http://schemas.microsoft.com/office/powerpoint/2010/main" val="19559024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1.Prosedürün belirli enfeksiyon riski olmalı</a:t>
            </a:r>
            <a:endParaRPr lang="en-US" dirty="0"/>
          </a:p>
        </p:txBody>
      </p:sp>
      <p:sp>
        <p:nvSpPr>
          <p:cNvPr id="3" name="Content Placeholder 2"/>
          <p:cNvSpPr>
            <a:spLocks noGrp="1"/>
          </p:cNvSpPr>
          <p:nvPr>
            <p:ph idx="1"/>
          </p:nvPr>
        </p:nvSpPr>
        <p:spPr/>
        <p:txBody>
          <a:bodyPr>
            <a:normAutofit fontScale="70000" lnSpcReduction="20000"/>
          </a:bodyPr>
          <a:lstStyle/>
          <a:p>
            <a:pPr>
              <a:spcAft>
                <a:spcPts val="600"/>
              </a:spcAft>
            </a:pPr>
            <a:r>
              <a:rPr lang="tr-TR" dirty="0" err="1"/>
              <a:t>Profilaktik</a:t>
            </a:r>
            <a:r>
              <a:rPr lang="tr-TR" dirty="0"/>
              <a:t> antibiyotik tedavisinin enfeksiyon ihtimalini düşürmesi için, yapılacak prosedürün yeterli derecede enfeksiyon riski olmalıdır. </a:t>
            </a:r>
          </a:p>
          <a:p>
            <a:pPr>
              <a:spcAft>
                <a:spcPts val="600"/>
              </a:spcAft>
            </a:pPr>
            <a:r>
              <a:rPr lang="tr-TR" dirty="0"/>
              <a:t>Cerrahi prensiplere bağlı kalınarak, sterilizasyona dikkat edilerek yapılan cerrahi bir işlemde enfeksiyon riski yaklaşık %3dür. </a:t>
            </a:r>
          </a:p>
          <a:p>
            <a:pPr>
              <a:spcAft>
                <a:spcPts val="600"/>
              </a:spcAft>
            </a:pPr>
            <a:r>
              <a:rPr lang="tr-TR" dirty="0"/>
              <a:t>Enfeksiyon ihtimalinin %10 veya daha fazla olduğu durumlar, </a:t>
            </a:r>
            <a:r>
              <a:rPr lang="tr-TR" dirty="0" err="1"/>
              <a:t>profilaktik</a:t>
            </a:r>
            <a:r>
              <a:rPr lang="tr-TR" dirty="0"/>
              <a:t> antibiyotik kullanımı için kabul edilebilir. </a:t>
            </a:r>
          </a:p>
          <a:p>
            <a:pPr>
              <a:spcAft>
                <a:spcPts val="600"/>
              </a:spcAft>
            </a:pPr>
            <a:r>
              <a:rPr lang="tr-TR" dirty="0"/>
              <a:t>Sağlıklı hastalarda yapılan rutin lokal cerrahiler çoğunlukla </a:t>
            </a:r>
            <a:r>
              <a:rPr lang="tr-TR" dirty="0" err="1"/>
              <a:t>profilaksi</a:t>
            </a:r>
            <a:r>
              <a:rPr lang="tr-TR" dirty="0"/>
              <a:t> gerektirmez. </a:t>
            </a:r>
          </a:p>
          <a:p>
            <a:pPr>
              <a:spcAft>
                <a:spcPts val="600"/>
              </a:spcAft>
            </a:pPr>
            <a:r>
              <a:rPr lang="tr-TR" dirty="0"/>
              <a:t>Diş çekimi, </a:t>
            </a:r>
            <a:r>
              <a:rPr lang="tr-TR" dirty="0" err="1"/>
              <a:t>frenektomi</a:t>
            </a:r>
            <a:r>
              <a:rPr lang="tr-TR" dirty="0"/>
              <a:t>, biyopsi, minör </a:t>
            </a:r>
            <a:r>
              <a:rPr lang="tr-TR" dirty="0" err="1"/>
              <a:t>alveoloplasti</a:t>
            </a:r>
            <a:r>
              <a:rPr lang="tr-TR" dirty="0"/>
              <a:t> ve </a:t>
            </a:r>
            <a:r>
              <a:rPr lang="tr-TR" dirty="0" err="1"/>
              <a:t>torus</a:t>
            </a:r>
            <a:r>
              <a:rPr lang="tr-TR" dirty="0"/>
              <a:t> redüksiyonu sonrası enfeksiyon ihtimali oldukça düşüktür. Bu nedenle antibiyotiklerin bir faydası olmaz. </a:t>
            </a:r>
            <a:r>
              <a:rPr lang="tr-TR" dirty="0" err="1"/>
              <a:t>Periapikal</a:t>
            </a:r>
            <a:r>
              <a:rPr lang="tr-TR" dirty="0"/>
              <a:t> enfeksiyon, ağır </a:t>
            </a:r>
            <a:r>
              <a:rPr lang="tr-TR" dirty="0" err="1"/>
              <a:t>periodontitis</a:t>
            </a:r>
            <a:r>
              <a:rPr lang="tr-TR" dirty="0"/>
              <a:t> ve </a:t>
            </a:r>
            <a:r>
              <a:rPr lang="tr-TR" dirty="0" err="1"/>
              <a:t>multiple</a:t>
            </a:r>
            <a:r>
              <a:rPr lang="tr-TR" dirty="0"/>
              <a:t> </a:t>
            </a:r>
            <a:r>
              <a:rPr lang="tr-TR" dirty="0" err="1"/>
              <a:t>extraksiyonlar</a:t>
            </a:r>
            <a:r>
              <a:rPr lang="tr-TR" dirty="0"/>
              <a:t> söz konusu olduğunda da bu durum geçerlidir.</a:t>
            </a:r>
          </a:p>
          <a:p>
            <a:pPr>
              <a:spcAft>
                <a:spcPts val="600"/>
              </a:spcAft>
            </a:pPr>
            <a:endParaRPr lang="en-US" dirty="0"/>
          </a:p>
        </p:txBody>
      </p:sp>
    </p:spTree>
    <p:extLst>
      <p:ext uri="{BB962C8B-B14F-4D97-AF65-F5344CB8AC3E}">
        <p14:creationId xmlns:p14="http://schemas.microsoft.com/office/powerpoint/2010/main" val="17729918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764275"/>
            <a:ext cx="8229600" cy="5712725"/>
          </a:xfrm>
        </p:spPr>
        <p:txBody>
          <a:bodyPr>
            <a:normAutofit fontScale="85000" lnSpcReduction="10000"/>
          </a:bodyPr>
          <a:lstStyle/>
          <a:p>
            <a:pPr>
              <a:spcAft>
                <a:spcPts val="600"/>
              </a:spcAft>
            </a:pPr>
            <a:r>
              <a:rPr lang="tr-TR" dirty="0"/>
              <a:t>Ancak birçok cerrahi faktör diş hekiminin antibiyotik </a:t>
            </a:r>
            <a:r>
              <a:rPr lang="tr-TR" dirty="0" err="1"/>
              <a:t>profilaksi</a:t>
            </a:r>
            <a:r>
              <a:rPr lang="tr-TR" dirty="0"/>
              <a:t> kullanımını düşünmesine neden olur. </a:t>
            </a:r>
          </a:p>
          <a:p>
            <a:pPr>
              <a:spcAft>
                <a:spcPts val="600"/>
              </a:spcAft>
            </a:pPr>
            <a:r>
              <a:rPr lang="tr-TR" dirty="0">
                <a:solidFill>
                  <a:srgbClr val="FF0000"/>
                </a:solidFill>
              </a:rPr>
              <a:t>Birinci ve en belirgin faktör, </a:t>
            </a:r>
            <a:r>
              <a:rPr lang="tr-TR" dirty="0"/>
              <a:t>yeterli bakteri </a:t>
            </a:r>
            <a:r>
              <a:rPr lang="tr-TR" dirty="0" err="1"/>
              <a:t>inokülasyonudur</a:t>
            </a:r>
            <a:r>
              <a:rPr lang="tr-TR" dirty="0"/>
              <a:t>. </a:t>
            </a:r>
          </a:p>
          <a:p>
            <a:pPr>
              <a:spcAft>
                <a:spcPts val="600"/>
              </a:spcAft>
            </a:pPr>
            <a:r>
              <a:rPr lang="tr-TR" dirty="0" err="1"/>
              <a:t>İntraoral</a:t>
            </a:r>
            <a:r>
              <a:rPr lang="tr-TR" dirty="0"/>
              <a:t> cerrahi işlemler nadiren bakteri </a:t>
            </a:r>
            <a:r>
              <a:rPr lang="tr-TR" dirty="0" err="1"/>
              <a:t>inokülasyonu</a:t>
            </a:r>
            <a:r>
              <a:rPr lang="tr-TR" dirty="0"/>
              <a:t> varlığında yapılır, </a:t>
            </a:r>
            <a:r>
              <a:rPr lang="tr-TR" dirty="0" err="1"/>
              <a:t>selülit</a:t>
            </a:r>
            <a:r>
              <a:rPr lang="tr-TR" dirty="0"/>
              <a:t> veya apse formasyonuyla birlikte akut enfeksiyon varlığı gibi.</a:t>
            </a:r>
          </a:p>
          <a:p>
            <a:pPr>
              <a:spcAft>
                <a:spcPts val="600"/>
              </a:spcAft>
            </a:pPr>
            <a:r>
              <a:rPr lang="tr-TR" dirty="0">
                <a:solidFill>
                  <a:srgbClr val="FF0000"/>
                </a:solidFill>
              </a:rPr>
              <a:t>İkinci faktör, </a:t>
            </a:r>
            <a:r>
              <a:rPr lang="tr-TR" dirty="0"/>
              <a:t>uzun cerrahi işlemlerdir. Operasyon 4 saatten fazla sürdüğünde, </a:t>
            </a:r>
            <a:r>
              <a:rPr lang="tr-TR" dirty="0" err="1"/>
              <a:t>postoperatif</a:t>
            </a:r>
            <a:r>
              <a:rPr lang="tr-TR" dirty="0"/>
              <a:t> enfeksiyon ihtimali belirgin derecede artmaktadır</a:t>
            </a:r>
          </a:p>
          <a:p>
            <a:pPr>
              <a:spcAft>
                <a:spcPts val="600"/>
              </a:spcAft>
            </a:pPr>
            <a:r>
              <a:rPr lang="tr-TR" dirty="0">
                <a:solidFill>
                  <a:srgbClr val="FF0000"/>
                </a:solidFill>
              </a:rPr>
              <a:t>Üçüncü faktör, </a:t>
            </a:r>
            <a:r>
              <a:rPr lang="tr-TR" dirty="0"/>
              <a:t>yabancı madde, çoğunlukla </a:t>
            </a:r>
            <a:r>
              <a:rPr lang="tr-TR" dirty="0" err="1"/>
              <a:t>implant</a:t>
            </a:r>
            <a:r>
              <a:rPr lang="tr-TR" dirty="0"/>
              <a:t>, varlığıdır. </a:t>
            </a:r>
          </a:p>
          <a:p>
            <a:pPr>
              <a:spcAft>
                <a:spcPts val="600"/>
              </a:spcAft>
            </a:pPr>
            <a:r>
              <a:rPr lang="tr-TR" dirty="0">
                <a:solidFill>
                  <a:srgbClr val="FF0000"/>
                </a:solidFill>
              </a:rPr>
              <a:t>Son ve en önemli faktör, </a:t>
            </a:r>
            <a:r>
              <a:rPr lang="tr-TR" dirty="0"/>
              <a:t>hastanın </a:t>
            </a:r>
            <a:r>
              <a:rPr lang="tr-TR" dirty="0" err="1"/>
              <a:t>immün</a:t>
            </a:r>
            <a:r>
              <a:rPr lang="tr-TR" dirty="0"/>
              <a:t> sisteminin değerlendirilmesidir. </a:t>
            </a:r>
          </a:p>
          <a:p>
            <a:pPr>
              <a:spcAft>
                <a:spcPts val="600"/>
              </a:spcAft>
            </a:pPr>
            <a:r>
              <a:rPr lang="tr-TR" dirty="0" err="1"/>
              <a:t>İmmünsüprese</a:t>
            </a:r>
            <a:r>
              <a:rPr lang="tr-TR" dirty="0"/>
              <a:t> hastalar antibiyotik </a:t>
            </a:r>
            <a:r>
              <a:rPr lang="tr-TR" dirty="0" err="1"/>
              <a:t>profilaksisi</a:t>
            </a:r>
            <a:r>
              <a:rPr lang="tr-TR" dirty="0"/>
              <a:t> almalıdır, çünkü </a:t>
            </a:r>
            <a:r>
              <a:rPr lang="tr-TR" dirty="0" err="1"/>
              <a:t>postoperatif</a:t>
            </a:r>
            <a:r>
              <a:rPr lang="tr-TR" dirty="0"/>
              <a:t> ağır enfeksiyon riski yüksektir. Kanser kemoterapisi veya </a:t>
            </a:r>
            <a:r>
              <a:rPr lang="tr-TR" dirty="0" err="1"/>
              <a:t>immünusupresif</a:t>
            </a:r>
            <a:r>
              <a:rPr lang="tr-TR" dirty="0"/>
              <a:t> alan hastalar minör cerrahi işlem yapıldığında dahi </a:t>
            </a:r>
            <a:r>
              <a:rPr lang="tr-TR" dirty="0" err="1"/>
              <a:t>profilaktik</a:t>
            </a:r>
            <a:r>
              <a:rPr lang="tr-TR" dirty="0"/>
              <a:t> antibiyotik almalıdır. Organ transplantasyonu yapılan hastalarda bu ilaçları kullanmaktadır, bu hastalara da uygun </a:t>
            </a:r>
            <a:r>
              <a:rPr lang="tr-TR" dirty="0" err="1"/>
              <a:t>profilaksi</a:t>
            </a:r>
            <a:r>
              <a:rPr lang="tr-TR" dirty="0"/>
              <a:t> yapılmalıdır.</a:t>
            </a:r>
          </a:p>
          <a:p>
            <a:endParaRPr lang="tr-TR" dirty="0"/>
          </a:p>
        </p:txBody>
      </p:sp>
    </p:spTree>
    <p:extLst>
      <p:ext uri="{BB962C8B-B14F-4D97-AF65-F5344CB8AC3E}">
        <p14:creationId xmlns:p14="http://schemas.microsoft.com/office/powerpoint/2010/main" val="34700569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773072"/>
          </a:xfrm>
        </p:spPr>
        <p:txBody>
          <a:bodyPr>
            <a:normAutofit/>
          </a:bodyPr>
          <a:lstStyle/>
          <a:p>
            <a:r>
              <a:rPr lang="tr-TR" sz="3200" dirty="0" err="1"/>
              <a:t>Postoperatif</a:t>
            </a:r>
            <a:r>
              <a:rPr lang="tr-TR" sz="3200" dirty="0"/>
              <a:t> enfeksiyonun bağlı olduğu faktörler</a:t>
            </a:r>
            <a:endParaRPr lang="en-US" sz="3200" dirty="0"/>
          </a:p>
        </p:txBody>
      </p:sp>
      <p:sp>
        <p:nvSpPr>
          <p:cNvPr id="3" name="Content Placeholder 2"/>
          <p:cNvSpPr>
            <a:spLocks noGrp="1"/>
          </p:cNvSpPr>
          <p:nvPr>
            <p:ph idx="1"/>
          </p:nvPr>
        </p:nvSpPr>
        <p:spPr>
          <a:xfrm>
            <a:off x="457200" y="2306472"/>
            <a:ext cx="8229600" cy="4170528"/>
          </a:xfrm>
        </p:spPr>
        <p:txBody>
          <a:bodyPr/>
          <a:lstStyle/>
          <a:p>
            <a:pPr>
              <a:spcAft>
                <a:spcPts val="600"/>
              </a:spcAft>
            </a:pPr>
            <a:r>
              <a:rPr lang="tr-TR" dirty="0"/>
              <a:t>Bakteriyel </a:t>
            </a:r>
            <a:r>
              <a:rPr lang="tr-TR" dirty="0" err="1"/>
              <a:t>inokulum</a:t>
            </a:r>
            <a:r>
              <a:rPr lang="tr-TR" dirty="0"/>
              <a:t> boyutu</a:t>
            </a:r>
          </a:p>
          <a:p>
            <a:pPr>
              <a:spcAft>
                <a:spcPts val="600"/>
              </a:spcAft>
            </a:pPr>
            <a:r>
              <a:rPr lang="tr-TR" dirty="0"/>
              <a:t>Cerrahi süresi</a:t>
            </a:r>
          </a:p>
          <a:p>
            <a:pPr>
              <a:spcAft>
                <a:spcPts val="600"/>
              </a:spcAft>
            </a:pPr>
            <a:r>
              <a:rPr lang="tr-TR" dirty="0"/>
              <a:t>Yabancı madde veya </a:t>
            </a:r>
            <a:r>
              <a:rPr lang="tr-TR" dirty="0" err="1"/>
              <a:t>implant</a:t>
            </a:r>
            <a:r>
              <a:rPr lang="tr-TR" dirty="0"/>
              <a:t> varlığı</a:t>
            </a:r>
          </a:p>
          <a:p>
            <a:pPr>
              <a:spcAft>
                <a:spcPts val="600"/>
              </a:spcAft>
            </a:pPr>
            <a:r>
              <a:rPr lang="tr-TR" dirty="0"/>
              <a:t>Hastanın </a:t>
            </a:r>
            <a:r>
              <a:rPr lang="tr-TR" dirty="0" err="1"/>
              <a:t>immün</a:t>
            </a:r>
            <a:r>
              <a:rPr lang="tr-TR" dirty="0"/>
              <a:t> sistemi</a:t>
            </a:r>
          </a:p>
        </p:txBody>
      </p:sp>
    </p:spTree>
    <p:extLst>
      <p:ext uri="{BB962C8B-B14F-4D97-AF65-F5344CB8AC3E}">
        <p14:creationId xmlns:p14="http://schemas.microsoft.com/office/powerpoint/2010/main" val="21591644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9242"/>
            <a:ext cx="8229600" cy="5207758"/>
          </a:xfrm>
        </p:spPr>
        <p:txBody>
          <a:bodyPr>
            <a:normAutofit fontScale="85000" lnSpcReduction="10000"/>
          </a:bodyPr>
          <a:lstStyle/>
          <a:p>
            <a:pPr>
              <a:spcAft>
                <a:spcPts val="600"/>
              </a:spcAft>
            </a:pPr>
            <a:r>
              <a:rPr lang="tr-TR" dirty="0">
                <a:solidFill>
                  <a:srgbClr val="FF0000"/>
                </a:solidFill>
              </a:rPr>
              <a:t>Kemoterapi alan hastaların tedavileri bittikten 1 yıl sonrasına kadar hastalara antibiyotik </a:t>
            </a:r>
            <a:r>
              <a:rPr lang="tr-TR" dirty="0" err="1">
                <a:solidFill>
                  <a:srgbClr val="FF0000"/>
                </a:solidFill>
              </a:rPr>
              <a:t>profilaksisi</a:t>
            </a:r>
            <a:r>
              <a:rPr lang="tr-TR" dirty="0">
                <a:solidFill>
                  <a:srgbClr val="FF0000"/>
                </a:solidFill>
              </a:rPr>
              <a:t> verilmelidir. </a:t>
            </a:r>
            <a:r>
              <a:rPr lang="tr-TR" dirty="0"/>
              <a:t>Çenelerine radyasyon </a:t>
            </a:r>
            <a:r>
              <a:rPr lang="tr-TR" dirty="0" err="1"/>
              <a:t>tedevisi</a:t>
            </a:r>
            <a:r>
              <a:rPr lang="tr-TR" dirty="0"/>
              <a:t> alan hastalar içinde bu durum geçerlidir. </a:t>
            </a:r>
          </a:p>
          <a:p>
            <a:pPr>
              <a:spcAft>
                <a:spcPts val="600"/>
              </a:spcAft>
            </a:pPr>
            <a:r>
              <a:rPr lang="tr-TR" dirty="0"/>
              <a:t>Diyalize giren böbrek hastaları da </a:t>
            </a:r>
            <a:r>
              <a:rPr lang="tr-TR" dirty="0" err="1"/>
              <a:t>immünsupresedir</a:t>
            </a:r>
            <a:r>
              <a:rPr lang="tr-TR" dirty="0"/>
              <a:t> ve </a:t>
            </a:r>
            <a:r>
              <a:rPr lang="tr-TR" dirty="0" err="1"/>
              <a:t>profilaktik</a:t>
            </a:r>
            <a:r>
              <a:rPr lang="tr-TR" dirty="0"/>
              <a:t> antibiyotik gerekir.</a:t>
            </a:r>
          </a:p>
          <a:p>
            <a:pPr>
              <a:spcAft>
                <a:spcPts val="600"/>
              </a:spcAft>
            </a:pPr>
            <a:r>
              <a:rPr lang="tr-TR" dirty="0">
                <a:solidFill>
                  <a:srgbClr val="FF0000"/>
                </a:solidFill>
              </a:rPr>
              <a:t>En sık </a:t>
            </a:r>
            <a:r>
              <a:rPr lang="tr-TR" dirty="0" err="1">
                <a:solidFill>
                  <a:srgbClr val="FF0000"/>
                </a:solidFill>
              </a:rPr>
              <a:t>immünsupresyon</a:t>
            </a:r>
            <a:r>
              <a:rPr lang="tr-TR" dirty="0">
                <a:solidFill>
                  <a:srgbClr val="FF0000"/>
                </a:solidFill>
              </a:rPr>
              <a:t> yapan hastalık diyabettir.</a:t>
            </a:r>
            <a:r>
              <a:rPr lang="tr-TR" dirty="0"/>
              <a:t> Diyabet hastalarında </a:t>
            </a:r>
            <a:r>
              <a:rPr lang="tr-TR" dirty="0" err="1"/>
              <a:t>postoperatif</a:t>
            </a:r>
            <a:r>
              <a:rPr lang="tr-TR" dirty="0"/>
              <a:t> enfeksiyon ihtimali direkt olarak yüksek kan şekeriyle ilişkilidir. </a:t>
            </a:r>
          </a:p>
          <a:p>
            <a:pPr>
              <a:spcAft>
                <a:spcPts val="600"/>
              </a:spcAft>
            </a:pPr>
            <a:r>
              <a:rPr lang="tr-TR" dirty="0"/>
              <a:t>Diyabetik hastaların oral cerrahi müdahalelerinde dikkat edilmesi gereken kan şeker değerleri tabloda gösterilmiştir. </a:t>
            </a:r>
          </a:p>
          <a:p>
            <a:pPr>
              <a:spcAft>
                <a:spcPts val="600"/>
              </a:spcAft>
            </a:pPr>
            <a:r>
              <a:rPr lang="tr-TR" dirty="0"/>
              <a:t>Hemoglobin A1c değerinin ölçülmesi son 3-4 aylık kan şekerinin değerlendirilmesi için önemlidir. </a:t>
            </a:r>
          </a:p>
          <a:p>
            <a:pPr>
              <a:spcAft>
                <a:spcPts val="600"/>
              </a:spcAft>
            </a:pPr>
            <a:r>
              <a:rPr lang="tr-TR" dirty="0"/>
              <a:t>Komplike </a:t>
            </a:r>
            <a:r>
              <a:rPr lang="tr-TR" dirty="0" err="1"/>
              <a:t>rekonstrüktif</a:t>
            </a:r>
            <a:r>
              <a:rPr lang="tr-TR" dirty="0"/>
              <a:t> cerrahi işlemlerden önce, </a:t>
            </a:r>
            <a:r>
              <a:rPr lang="tr-TR" dirty="0" err="1"/>
              <a:t>implant</a:t>
            </a:r>
            <a:r>
              <a:rPr lang="tr-TR" dirty="0"/>
              <a:t> operasyonu gibi, diş hekimi hastanın kabul edilebilir Hg A1c  değerine sahip olduğundan emin olmalıdır. %8 veya daha az olmalıdır.</a:t>
            </a:r>
          </a:p>
          <a:p>
            <a:pPr>
              <a:spcAft>
                <a:spcPts val="600"/>
              </a:spcAft>
            </a:pPr>
            <a:endParaRPr lang="en-US" dirty="0"/>
          </a:p>
        </p:txBody>
      </p:sp>
    </p:spTree>
    <p:extLst>
      <p:ext uri="{BB962C8B-B14F-4D97-AF65-F5344CB8AC3E}">
        <p14:creationId xmlns:p14="http://schemas.microsoft.com/office/powerpoint/2010/main" val="1551294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err="1"/>
              <a:t>Fingerstick</a:t>
            </a:r>
            <a:r>
              <a:rPr lang="tr-TR" dirty="0"/>
              <a:t> kan </a:t>
            </a:r>
            <a:r>
              <a:rPr lang="tr-TR" dirty="0" err="1"/>
              <a:t>glukoz</a:t>
            </a:r>
            <a:r>
              <a:rPr lang="tr-TR" dirty="0"/>
              <a:t> testine göre diyabet hastalarının </a:t>
            </a:r>
            <a:r>
              <a:rPr lang="tr-TR" dirty="0" err="1"/>
              <a:t>dental</a:t>
            </a:r>
            <a:r>
              <a:rPr lang="tr-TR" dirty="0"/>
              <a:t> tedavisi</a:t>
            </a:r>
            <a:endParaRPr lang="en-US" dirty="0"/>
          </a:p>
        </p:txBody>
      </p:sp>
      <p:graphicFrame>
        <p:nvGraphicFramePr>
          <p:cNvPr id="5" name="İçerik Yer Tutucusu 3"/>
          <p:cNvGraphicFramePr>
            <a:graphicFrameLocks noGrp="1"/>
          </p:cNvGraphicFramePr>
          <p:nvPr>
            <p:ph idx="1"/>
            <p:extLst>
              <p:ext uri="{D42A27DB-BD31-4B8C-83A1-F6EECF244321}">
                <p14:modId xmlns:p14="http://schemas.microsoft.com/office/powerpoint/2010/main" val="1774222359"/>
              </p:ext>
            </p:extLst>
          </p:nvPr>
        </p:nvGraphicFramePr>
        <p:xfrm>
          <a:off x="457200" y="1879336"/>
          <a:ext cx="7886700" cy="38404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0000"/>
                    </a:ext>
                  </a:extLst>
                </a:gridCol>
                <a:gridCol w="3943350">
                  <a:extLst>
                    <a:ext uri="{9D8B030D-6E8A-4147-A177-3AD203B41FA5}">
                      <a16:colId xmlns:a16="http://schemas.microsoft.com/office/drawing/2014/main" val="20001"/>
                    </a:ext>
                  </a:extLst>
                </a:gridCol>
              </a:tblGrid>
              <a:tr h="640080">
                <a:tc>
                  <a:txBody>
                    <a:bodyPr/>
                    <a:lstStyle/>
                    <a:p>
                      <a:r>
                        <a:rPr lang="tr-TR" dirty="0"/>
                        <a:t>Kan</a:t>
                      </a:r>
                      <a:r>
                        <a:rPr lang="tr-TR" baseline="0" dirty="0"/>
                        <a:t> </a:t>
                      </a:r>
                      <a:r>
                        <a:rPr lang="tr-TR" baseline="0" dirty="0" err="1"/>
                        <a:t>glukoz</a:t>
                      </a:r>
                      <a:r>
                        <a:rPr lang="tr-TR" baseline="0" dirty="0"/>
                        <a:t> seviyesi (mg/dl%)</a:t>
                      </a:r>
                      <a:endParaRPr lang="tr-TR" dirty="0"/>
                    </a:p>
                  </a:txBody>
                  <a:tcPr marL="68580" marR="68580"/>
                </a:tc>
                <a:tc>
                  <a:txBody>
                    <a:bodyPr/>
                    <a:lstStyle/>
                    <a:p>
                      <a:r>
                        <a:rPr lang="tr-TR" dirty="0" err="1"/>
                        <a:t>Dentel</a:t>
                      </a:r>
                      <a:r>
                        <a:rPr lang="tr-TR" dirty="0"/>
                        <a:t> tedavi</a:t>
                      </a:r>
                    </a:p>
                  </a:txBody>
                  <a:tcPr marL="68580" marR="68580"/>
                </a:tc>
                <a:extLst>
                  <a:ext uri="{0D108BD9-81ED-4DB2-BD59-A6C34878D82A}">
                    <a16:rowId xmlns:a16="http://schemas.microsoft.com/office/drawing/2014/main" val="10000"/>
                  </a:ext>
                </a:extLst>
              </a:tr>
              <a:tr h="640080">
                <a:tc>
                  <a:txBody>
                    <a:bodyPr/>
                    <a:lstStyle/>
                    <a:p>
                      <a:r>
                        <a:rPr lang="tr-TR" dirty="0"/>
                        <a:t>&lt;85</a:t>
                      </a:r>
                    </a:p>
                  </a:txBody>
                  <a:tcPr marL="68580" marR="68580"/>
                </a:tc>
                <a:tc>
                  <a:txBody>
                    <a:bodyPr/>
                    <a:lstStyle/>
                    <a:p>
                      <a:r>
                        <a:rPr lang="tr-TR" dirty="0" err="1"/>
                        <a:t>Elektif</a:t>
                      </a:r>
                      <a:r>
                        <a:rPr lang="tr-TR" dirty="0"/>
                        <a:t> cerrahiler</a:t>
                      </a:r>
                      <a:r>
                        <a:rPr lang="tr-TR" baseline="0" dirty="0"/>
                        <a:t> ertelenir</a:t>
                      </a:r>
                      <a:endParaRPr lang="tr-TR" dirty="0"/>
                    </a:p>
                  </a:txBody>
                  <a:tcPr marL="68580" marR="68580"/>
                </a:tc>
                <a:extLst>
                  <a:ext uri="{0D108BD9-81ED-4DB2-BD59-A6C34878D82A}">
                    <a16:rowId xmlns:a16="http://schemas.microsoft.com/office/drawing/2014/main" val="10001"/>
                  </a:ext>
                </a:extLst>
              </a:tr>
              <a:tr h="640080">
                <a:tc>
                  <a:txBody>
                    <a:bodyPr/>
                    <a:lstStyle/>
                    <a:p>
                      <a:r>
                        <a:rPr lang="tr-TR" dirty="0"/>
                        <a:t>85-200</a:t>
                      </a:r>
                    </a:p>
                  </a:txBody>
                  <a:tcPr marL="68580" marR="68580"/>
                </a:tc>
                <a:tc>
                  <a:txBody>
                    <a:bodyPr/>
                    <a:lstStyle/>
                    <a:p>
                      <a:r>
                        <a:rPr lang="tr-TR" dirty="0"/>
                        <a:t>Stres azaltılmalı, diş çekimi için antibiyotik </a:t>
                      </a:r>
                      <a:r>
                        <a:rPr lang="tr-TR" dirty="0" err="1"/>
                        <a:t>profilaksisi</a:t>
                      </a:r>
                      <a:endParaRPr lang="tr-TR" dirty="0"/>
                    </a:p>
                  </a:txBody>
                  <a:tcPr marL="68580" marR="68580"/>
                </a:tc>
                <a:extLst>
                  <a:ext uri="{0D108BD9-81ED-4DB2-BD59-A6C34878D82A}">
                    <a16:rowId xmlns:a16="http://schemas.microsoft.com/office/drawing/2014/main" val="10002"/>
                  </a:ext>
                </a:extLst>
              </a:tr>
              <a:tr h="640080">
                <a:tc>
                  <a:txBody>
                    <a:bodyPr/>
                    <a:lstStyle/>
                    <a:p>
                      <a:r>
                        <a:rPr lang="tr-TR" dirty="0"/>
                        <a:t>200-300</a:t>
                      </a:r>
                    </a:p>
                  </a:txBody>
                  <a:tcPr marL="68580" marR="68580"/>
                </a:tc>
                <a:tc>
                  <a:txBody>
                    <a:bodyPr/>
                    <a:lstStyle/>
                    <a:p>
                      <a:r>
                        <a:rPr lang="tr-TR" dirty="0"/>
                        <a:t>Stres azaltılmalı,</a:t>
                      </a:r>
                      <a:r>
                        <a:rPr lang="tr-TR" baseline="0" dirty="0"/>
                        <a:t> antibiyotik </a:t>
                      </a:r>
                      <a:r>
                        <a:rPr lang="tr-TR" baseline="0" dirty="0" err="1"/>
                        <a:t>profilaksisi</a:t>
                      </a:r>
                      <a:endParaRPr lang="tr-TR" dirty="0"/>
                    </a:p>
                  </a:txBody>
                  <a:tcPr marL="68580" marR="68580"/>
                </a:tc>
                <a:extLst>
                  <a:ext uri="{0D108BD9-81ED-4DB2-BD59-A6C34878D82A}">
                    <a16:rowId xmlns:a16="http://schemas.microsoft.com/office/drawing/2014/main" val="10003"/>
                  </a:ext>
                </a:extLst>
              </a:tr>
              <a:tr h="640080">
                <a:tc>
                  <a:txBody>
                    <a:bodyPr/>
                    <a:lstStyle/>
                    <a:p>
                      <a:r>
                        <a:rPr lang="tr-TR" dirty="0"/>
                        <a:t>300-400</a:t>
                      </a:r>
                    </a:p>
                  </a:txBody>
                  <a:tcPr marL="68580" marR="68580"/>
                </a:tc>
                <a:tc>
                  <a:txBody>
                    <a:bodyPr/>
                    <a:lstStyle/>
                    <a:p>
                      <a:r>
                        <a:rPr lang="tr-TR" dirty="0" err="1"/>
                        <a:t>Elektif</a:t>
                      </a:r>
                      <a:r>
                        <a:rPr lang="tr-TR" dirty="0"/>
                        <a:t> cerrahilerden kaçınılır, hasta acil servise yönlendirilir</a:t>
                      </a:r>
                    </a:p>
                  </a:txBody>
                  <a:tcPr marL="68580" marR="68580"/>
                </a:tc>
                <a:extLst>
                  <a:ext uri="{0D108BD9-81ED-4DB2-BD59-A6C34878D82A}">
                    <a16:rowId xmlns:a16="http://schemas.microsoft.com/office/drawing/2014/main" val="10004"/>
                  </a:ext>
                </a:extLst>
              </a:tr>
              <a:tr h="640080">
                <a:tc>
                  <a:txBody>
                    <a:bodyPr/>
                    <a:lstStyle/>
                    <a:p>
                      <a:r>
                        <a:rPr lang="tr-TR" dirty="0"/>
                        <a:t>400&lt;</a:t>
                      </a:r>
                    </a:p>
                  </a:txBody>
                  <a:tcPr marL="68580" marR="68580"/>
                </a:tc>
                <a:tc>
                  <a:txBody>
                    <a:bodyPr/>
                    <a:lstStyle/>
                    <a:p>
                      <a:r>
                        <a:rPr lang="tr-TR" dirty="0" err="1"/>
                        <a:t>Elektif</a:t>
                      </a:r>
                      <a:r>
                        <a:rPr lang="tr-TR" dirty="0"/>
                        <a:t> cerrahiden kaçınılır,</a:t>
                      </a:r>
                      <a:r>
                        <a:rPr lang="tr-TR" baseline="0" dirty="0"/>
                        <a:t> hasta en yakın acil servise yönlendirilir</a:t>
                      </a:r>
                      <a:endParaRPr lang="tr-TR" dirty="0"/>
                    </a:p>
                  </a:txBody>
                  <a:tcPr marL="68580" marR="6858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56539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a:spcAft>
                <a:spcPts val="600"/>
              </a:spcAft>
            </a:pPr>
            <a:r>
              <a:rPr lang="tr-TR" dirty="0"/>
              <a:t>Aerobik floradan anaerobik floraya geçiş gösteren bu yolak klinik olarak, </a:t>
            </a:r>
            <a:r>
              <a:rPr lang="tr-TR" dirty="0" err="1"/>
              <a:t>enfekte</a:t>
            </a:r>
            <a:r>
              <a:rPr lang="tr-TR" dirty="0"/>
              <a:t> bölgedeki şişliğin tipiyle ilişkilendirilebilir. Böylece </a:t>
            </a:r>
            <a:r>
              <a:rPr lang="tr-TR" dirty="0" err="1"/>
              <a:t>odontojenik</a:t>
            </a:r>
            <a:r>
              <a:rPr lang="tr-TR" dirty="0"/>
              <a:t> enfeksiyon dört aşamaya ayrılır.</a:t>
            </a:r>
          </a:p>
          <a:p>
            <a:pPr marL="731520" lvl="1" indent="-457200">
              <a:spcAft>
                <a:spcPts val="600"/>
              </a:spcAft>
              <a:buFont typeface="+mj-lt"/>
              <a:buAutoNum type="arabicPeriod"/>
            </a:pPr>
            <a:r>
              <a:rPr lang="tr-TR" dirty="0" err="1">
                <a:solidFill>
                  <a:srgbClr val="FF0000"/>
                </a:solidFill>
              </a:rPr>
              <a:t>İnokülasyon</a:t>
            </a:r>
            <a:r>
              <a:rPr lang="tr-TR" dirty="0">
                <a:solidFill>
                  <a:srgbClr val="FF0000"/>
                </a:solidFill>
              </a:rPr>
              <a:t> (Ödem) ; </a:t>
            </a:r>
            <a:r>
              <a:rPr lang="tr-TR" dirty="0"/>
              <a:t>İlk 3 gün semptomlar, yumuşak, hafif, gevrek, hamur gibi bir şişlik görülür ki streptokoklar </a:t>
            </a:r>
            <a:r>
              <a:rPr lang="tr-TR" dirty="0" err="1"/>
              <a:t>kolonize</a:t>
            </a:r>
            <a:r>
              <a:rPr lang="tr-TR" dirty="0"/>
              <a:t> olmaya başlamıştır.</a:t>
            </a:r>
          </a:p>
          <a:p>
            <a:pPr marL="731520" lvl="1" indent="-457200">
              <a:spcAft>
                <a:spcPts val="600"/>
              </a:spcAft>
              <a:buFont typeface="+mj-lt"/>
              <a:buAutoNum type="arabicPeriod"/>
            </a:pPr>
            <a:r>
              <a:rPr lang="tr-TR" dirty="0" err="1">
                <a:solidFill>
                  <a:srgbClr val="FF0000"/>
                </a:solidFill>
              </a:rPr>
              <a:t>Selülit</a:t>
            </a:r>
            <a:r>
              <a:rPr lang="tr-TR" dirty="0">
                <a:solidFill>
                  <a:srgbClr val="FF0000"/>
                </a:solidFill>
              </a:rPr>
              <a:t>; </a:t>
            </a:r>
            <a:r>
              <a:rPr lang="tr-TR" dirty="0"/>
              <a:t>3-5 gün sonra şişlik katı, kırmızı hale gelir. </a:t>
            </a:r>
            <a:r>
              <a:rPr lang="tr-TR" dirty="0" err="1"/>
              <a:t>Selülit</a:t>
            </a:r>
            <a:r>
              <a:rPr lang="tr-TR" dirty="0"/>
              <a:t> aşamasında </a:t>
            </a:r>
            <a:r>
              <a:rPr lang="tr-TR" dirty="0" err="1"/>
              <a:t>enfekte</a:t>
            </a:r>
            <a:r>
              <a:rPr lang="tr-TR" dirty="0"/>
              <a:t> mix flora, </a:t>
            </a:r>
            <a:r>
              <a:rPr lang="tr-TR" dirty="0" err="1"/>
              <a:t>inflamatuar</a:t>
            </a:r>
            <a:r>
              <a:rPr lang="tr-TR" dirty="0"/>
              <a:t> cevabı </a:t>
            </a:r>
            <a:r>
              <a:rPr lang="tr-TR" dirty="0" err="1"/>
              <a:t>stimüle</a:t>
            </a:r>
            <a:r>
              <a:rPr lang="tr-TR" dirty="0"/>
              <a:t> eder.</a:t>
            </a:r>
          </a:p>
          <a:p>
            <a:pPr marL="731520" lvl="1" indent="-457200">
              <a:spcAft>
                <a:spcPts val="600"/>
              </a:spcAft>
              <a:buFont typeface="+mj-lt"/>
              <a:buAutoNum type="arabicPeriod"/>
            </a:pPr>
            <a:r>
              <a:rPr lang="tr-TR" dirty="0">
                <a:solidFill>
                  <a:srgbClr val="FF0000"/>
                </a:solidFill>
              </a:rPr>
              <a:t>Apse;</a:t>
            </a:r>
            <a:r>
              <a:rPr lang="tr-TR" dirty="0"/>
              <a:t> Şişlik oluştuktan 5-7 gün sonra </a:t>
            </a:r>
            <a:r>
              <a:rPr lang="tr-TR" dirty="0" err="1"/>
              <a:t>anaerob</a:t>
            </a:r>
            <a:r>
              <a:rPr lang="tr-TR" dirty="0"/>
              <a:t> bakteriler baskın hale gelerek şişliğin olduğu bölgenin merkezinde </a:t>
            </a:r>
            <a:r>
              <a:rPr lang="tr-TR" dirty="0" err="1"/>
              <a:t>likefaksiye</a:t>
            </a:r>
            <a:r>
              <a:rPr lang="tr-TR" dirty="0"/>
              <a:t> apseye neden olur.</a:t>
            </a:r>
          </a:p>
          <a:p>
            <a:pPr marL="731520" lvl="1" indent="-457200">
              <a:spcAft>
                <a:spcPts val="600"/>
              </a:spcAft>
              <a:buFont typeface="+mj-lt"/>
              <a:buAutoNum type="arabicPeriod"/>
            </a:pPr>
            <a:r>
              <a:rPr lang="tr-TR" dirty="0" err="1">
                <a:solidFill>
                  <a:srgbClr val="FF0000"/>
                </a:solidFill>
              </a:rPr>
              <a:t>Rezolüsyon</a:t>
            </a:r>
            <a:r>
              <a:rPr lang="tr-TR" dirty="0">
                <a:solidFill>
                  <a:srgbClr val="FF0000"/>
                </a:solidFill>
              </a:rPr>
              <a:t>;</a:t>
            </a:r>
            <a:r>
              <a:rPr lang="tr-TR" dirty="0"/>
              <a:t> Son olarak apse cerrahi olarak drene edilir veya </a:t>
            </a:r>
            <a:r>
              <a:rPr lang="tr-TR" dirty="0" err="1"/>
              <a:t>spontan</a:t>
            </a:r>
            <a:r>
              <a:rPr lang="tr-TR" dirty="0"/>
              <a:t> olarak deri veya mukozadan drene olur. </a:t>
            </a:r>
            <a:r>
              <a:rPr lang="tr-TR" dirty="0" err="1"/>
              <a:t>İmmün</a:t>
            </a:r>
            <a:r>
              <a:rPr lang="tr-TR" dirty="0"/>
              <a:t> sistem </a:t>
            </a:r>
            <a:r>
              <a:rPr lang="tr-TR" dirty="0" err="1"/>
              <a:t>enfekte</a:t>
            </a:r>
            <a:r>
              <a:rPr lang="tr-TR" dirty="0"/>
              <a:t> bakterilerle savaşır, iyileşme ve tamir başlar.</a:t>
            </a:r>
          </a:p>
        </p:txBody>
      </p:sp>
    </p:spTree>
    <p:extLst>
      <p:ext uri="{BB962C8B-B14F-4D97-AF65-F5344CB8AC3E}">
        <p14:creationId xmlns:p14="http://schemas.microsoft.com/office/powerpoint/2010/main" val="20875481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 2.Doğru antibiyotiğin seçimi</a:t>
            </a:r>
            <a:endParaRPr lang="en-US" dirty="0"/>
          </a:p>
        </p:txBody>
      </p:sp>
      <p:sp>
        <p:nvSpPr>
          <p:cNvPr id="3" name="Content Placeholder 2"/>
          <p:cNvSpPr>
            <a:spLocks noGrp="1"/>
          </p:cNvSpPr>
          <p:nvPr>
            <p:ph idx="1"/>
          </p:nvPr>
        </p:nvSpPr>
        <p:spPr>
          <a:xfrm>
            <a:off x="457200" y="1600200"/>
            <a:ext cx="8229600" cy="5257800"/>
          </a:xfrm>
        </p:spPr>
        <p:txBody>
          <a:bodyPr>
            <a:normAutofit fontScale="92500"/>
          </a:bodyPr>
          <a:lstStyle/>
          <a:p>
            <a:pPr>
              <a:spcAft>
                <a:spcPts val="600"/>
              </a:spcAft>
            </a:pPr>
            <a:r>
              <a:rPr lang="tr-TR" dirty="0"/>
              <a:t>Oral cerrahiler sonrası antibiyotik seçiminde göz önünde bulundurulan kriterler;</a:t>
            </a:r>
          </a:p>
          <a:p>
            <a:pPr marL="731520" lvl="1" indent="-457200">
              <a:spcAft>
                <a:spcPts val="600"/>
              </a:spcAft>
              <a:buFont typeface="+mj-lt"/>
              <a:buAutoNum type="arabicPeriod"/>
            </a:pPr>
            <a:r>
              <a:rPr lang="tr-TR" dirty="0"/>
              <a:t>Antibiyotikler oral </a:t>
            </a:r>
            <a:r>
              <a:rPr lang="tr-TR" dirty="0" err="1"/>
              <a:t>kavitede</a:t>
            </a:r>
            <a:r>
              <a:rPr lang="tr-TR" dirty="0"/>
              <a:t> sıklıkla enfeksiyon oluşturan organizmalara etkili olmalı. Oral enfeksiyonlarda sıklıkla etkili olan organizmalar, </a:t>
            </a:r>
            <a:r>
              <a:rPr lang="tr-TR" dirty="0" err="1"/>
              <a:t>fakültatif</a:t>
            </a:r>
            <a:r>
              <a:rPr lang="tr-TR" dirty="0"/>
              <a:t> streptokoklardır.</a:t>
            </a:r>
          </a:p>
          <a:p>
            <a:pPr marL="731520" lvl="1" indent="-457200">
              <a:spcAft>
                <a:spcPts val="600"/>
              </a:spcAft>
              <a:buFont typeface="+mj-lt"/>
              <a:buAutoNum type="arabicPeriod"/>
            </a:pPr>
            <a:r>
              <a:rPr lang="tr-TR" dirty="0"/>
              <a:t>Mümkün olduğunca dar spektrumlu antibiyotikler seçilmelidir. Dar spektrumlu antibiyotik kullanımıyla oral floranın değişme ihtimali </a:t>
            </a:r>
            <a:r>
              <a:rPr lang="tr-TR" dirty="0" err="1"/>
              <a:t>minimalize</a:t>
            </a:r>
            <a:r>
              <a:rPr lang="tr-TR" dirty="0"/>
              <a:t> edilmektedir.</a:t>
            </a:r>
          </a:p>
          <a:p>
            <a:pPr marL="731520" lvl="1" indent="-457200">
              <a:spcAft>
                <a:spcPts val="600"/>
              </a:spcAft>
              <a:buFont typeface="+mj-lt"/>
              <a:buAutoNum type="arabicPeriod"/>
            </a:pPr>
            <a:r>
              <a:rPr lang="tr-TR" dirty="0"/>
              <a:t>Son olarak </a:t>
            </a:r>
            <a:r>
              <a:rPr lang="tr-TR" dirty="0" err="1"/>
              <a:t>bakterisidal</a:t>
            </a:r>
            <a:r>
              <a:rPr lang="tr-TR" dirty="0"/>
              <a:t> antibiyotikler tercih edilmelidir.</a:t>
            </a:r>
          </a:p>
          <a:p>
            <a:pPr marL="731520" lvl="1" indent="-457200">
              <a:spcAft>
                <a:spcPts val="600"/>
              </a:spcAft>
              <a:buFont typeface="+mj-lt"/>
              <a:buAutoNum type="arabicPeriod"/>
            </a:pPr>
            <a:r>
              <a:rPr lang="tr-TR" dirty="0"/>
              <a:t>Penisiline alerjisi olan hastalarda en iyi seçenek </a:t>
            </a:r>
            <a:r>
              <a:rPr lang="tr-TR" dirty="0" err="1"/>
              <a:t>klindamisindir</a:t>
            </a:r>
            <a:r>
              <a:rPr lang="tr-TR" dirty="0"/>
              <a:t>. </a:t>
            </a:r>
            <a:r>
              <a:rPr lang="tr-TR" dirty="0" err="1"/>
              <a:t>Klindamiisn</a:t>
            </a:r>
            <a:r>
              <a:rPr lang="tr-TR" dirty="0"/>
              <a:t> oral streptokoklara etkili ve dar spektrumludur ancak </a:t>
            </a:r>
            <a:r>
              <a:rPr lang="tr-TR" dirty="0" err="1"/>
              <a:t>bakteriostatik</a:t>
            </a:r>
            <a:r>
              <a:rPr lang="tr-TR" dirty="0"/>
              <a:t> bir antibiyotiktir. Alerji durumunda tercih edilebilecek diğer grup antibiyotikler, </a:t>
            </a:r>
            <a:r>
              <a:rPr lang="tr-TR" dirty="0" err="1"/>
              <a:t>azitromisinlerdir</a:t>
            </a:r>
            <a:r>
              <a:rPr lang="tr-TR" dirty="0"/>
              <a:t>. </a:t>
            </a:r>
            <a:r>
              <a:rPr lang="tr-TR" dirty="0" err="1"/>
              <a:t>Azitromisinler</a:t>
            </a:r>
            <a:r>
              <a:rPr lang="tr-TR" dirty="0"/>
              <a:t> dar spektrumludur ancak yine </a:t>
            </a:r>
            <a:r>
              <a:rPr lang="tr-TR" dirty="0" err="1"/>
              <a:t>bakteriostatik</a:t>
            </a:r>
            <a:r>
              <a:rPr lang="tr-TR" dirty="0"/>
              <a:t> bir antibiyotiktir.</a:t>
            </a:r>
          </a:p>
          <a:p>
            <a:pPr>
              <a:spcAft>
                <a:spcPts val="600"/>
              </a:spcAft>
            </a:pPr>
            <a:endParaRPr lang="en-US" dirty="0"/>
          </a:p>
        </p:txBody>
      </p:sp>
    </p:spTree>
    <p:extLst>
      <p:ext uri="{BB962C8B-B14F-4D97-AF65-F5344CB8AC3E}">
        <p14:creationId xmlns:p14="http://schemas.microsoft.com/office/powerpoint/2010/main" val="38546779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sz="3200" dirty="0"/>
              <a:t>3.Antibiyotik plazma seviyesi yüksek olmalı</a:t>
            </a:r>
            <a:endParaRPr lang="en-US" sz="3200" dirty="0"/>
          </a:p>
        </p:txBody>
      </p:sp>
      <p:sp>
        <p:nvSpPr>
          <p:cNvPr id="3" name="Content Placeholder 2"/>
          <p:cNvSpPr>
            <a:spLocks noGrp="1"/>
          </p:cNvSpPr>
          <p:nvPr>
            <p:ph idx="1"/>
          </p:nvPr>
        </p:nvSpPr>
        <p:spPr/>
        <p:txBody>
          <a:bodyPr>
            <a:normAutofit fontScale="85000" lnSpcReduction="10000"/>
          </a:bodyPr>
          <a:lstStyle/>
          <a:p>
            <a:pPr>
              <a:spcAft>
                <a:spcPts val="600"/>
              </a:spcAft>
            </a:pPr>
            <a:r>
              <a:rPr lang="tr-TR" dirty="0"/>
              <a:t>Antibiyotikler </a:t>
            </a:r>
            <a:r>
              <a:rPr lang="tr-TR" dirty="0" err="1"/>
              <a:t>profilaktik</a:t>
            </a:r>
            <a:r>
              <a:rPr lang="tr-TR" dirty="0"/>
              <a:t> amaçla kullanıldığında plazma seviyesi, </a:t>
            </a:r>
            <a:r>
              <a:rPr lang="tr-TR" dirty="0" err="1"/>
              <a:t>terapötik</a:t>
            </a:r>
            <a:r>
              <a:rPr lang="tr-TR" dirty="0"/>
              <a:t> amaçla kullanıldığındaki plazma seviyesinden yüksek olmalıdır.</a:t>
            </a:r>
          </a:p>
          <a:p>
            <a:pPr>
              <a:spcAft>
                <a:spcPts val="600"/>
              </a:spcAft>
            </a:pPr>
            <a:r>
              <a:rPr lang="tr-TR" dirty="0"/>
              <a:t>Genellikle </a:t>
            </a:r>
            <a:r>
              <a:rPr lang="tr-TR" dirty="0" err="1"/>
              <a:t>profilaksi</a:t>
            </a:r>
            <a:r>
              <a:rPr lang="tr-TR" dirty="0"/>
              <a:t> amacıyla antibiyotik kullanıldığında normal </a:t>
            </a:r>
            <a:r>
              <a:rPr lang="tr-TR" dirty="0" err="1"/>
              <a:t>terapötik</a:t>
            </a:r>
            <a:r>
              <a:rPr lang="tr-TR" dirty="0"/>
              <a:t> dozun 2katı kullanılması tavsiye edilir.</a:t>
            </a:r>
          </a:p>
          <a:p>
            <a:pPr>
              <a:spcAft>
                <a:spcPts val="600"/>
              </a:spcAft>
            </a:pPr>
            <a:r>
              <a:rPr lang="tr-TR" dirty="0" err="1"/>
              <a:t>American</a:t>
            </a:r>
            <a:r>
              <a:rPr lang="tr-TR" dirty="0"/>
              <a:t> </a:t>
            </a:r>
            <a:r>
              <a:rPr lang="tr-TR" dirty="0" err="1"/>
              <a:t>Heart</a:t>
            </a:r>
            <a:r>
              <a:rPr lang="tr-TR" dirty="0"/>
              <a:t> </a:t>
            </a:r>
            <a:r>
              <a:rPr lang="tr-TR" dirty="0" err="1"/>
              <a:t>Association</a:t>
            </a:r>
            <a:r>
              <a:rPr lang="tr-TR" dirty="0"/>
              <a:t>, </a:t>
            </a:r>
            <a:r>
              <a:rPr lang="tr-TR" dirty="0" err="1"/>
              <a:t>enfektif</a:t>
            </a:r>
            <a:r>
              <a:rPr lang="tr-TR" dirty="0"/>
              <a:t> </a:t>
            </a:r>
            <a:r>
              <a:rPr lang="tr-TR" dirty="0" err="1"/>
              <a:t>endokardite</a:t>
            </a:r>
            <a:r>
              <a:rPr lang="tr-TR" dirty="0"/>
              <a:t> karşı önerdiği </a:t>
            </a:r>
            <a:r>
              <a:rPr lang="tr-TR" dirty="0" err="1"/>
              <a:t>profilaktik</a:t>
            </a:r>
            <a:r>
              <a:rPr lang="tr-TR" dirty="0"/>
              <a:t> antibiyotik dozları;</a:t>
            </a:r>
          </a:p>
          <a:p>
            <a:pPr>
              <a:spcAft>
                <a:spcPts val="600"/>
              </a:spcAft>
            </a:pPr>
            <a:r>
              <a:rPr lang="tr-TR" dirty="0"/>
              <a:t>Penisilin veya </a:t>
            </a:r>
            <a:r>
              <a:rPr lang="tr-TR" dirty="0" err="1"/>
              <a:t>amoksisilin</a:t>
            </a:r>
            <a:r>
              <a:rPr lang="tr-TR" dirty="0"/>
              <a:t> 2g,</a:t>
            </a:r>
          </a:p>
          <a:p>
            <a:pPr>
              <a:spcAft>
                <a:spcPts val="600"/>
              </a:spcAft>
            </a:pPr>
            <a:r>
              <a:rPr lang="tr-TR" dirty="0" err="1"/>
              <a:t>Klindamisin</a:t>
            </a:r>
            <a:r>
              <a:rPr lang="tr-TR" dirty="0"/>
              <a:t> 600mg,</a:t>
            </a:r>
          </a:p>
          <a:p>
            <a:pPr>
              <a:spcAft>
                <a:spcPts val="600"/>
              </a:spcAft>
            </a:pPr>
            <a:r>
              <a:rPr lang="tr-TR" dirty="0" err="1"/>
              <a:t>Azitromisin</a:t>
            </a:r>
            <a:r>
              <a:rPr lang="tr-TR" dirty="0"/>
              <a:t> 500mg </a:t>
            </a:r>
            <a:r>
              <a:rPr lang="tr-TR" dirty="0" err="1"/>
              <a:t>dır</a:t>
            </a:r>
            <a:r>
              <a:rPr lang="tr-TR" dirty="0"/>
              <a:t>.</a:t>
            </a:r>
          </a:p>
          <a:p>
            <a:pPr>
              <a:spcAft>
                <a:spcPts val="600"/>
              </a:spcAft>
            </a:pPr>
            <a:endParaRPr lang="en-US" dirty="0"/>
          </a:p>
        </p:txBody>
      </p:sp>
    </p:spTree>
    <p:extLst>
      <p:ext uri="{BB962C8B-B14F-4D97-AF65-F5344CB8AC3E}">
        <p14:creationId xmlns:p14="http://schemas.microsoft.com/office/powerpoint/2010/main" val="34215376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sz="3200" dirty="0"/>
              <a:t>4. Antibiyotiğin doğru zamanlarda kullanılması</a:t>
            </a:r>
            <a:endParaRPr lang="en-US" sz="3200" dirty="0"/>
          </a:p>
        </p:txBody>
      </p:sp>
      <p:sp>
        <p:nvSpPr>
          <p:cNvPr id="3" name="Content Placeholder 2"/>
          <p:cNvSpPr>
            <a:spLocks noGrp="1"/>
          </p:cNvSpPr>
          <p:nvPr>
            <p:ph idx="1"/>
          </p:nvPr>
        </p:nvSpPr>
        <p:spPr/>
        <p:txBody>
          <a:bodyPr>
            <a:normAutofit fontScale="70000" lnSpcReduction="20000"/>
          </a:bodyPr>
          <a:lstStyle/>
          <a:p>
            <a:pPr>
              <a:spcAft>
                <a:spcPts val="600"/>
              </a:spcAft>
            </a:pPr>
            <a:r>
              <a:rPr lang="tr-TR" dirty="0" err="1"/>
              <a:t>Profilaktik</a:t>
            </a:r>
            <a:r>
              <a:rPr lang="tr-TR" dirty="0"/>
              <a:t> antibiyotiğin </a:t>
            </a:r>
            <a:r>
              <a:rPr lang="tr-TR" dirty="0" err="1"/>
              <a:t>postoperatif</a:t>
            </a:r>
            <a:r>
              <a:rPr lang="tr-TR" dirty="0"/>
              <a:t> enfeksiyonu önlemede etkili olabilmesi için, operasyondan en çok 2 saat önce verilmelidir.</a:t>
            </a:r>
          </a:p>
          <a:p>
            <a:pPr>
              <a:spcAft>
                <a:spcPts val="600"/>
              </a:spcAft>
            </a:pPr>
            <a:r>
              <a:rPr lang="tr-TR" dirty="0"/>
              <a:t>Oral yoldan </a:t>
            </a:r>
            <a:r>
              <a:rPr lang="tr-TR" dirty="0" err="1"/>
              <a:t>profilaksi</a:t>
            </a:r>
            <a:r>
              <a:rPr lang="tr-TR" dirty="0"/>
              <a:t> yapıldığında genellikle operasyondan 1 saat önce verilir, </a:t>
            </a:r>
            <a:r>
              <a:rPr lang="tr-TR" dirty="0" err="1"/>
              <a:t>intravenöz</a:t>
            </a:r>
            <a:r>
              <a:rPr lang="tr-TR" dirty="0"/>
              <a:t> yoldan </a:t>
            </a:r>
            <a:r>
              <a:rPr lang="tr-TR" dirty="0" err="1"/>
              <a:t>profilaksi</a:t>
            </a:r>
            <a:r>
              <a:rPr lang="tr-TR" dirty="0"/>
              <a:t> yapıldığında bu süre daha kısadır.</a:t>
            </a:r>
          </a:p>
          <a:p>
            <a:pPr>
              <a:spcAft>
                <a:spcPts val="600"/>
              </a:spcAft>
            </a:pPr>
            <a:r>
              <a:rPr lang="tr-TR" dirty="0"/>
              <a:t>Operasyon sonrası alınan antibiyotiğin etkinliğinin düştüğü veya hiç etkisinin olmadığı rapor edilmiştir. </a:t>
            </a:r>
            <a:r>
              <a:rPr lang="tr-TR" dirty="0" err="1"/>
              <a:t>Profilaktik</a:t>
            </a:r>
            <a:r>
              <a:rPr lang="tr-TR" dirty="0"/>
              <a:t> antibiyotiğin operasyondan 2saat veya daha çok sonra verilmesinin yara enfeksiyonu riskini arttırdığı bildirilmiştir.</a:t>
            </a:r>
          </a:p>
          <a:p>
            <a:pPr>
              <a:spcAft>
                <a:spcPts val="600"/>
              </a:spcAft>
            </a:pPr>
            <a:r>
              <a:rPr lang="tr-TR" dirty="0"/>
              <a:t>Eğer operasyon uzun sürüyorsa ve antibiyotik gerekliyse operasyon sırasında doz aralıkları düşürülmelidir. Penisilin veya </a:t>
            </a:r>
            <a:r>
              <a:rPr lang="tr-TR" dirty="0" err="1"/>
              <a:t>klindamisin</a:t>
            </a:r>
            <a:r>
              <a:rPr lang="tr-TR" dirty="0"/>
              <a:t> her 3 saatte bir verilmelidir. </a:t>
            </a:r>
          </a:p>
          <a:p>
            <a:pPr>
              <a:spcAft>
                <a:spcPts val="600"/>
              </a:spcAft>
            </a:pPr>
            <a:endParaRPr lang="en-US" dirty="0"/>
          </a:p>
        </p:txBody>
      </p:sp>
    </p:spTree>
    <p:extLst>
      <p:ext uri="{BB962C8B-B14F-4D97-AF65-F5344CB8AC3E}">
        <p14:creationId xmlns:p14="http://schemas.microsoft.com/office/powerpoint/2010/main" val="31929904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9808"/>
            <a:ext cx="8229600" cy="1364775"/>
          </a:xfrm>
        </p:spPr>
        <p:txBody>
          <a:bodyPr>
            <a:normAutofit fontScale="90000"/>
          </a:bodyPr>
          <a:lstStyle/>
          <a:p>
            <a:r>
              <a:rPr lang="tr-TR" sz="3600" dirty="0" err="1"/>
              <a:t>Metastatik</a:t>
            </a:r>
            <a:r>
              <a:rPr lang="tr-TR" sz="3600" dirty="0"/>
              <a:t> enfeksiyonlara karşı </a:t>
            </a:r>
            <a:r>
              <a:rPr lang="tr-TR" sz="3600" dirty="0" err="1"/>
              <a:t>profilaksi</a:t>
            </a:r>
            <a:endParaRPr lang="en-US" sz="3600" dirty="0"/>
          </a:p>
        </p:txBody>
      </p:sp>
      <p:sp>
        <p:nvSpPr>
          <p:cNvPr id="3" name="Content Placeholder 2"/>
          <p:cNvSpPr>
            <a:spLocks noGrp="1"/>
          </p:cNvSpPr>
          <p:nvPr>
            <p:ph idx="1"/>
          </p:nvPr>
        </p:nvSpPr>
        <p:spPr>
          <a:xfrm>
            <a:off x="457200" y="2224584"/>
            <a:ext cx="8229600" cy="4252415"/>
          </a:xfrm>
        </p:spPr>
        <p:txBody>
          <a:bodyPr>
            <a:normAutofit fontScale="92500" lnSpcReduction="10000"/>
          </a:bodyPr>
          <a:lstStyle/>
          <a:p>
            <a:pPr>
              <a:spcAft>
                <a:spcPts val="600"/>
              </a:spcAft>
            </a:pPr>
            <a:r>
              <a:rPr lang="tr-TR" dirty="0" err="1"/>
              <a:t>Metastatik</a:t>
            </a:r>
            <a:r>
              <a:rPr lang="tr-TR" dirty="0"/>
              <a:t> enfeksiyon, enfeksiyonun bakterilerin vücuda giriş noktasından farklı bir </a:t>
            </a:r>
            <a:r>
              <a:rPr lang="tr-TR" dirty="0" err="1"/>
              <a:t>lokasyonda</a:t>
            </a:r>
            <a:r>
              <a:rPr lang="tr-TR" dirty="0"/>
              <a:t> enfeksiyon oluşturmasıdır. </a:t>
            </a:r>
          </a:p>
          <a:p>
            <a:pPr>
              <a:spcAft>
                <a:spcPts val="600"/>
              </a:spcAft>
            </a:pPr>
            <a:r>
              <a:rPr lang="tr-TR" dirty="0"/>
              <a:t>Bu fenomenin en çok bilinen örneği </a:t>
            </a:r>
            <a:r>
              <a:rPr lang="tr-TR" dirty="0" err="1"/>
              <a:t>bakteriyal</a:t>
            </a:r>
            <a:r>
              <a:rPr lang="tr-TR" dirty="0"/>
              <a:t> </a:t>
            </a:r>
            <a:r>
              <a:rPr lang="tr-TR" dirty="0" err="1"/>
              <a:t>endokardittir</a:t>
            </a:r>
            <a:r>
              <a:rPr lang="tr-TR" dirty="0"/>
              <a:t>. </a:t>
            </a:r>
          </a:p>
          <a:p>
            <a:pPr>
              <a:spcAft>
                <a:spcPts val="600"/>
              </a:spcAft>
            </a:pPr>
            <a:r>
              <a:rPr lang="tr-TR" dirty="0" err="1"/>
              <a:t>Metastatik</a:t>
            </a:r>
            <a:r>
              <a:rPr lang="tr-TR" dirty="0"/>
              <a:t> enfeksiyon </a:t>
            </a:r>
            <a:r>
              <a:rPr lang="tr-TR" dirty="0" err="1"/>
              <a:t>insidansı</a:t>
            </a:r>
            <a:r>
              <a:rPr lang="tr-TR" dirty="0"/>
              <a:t>, uygun </a:t>
            </a:r>
            <a:r>
              <a:rPr lang="tr-TR" dirty="0" err="1"/>
              <a:t>profilaktik</a:t>
            </a:r>
            <a:r>
              <a:rPr lang="tr-TR" dirty="0"/>
              <a:t> antibiyotik kullanımı ile düşürülebilir.</a:t>
            </a:r>
          </a:p>
          <a:p>
            <a:pPr>
              <a:spcAft>
                <a:spcPts val="600"/>
              </a:spcAft>
            </a:pPr>
            <a:r>
              <a:rPr lang="tr-TR" dirty="0" err="1"/>
              <a:t>Metastatik</a:t>
            </a:r>
            <a:r>
              <a:rPr lang="tr-TR" dirty="0"/>
              <a:t> enfeksiyon oluşabilmesi için öncelikle, vücutta </a:t>
            </a:r>
            <a:r>
              <a:rPr lang="tr-TR" dirty="0" err="1"/>
              <a:t>bakteriyeminin</a:t>
            </a:r>
            <a:r>
              <a:rPr lang="tr-TR" dirty="0"/>
              <a:t> etkileyebileceği duyarlı bir bölgenin bulunmasıdır. Örneğin, deforme olmuş bir </a:t>
            </a:r>
            <a:r>
              <a:rPr lang="tr-TR" dirty="0" err="1"/>
              <a:t>klap</a:t>
            </a:r>
            <a:r>
              <a:rPr lang="tr-TR" dirty="0"/>
              <a:t> kapağının değişime uğramış </a:t>
            </a:r>
            <a:r>
              <a:rPr lang="tr-TR" dirty="0" err="1"/>
              <a:t>epitelyal</a:t>
            </a:r>
            <a:r>
              <a:rPr lang="tr-TR" dirty="0"/>
              <a:t> yüzeyi bakteri tutunması için </a:t>
            </a:r>
            <a:r>
              <a:rPr lang="tr-TR" dirty="0" err="1"/>
              <a:t>irregüler</a:t>
            </a:r>
            <a:r>
              <a:rPr lang="tr-TR" dirty="0"/>
              <a:t> bir alan oluşturur.</a:t>
            </a:r>
          </a:p>
        </p:txBody>
      </p:sp>
    </p:spTree>
    <p:extLst>
      <p:ext uri="{BB962C8B-B14F-4D97-AF65-F5344CB8AC3E}">
        <p14:creationId xmlns:p14="http://schemas.microsoft.com/office/powerpoint/2010/main" val="29829578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723331"/>
            <a:ext cx="8229600" cy="5753669"/>
          </a:xfrm>
        </p:spPr>
        <p:txBody>
          <a:bodyPr>
            <a:normAutofit fontScale="85000" lnSpcReduction="10000"/>
          </a:bodyPr>
          <a:lstStyle/>
          <a:p>
            <a:pPr>
              <a:spcAft>
                <a:spcPts val="600"/>
              </a:spcAft>
            </a:pPr>
            <a:r>
              <a:rPr lang="tr-TR" dirty="0"/>
              <a:t>Vücutta sürekli günlük aktivitelerle oluşan –çiğneme, diş fırçalama- küçük </a:t>
            </a:r>
            <a:r>
              <a:rPr lang="tr-TR" dirty="0" err="1"/>
              <a:t>bakteriyemiler</a:t>
            </a:r>
            <a:r>
              <a:rPr lang="tr-TR" dirty="0"/>
              <a:t> söz konusudur. </a:t>
            </a:r>
          </a:p>
          <a:p>
            <a:pPr>
              <a:spcAft>
                <a:spcPts val="600"/>
              </a:spcAft>
            </a:pPr>
            <a:r>
              <a:rPr lang="tr-TR" dirty="0"/>
              <a:t>Kan akımının deforme olmuş kalp kapağında türbülansı, kapağın </a:t>
            </a:r>
            <a:r>
              <a:rPr lang="tr-TR" dirty="0" err="1"/>
              <a:t>epitelini</a:t>
            </a:r>
            <a:r>
              <a:rPr lang="tr-TR" dirty="0"/>
              <a:t> </a:t>
            </a:r>
            <a:r>
              <a:rPr lang="tr-TR" dirty="0" err="1"/>
              <a:t>travmatize</a:t>
            </a:r>
            <a:r>
              <a:rPr lang="tr-TR" dirty="0"/>
              <a:t> edebilir, bu da </a:t>
            </a:r>
            <a:r>
              <a:rPr lang="tr-TR" dirty="0" err="1"/>
              <a:t>plateletlerin</a:t>
            </a:r>
            <a:r>
              <a:rPr lang="tr-TR" dirty="0"/>
              <a:t> ve fibrinin çökelmesine neden olarak </a:t>
            </a:r>
            <a:r>
              <a:rPr lang="tr-TR" dirty="0" err="1"/>
              <a:t>nonbakteriyal</a:t>
            </a:r>
            <a:r>
              <a:rPr lang="tr-TR" dirty="0"/>
              <a:t> </a:t>
            </a:r>
            <a:r>
              <a:rPr lang="tr-TR" dirty="0" err="1"/>
              <a:t>trombotik</a:t>
            </a:r>
            <a:r>
              <a:rPr lang="tr-TR" dirty="0"/>
              <a:t> </a:t>
            </a:r>
            <a:r>
              <a:rPr lang="tr-TR" dirty="0" err="1"/>
              <a:t>endokarditise</a:t>
            </a:r>
            <a:r>
              <a:rPr lang="tr-TR" dirty="0"/>
              <a:t> neden olur. (NBTE) Daha sonra </a:t>
            </a:r>
            <a:r>
              <a:rPr lang="tr-TR" dirty="0" err="1"/>
              <a:t>adhezinler</a:t>
            </a:r>
            <a:r>
              <a:rPr lang="tr-TR" dirty="0"/>
              <a:t> olarak adlandırılan bakteriyel proteinler, NBTE </a:t>
            </a:r>
            <a:r>
              <a:rPr lang="tr-TR" dirty="0" err="1"/>
              <a:t>matriksinde</a:t>
            </a:r>
            <a:r>
              <a:rPr lang="tr-TR" dirty="0"/>
              <a:t> bulunan fibrin ve </a:t>
            </a:r>
            <a:r>
              <a:rPr lang="tr-TR" dirty="0" err="1"/>
              <a:t>plateletleri</a:t>
            </a:r>
            <a:r>
              <a:rPr lang="tr-TR" dirty="0"/>
              <a:t> tanır. Bazı stafilokoklar, oral streptokoklar özellikle </a:t>
            </a:r>
            <a:r>
              <a:rPr lang="tr-TR" dirty="0" err="1"/>
              <a:t>streptococcus</a:t>
            </a:r>
            <a:r>
              <a:rPr lang="tr-TR" dirty="0"/>
              <a:t> </a:t>
            </a:r>
            <a:r>
              <a:rPr lang="tr-TR" dirty="0" err="1"/>
              <a:t>sanguis</a:t>
            </a:r>
            <a:r>
              <a:rPr lang="tr-TR" dirty="0"/>
              <a:t>, </a:t>
            </a:r>
            <a:r>
              <a:rPr lang="tr-TR" dirty="0" err="1"/>
              <a:t>streptococcus</a:t>
            </a:r>
            <a:r>
              <a:rPr lang="tr-TR" dirty="0"/>
              <a:t> </a:t>
            </a:r>
            <a:r>
              <a:rPr lang="tr-TR" dirty="0" err="1"/>
              <a:t>mitis</a:t>
            </a:r>
            <a:r>
              <a:rPr lang="tr-TR" dirty="0"/>
              <a:t> ve </a:t>
            </a:r>
            <a:r>
              <a:rPr lang="tr-TR" dirty="0" err="1"/>
              <a:t>streptococcus</a:t>
            </a:r>
            <a:r>
              <a:rPr lang="tr-TR" dirty="0"/>
              <a:t> </a:t>
            </a:r>
            <a:r>
              <a:rPr lang="tr-TR" dirty="0" err="1"/>
              <a:t>oralis</a:t>
            </a:r>
            <a:r>
              <a:rPr lang="tr-TR" dirty="0"/>
              <a:t> bu </a:t>
            </a:r>
            <a:r>
              <a:rPr lang="tr-TR" dirty="0" err="1"/>
              <a:t>adhezinlere</a:t>
            </a:r>
            <a:r>
              <a:rPr lang="tr-TR" dirty="0"/>
              <a:t> sahiptir, bu durum </a:t>
            </a:r>
            <a:r>
              <a:rPr lang="tr-TR" dirty="0" err="1"/>
              <a:t>enfektif</a:t>
            </a:r>
            <a:r>
              <a:rPr lang="tr-TR" dirty="0"/>
              <a:t> </a:t>
            </a:r>
            <a:r>
              <a:rPr lang="tr-TR" dirty="0" err="1"/>
              <a:t>endokarditle</a:t>
            </a:r>
            <a:r>
              <a:rPr lang="tr-TR" dirty="0"/>
              <a:t> ilişkilerini açıklar.</a:t>
            </a:r>
          </a:p>
          <a:p>
            <a:pPr>
              <a:spcAft>
                <a:spcPts val="600"/>
              </a:spcAft>
            </a:pPr>
            <a:r>
              <a:rPr lang="tr-TR" dirty="0"/>
              <a:t>Ayrıca </a:t>
            </a:r>
            <a:r>
              <a:rPr lang="tr-TR" dirty="0" err="1"/>
              <a:t>metastatik</a:t>
            </a:r>
            <a:r>
              <a:rPr lang="tr-TR" dirty="0"/>
              <a:t> enfeksiyonların açığa çıkabilmesi için, lokal </a:t>
            </a:r>
            <a:r>
              <a:rPr lang="tr-TR" dirty="0" err="1"/>
              <a:t>immün</a:t>
            </a:r>
            <a:r>
              <a:rPr lang="tr-TR" dirty="0"/>
              <a:t> sistemde bir zayıflık olması gerekmektedir. Bakteriler bir kez NBTE e tutunduktan sonra, bakterilerin sentezlediği ince bir fibrin tabakası ve </a:t>
            </a:r>
            <a:r>
              <a:rPr lang="tr-TR" dirty="0" err="1"/>
              <a:t>ekstrasellüler</a:t>
            </a:r>
            <a:r>
              <a:rPr lang="tr-TR" dirty="0"/>
              <a:t> </a:t>
            </a:r>
            <a:r>
              <a:rPr lang="tr-TR" dirty="0" err="1"/>
              <a:t>matriks</a:t>
            </a:r>
            <a:r>
              <a:rPr lang="tr-TR" dirty="0"/>
              <a:t> tarafından beyaz kan hücrelerinin fagositozuna karşı korunur.</a:t>
            </a:r>
          </a:p>
          <a:p>
            <a:pPr>
              <a:spcAft>
                <a:spcPts val="600"/>
              </a:spcAft>
            </a:pPr>
            <a:r>
              <a:rPr lang="tr-TR" dirty="0"/>
              <a:t>Bakteriler yabancı maddelere, örneğin </a:t>
            </a:r>
            <a:r>
              <a:rPr lang="tr-TR" dirty="0" err="1"/>
              <a:t>dental</a:t>
            </a:r>
            <a:r>
              <a:rPr lang="tr-TR" dirty="0"/>
              <a:t> </a:t>
            </a:r>
            <a:r>
              <a:rPr lang="tr-TR" dirty="0" err="1"/>
              <a:t>implantlar</a:t>
            </a:r>
            <a:r>
              <a:rPr lang="tr-TR" dirty="0"/>
              <a:t>, tutunduktan sonra, bir </a:t>
            </a:r>
            <a:r>
              <a:rPr lang="tr-TR" dirty="0" err="1"/>
              <a:t>biofilm</a:t>
            </a:r>
            <a:r>
              <a:rPr lang="tr-TR" dirty="0"/>
              <a:t> tarafından kaplanırlar ve kolay kolay fagosite edilemezler. </a:t>
            </a:r>
          </a:p>
          <a:p>
            <a:endParaRPr lang="tr-TR" dirty="0"/>
          </a:p>
        </p:txBody>
      </p:sp>
    </p:spTree>
    <p:extLst>
      <p:ext uri="{BB962C8B-B14F-4D97-AF65-F5344CB8AC3E}">
        <p14:creationId xmlns:p14="http://schemas.microsoft.com/office/powerpoint/2010/main" val="38957011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036" y="354842"/>
            <a:ext cx="7990764" cy="928048"/>
          </a:xfrm>
        </p:spPr>
        <p:txBody>
          <a:bodyPr>
            <a:normAutofit fontScale="90000"/>
          </a:bodyPr>
          <a:lstStyle/>
          <a:p>
            <a:r>
              <a:rPr lang="tr-TR" dirty="0" err="1"/>
              <a:t>Enfektik</a:t>
            </a:r>
            <a:r>
              <a:rPr lang="tr-TR" dirty="0"/>
              <a:t> </a:t>
            </a:r>
            <a:r>
              <a:rPr lang="tr-TR" dirty="0" err="1"/>
              <a:t>endokardit</a:t>
            </a:r>
            <a:r>
              <a:rPr lang="tr-TR" dirty="0"/>
              <a:t> </a:t>
            </a:r>
            <a:r>
              <a:rPr lang="tr-TR" dirty="0" err="1"/>
              <a:t>profilaksisi</a:t>
            </a:r>
            <a:endParaRPr lang="en-US" dirty="0"/>
          </a:p>
        </p:txBody>
      </p:sp>
      <p:sp>
        <p:nvSpPr>
          <p:cNvPr id="3" name="Content Placeholder 2"/>
          <p:cNvSpPr>
            <a:spLocks noGrp="1"/>
          </p:cNvSpPr>
          <p:nvPr>
            <p:ph idx="1"/>
          </p:nvPr>
        </p:nvSpPr>
        <p:spPr>
          <a:xfrm>
            <a:off x="457200" y="1282890"/>
            <a:ext cx="8229600" cy="5575110"/>
          </a:xfrm>
        </p:spPr>
        <p:txBody>
          <a:bodyPr>
            <a:normAutofit fontScale="77500" lnSpcReduction="20000"/>
          </a:bodyPr>
          <a:lstStyle/>
          <a:p>
            <a:pPr>
              <a:spcAft>
                <a:spcPts val="600"/>
              </a:spcAft>
            </a:pPr>
            <a:r>
              <a:rPr lang="tr-TR" dirty="0" err="1"/>
              <a:t>Viridans</a:t>
            </a:r>
            <a:r>
              <a:rPr lang="tr-TR" dirty="0"/>
              <a:t> grubu streptokoklar normal oral floranın bir parçasıdır ve </a:t>
            </a:r>
            <a:r>
              <a:rPr lang="tr-TR" dirty="0" err="1"/>
              <a:t>dental</a:t>
            </a:r>
            <a:r>
              <a:rPr lang="tr-TR" dirty="0"/>
              <a:t> prosedürlerden sonra </a:t>
            </a:r>
            <a:r>
              <a:rPr lang="tr-TR" dirty="0" err="1"/>
              <a:t>bakteriyemi</a:t>
            </a:r>
            <a:r>
              <a:rPr lang="tr-TR" dirty="0"/>
              <a:t> oluşturarak </a:t>
            </a:r>
            <a:r>
              <a:rPr lang="tr-TR" dirty="0" err="1"/>
              <a:t>enfektif</a:t>
            </a:r>
            <a:r>
              <a:rPr lang="tr-TR" dirty="0"/>
              <a:t> </a:t>
            </a:r>
            <a:r>
              <a:rPr lang="tr-TR" dirty="0" err="1"/>
              <a:t>endokardite</a:t>
            </a:r>
            <a:r>
              <a:rPr lang="tr-TR" dirty="0"/>
              <a:t> neden olabilirler. </a:t>
            </a:r>
          </a:p>
          <a:p>
            <a:pPr>
              <a:spcAft>
                <a:spcPts val="600"/>
              </a:spcAft>
            </a:pPr>
            <a:r>
              <a:rPr lang="tr-TR" dirty="0" err="1"/>
              <a:t>Profilaktik</a:t>
            </a:r>
            <a:r>
              <a:rPr lang="tr-TR" dirty="0"/>
              <a:t> antibiyotik kullanımı </a:t>
            </a:r>
            <a:r>
              <a:rPr lang="tr-TR" dirty="0" err="1"/>
              <a:t>viridans</a:t>
            </a:r>
            <a:r>
              <a:rPr lang="tr-TR" dirty="0"/>
              <a:t> grubu streptokokların </a:t>
            </a:r>
            <a:r>
              <a:rPr lang="tr-TR" dirty="0" err="1"/>
              <a:t>enfektif</a:t>
            </a:r>
            <a:r>
              <a:rPr lang="tr-TR" dirty="0"/>
              <a:t> </a:t>
            </a:r>
            <a:r>
              <a:rPr lang="tr-TR" dirty="0" err="1"/>
              <a:t>endokardit</a:t>
            </a:r>
            <a:r>
              <a:rPr lang="tr-TR" dirty="0"/>
              <a:t> oluşturmasını engelleyebilir.</a:t>
            </a:r>
          </a:p>
          <a:p>
            <a:pPr>
              <a:spcAft>
                <a:spcPts val="600"/>
              </a:spcAft>
            </a:pPr>
            <a:r>
              <a:rPr lang="tr-TR" dirty="0" err="1"/>
              <a:t>Enfektif</a:t>
            </a:r>
            <a:r>
              <a:rPr lang="tr-TR" dirty="0"/>
              <a:t> </a:t>
            </a:r>
            <a:r>
              <a:rPr lang="tr-TR" dirty="0" err="1"/>
              <a:t>endokardit</a:t>
            </a:r>
            <a:r>
              <a:rPr lang="tr-TR" dirty="0"/>
              <a:t> oluştuğunda hasta </a:t>
            </a:r>
            <a:r>
              <a:rPr lang="tr-TR" dirty="0" err="1"/>
              <a:t>hospitalize</a:t>
            </a:r>
            <a:r>
              <a:rPr lang="tr-TR" dirty="0"/>
              <a:t> edilmeli ve uzun süre yüksek doz </a:t>
            </a:r>
            <a:r>
              <a:rPr lang="tr-TR" dirty="0" err="1"/>
              <a:t>intravenöz</a:t>
            </a:r>
            <a:r>
              <a:rPr lang="tr-TR" dirty="0"/>
              <a:t> antibiyotikle tedavi edilmelidir. </a:t>
            </a:r>
          </a:p>
          <a:p>
            <a:pPr>
              <a:spcAft>
                <a:spcPts val="600"/>
              </a:spcAft>
            </a:pPr>
            <a:r>
              <a:rPr lang="tr-TR" dirty="0"/>
              <a:t>Nadiren, kalp kapağı zarar gördüğünde, kalp kapağı protezi yerleştirilir. </a:t>
            </a:r>
          </a:p>
          <a:p>
            <a:pPr>
              <a:spcAft>
                <a:spcPts val="600"/>
              </a:spcAft>
            </a:pPr>
            <a:r>
              <a:rPr lang="tr-TR" dirty="0"/>
              <a:t>Bakteriyel </a:t>
            </a:r>
            <a:r>
              <a:rPr lang="tr-TR" dirty="0" err="1"/>
              <a:t>endokardit</a:t>
            </a:r>
            <a:r>
              <a:rPr lang="tr-TR" dirty="0"/>
              <a:t> ilk kez geçirildiğinde iyileşme ihtimali %100dür ancak, tekrar eden durumlarda hastaların 5 yıl hayatta kalma oranı yaklaşık %60dır.</a:t>
            </a:r>
          </a:p>
          <a:p>
            <a:pPr>
              <a:spcAft>
                <a:spcPts val="600"/>
              </a:spcAft>
            </a:pPr>
            <a:r>
              <a:rPr lang="tr-TR" dirty="0"/>
              <a:t>Çiğneme, diş fırçalama ve diğer günlük </a:t>
            </a:r>
            <a:r>
              <a:rPr lang="tr-TR" dirty="0" err="1"/>
              <a:t>aktivilerler</a:t>
            </a:r>
            <a:r>
              <a:rPr lang="tr-TR" dirty="0"/>
              <a:t> sonrası oluşan </a:t>
            </a:r>
            <a:r>
              <a:rPr lang="tr-TR" dirty="0" err="1"/>
              <a:t>bakteriyemi</a:t>
            </a:r>
            <a:r>
              <a:rPr lang="tr-TR" dirty="0"/>
              <a:t>, </a:t>
            </a:r>
            <a:r>
              <a:rPr lang="tr-TR" dirty="0" err="1"/>
              <a:t>dental</a:t>
            </a:r>
            <a:r>
              <a:rPr lang="tr-TR" dirty="0"/>
              <a:t> işlemler sonrası oluşan </a:t>
            </a:r>
            <a:r>
              <a:rPr lang="tr-TR" dirty="0" err="1"/>
              <a:t>bakteriyemiden</a:t>
            </a:r>
            <a:r>
              <a:rPr lang="tr-TR" dirty="0"/>
              <a:t> çok daha sık oluşmaktadır. </a:t>
            </a:r>
          </a:p>
          <a:p>
            <a:pPr>
              <a:spcAft>
                <a:spcPts val="600"/>
              </a:spcAft>
            </a:pPr>
            <a:r>
              <a:rPr lang="tr-TR" dirty="0" err="1"/>
              <a:t>Dental</a:t>
            </a:r>
            <a:r>
              <a:rPr lang="tr-TR" dirty="0"/>
              <a:t> işlemlerden sonra </a:t>
            </a:r>
            <a:r>
              <a:rPr lang="tr-TR" dirty="0" err="1"/>
              <a:t>endokardit</a:t>
            </a:r>
            <a:r>
              <a:rPr lang="tr-TR" dirty="0"/>
              <a:t>, </a:t>
            </a:r>
            <a:r>
              <a:rPr lang="tr-TR" dirty="0" err="1"/>
              <a:t>profilaksi</a:t>
            </a:r>
            <a:r>
              <a:rPr lang="tr-TR" dirty="0"/>
              <a:t> yapılmış olmasına rağmen oluşabilir. </a:t>
            </a:r>
            <a:r>
              <a:rPr lang="tr-TR" dirty="0" err="1"/>
              <a:t>Enfektif</a:t>
            </a:r>
            <a:r>
              <a:rPr lang="tr-TR" dirty="0"/>
              <a:t> </a:t>
            </a:r>
            <a:r>
              <a:rPr lang="tr-TR" dirty="0" err="1"/>
              <a:t>endokarditlerin</a:t>
            </a:r>
            <a:r>
              <a:rPr lang="tr-TR" dirty="0"/>
              <a:t> küçük bir kısmı </a:t>
            </a:r>
            <a:r>
              <a:rPr lang="tr-TR" dirty="0" err="1"/>
              <a:t>dental</a:t>
            </a:r>
            <a:r>
              <a:rPr lang="tr-TR" dirty="0"/>
              <a:t> işlemlerden sonra oluşmaktadır ve çok az vakada antibiyotik </a:t>
            </a:r>
            <a:r>
              <a:rPr lang="tr-TR" dirty="0" err="1"/>
              <a:t>profilaksisi</a:t>
            </a:r>
            <a:r>
              <a:rPr lang="tr-TR" dirty="0"/>
              <a:t> </a:t>
            </a:r>
            <a:r>
              <a:rPr lang="tr-TR" dirty="0" err="1"/>
              <a:t>endokardit</a:t>
            </a:r>
            <a:r>
              <a:rPr lang="tr-TR" dirty="0"/>
              <a:t> gelişimini engellemektedir. (%100 efektif olsa bile)</a:t>
            </a:r>
          </a:p>
        </p:txBody>
      </p:sp>
    </p:spTree>
    <p:extLst>
      <p:ext uri="{BB962C8B-B14F-4D97-AF65-F5344CB8AC3E}">
        <p14:creationId xmlns:p14="http://schemas.microsoft.com/office/powerpoint/2010/main" val="3899328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241946"/>
            <a:ext cx="8229600" cy="5235054"/>
          </a:xfrm>
        </p:spPr>
        <p:txBody>
          <a:bodyPr>
            <a:normAutofit fontScale="92500" lnSpcReduction="10000"/>
          </a:bodyPr>
          <a:lstStyle/>
          <a:p>
            <a:pPr>
              <a:spcAft>
                <a:spcPts val="600"/>
              </a:spcAft>
            </a:pPr>
            <a:r>
              <a:rPr lang="tr-TR" dirty="0" err="1"/>
              <a:t>American</a:t>
            </a:r>
            <a:r>
              <a:rPr lang="tr-TR" dirty="0"/>
              <a:t> </a:t>
            </a:r>
            <a:r>
              <a:rPr lang="tr-TR" dirty="0" err="1"/>
              <a:t>Heart</a:t>
            </a:r>
            <a:r>
              <a:rPr lang="tr-TR" dirty="0"/>
              <a:t> </a:t>
            </a:r>
            <a:r>
              <a:rPr lang="tr-TR" dirty="0" err="1"/>
              <a:t>Association</a:t>
            </a:r>
            <a:r>
              <a:rPr lang="tr-TR" dirty="0"/>
              <a:t> </a:t>
            </a:r>
            <a:r>
              <a:rPr lang="tr-TR" dirty="0" err="1"/>
              <a:t>enfektif</a:t>
            </a:r>
            <a:r>
              <a:rPr lang="tr-TR" dirty="0"/>
              <a:t> </a:t>
            </a:r>
            <a:r>
              <a:rPr lang="tr-TR" dirty="0" err="1"/>
              <a:t>endokardit</a:t>
            </a:r>
            <a:r>
              <a:rPr lang="tr-TR" dirty="0"/>
              <a:t> </a:t>
            </a:r>
            <a:r>
              <a:rPr lang="tr-TR" dirty="0" err="1"/>
              <a:t>profilaksisini</a:t>
            </a:r>
            <a:r>
              <a:rPr lang="tr-TR" dirty="0"/>
              <a:t> ilk kez 1960 yılında tanımlamıştır. Son </a:t>
            </a:r>
            <a:r>
              <a:rPr lang="tr-TR" dirty="0" err="1"/>
              <a:t>profilaksi</a:t>
            </a:r>
            <a:r>
              <a:rPr lang="tr-TR" dirty="0"/>
              <a:t> protokolü mayıs 2007 de belirlenmiştir. Yeni protokolde sadece yüksek riskli hastalarda </a:t>
            </a:r>
            <a:r>
              <a:rPr lang="tr-TR" dirty="0" err="1"/>
              <a:t>endokardit</a:t>
            </a:r>
            <a:r>
              <a:rPr lang="tr-TR" dirty="0"/>
              <a:t> </a:t>
            </a:r>
            <a:r>
              <a:rPr lang="tr-TR" dirty="0" err="1"/>
              <a:t>profilaksisi</a:t>
            </a:r>
            <a:r>
              <a:rPr lang="tr-TR" dirty="0"/>
              <a:t> yapılması önerilmiştir.</a:t>
            </a:r>
          </a:p>
          <a:p>
            <a:pPr>
              <a:spcAft>
                <a:spcPts val="600"/>
              </a:spcAft>
            </a:pPr>
            <a:r>
              <a:rPr lang="tr-TR" dirty="0" err="1">
                <a:solidFill>
                  <a:srgbClr val="FF0000"/>
                </a:solidFill>
              </a:rPr>
              <a:t>Profilaksi</a:t>
            </a:r>
            <a:r>
              <a:rPr lang="tr-TR" dirty="0">
                <a:solidFill>
                  <a:srgbClr val="FF0000"/>
                </a:solidFill>
              </a:rPr>
              <a:t> gerektiren </a:t>
            </a:r>
            <a:r>
              <a:rPr lang="tr-TR" dirty="0" err="1">
                <a:solidFill>
                  <a:srgbClr val="FF0000"/>
                </a:solidFill>
              </a:rPr>
              <a:t>dental</a:t>
            </a:r>
            <a:r>
              <a:rPr lang="tr-TR" dirty="0">
                <a:solidFill>
                  <a:srgbClr val="FF0000"/>
                </a:solidFill>
              </a:rPr>
              <a:t> </a:t>
            </a:r>
            <a:r>
              <a:rPr lang="tr-TR" dirty="0" err="1">
                <a:solidFill>
                  <a:srgbClr val="FF0000"/>
                </a:solidFill>
              </a:rPr>
              <a:t>prodesürler</a:t>
            </a:r>
            <a:r>
              <a:rPr lang="tr-TR" dirty="0">
                <a:solidFill>
                  <a:srgbClr val="FF0000"/>
                </a:solidFill>
              </a:rPr>
              <a:t> ise; </a:t>
            </a:r>
            <a:r>
              <a:rPr lang="tr-TR" dirty="0" err="1"/>
              <a:t>gingival</a:t>
            </a:r>
            <a:r>
              <a:rPr lang="tr-TR" dirty="0"/>
              <a:t> dokuyu içeren, dişlerin </a:t>
            </a:r>
            <a:r>
              <a:rPr lang="tr-TR" dirty="0" err="1"/>
              <a:t>periapikal</a:t>
            </a:r>
            <a:r>
              <a:rPr lang="tr-TR" dirty="0"/>
              <a:t> dokularını içeren ve oral mukozayı perfore eden bütün </a:t>
            </a:r>
            <a:r>
              <a:rPr lang="tr-TR" dirty="0" err="1"/>
              <a:t>dental</a:t>
            </a:r>
            <a:r>
              <a:rPr lang="tr-TR" dirty="0"/>
              <a:t> işlemler olarak tanımlanmıştır.</a:t>
            </a:r>
          </a:p>
          <a:p>
            <a:pPr>
              <a:spcAft>
                <a:spcPts val="600"/>
              </a:spcAft>
            </a:pPr>
            <a:r>
              <a:rPr lang="tr-TR" dirty="0" err="1">
                <a:solidFill>
                  <a:srgbClr val="FF0000"/>
                </a:solidFill>
              </a:rPr>
              <a:t>Profilaksi</a:t>
            </a:r>
            <a:r>
              <a:rPr lang="tr-TR" dirty="0">
                <a:solidFill>
                  <a:srgbClr val="FF0000"/>
                </a:solidFill>
              </a:rPr>
              <a:t> gerektirmeyen durumlar, </a:t>
            </a:r>
          </a:p>
          <a:p>
            <a:pPr lvl="1">
              <a:spcAft>
                <a:spcPts val="600"/>
              </a:spcAft>
            </a:pPr>
            <a:r>
              <a:rPr lang="tr-TR" dirty="0" err="1"/>
              <a:t>Noninfekte</a:t>
            </a:r>
            <a:r>
              <a:rPr lang="tr-TR" dirty="0"/>
              <a:t> dokuya rutin lokal anestezi, </a:t>
            </a:r>
          </a:p>
          <a:p>
            <a:pPr lvl="1">
              <a:spcAft>
                <a:spcPts val="600"/>
              </a:spcAft>
            </a:pPr>
            <a:r>
              <a:rPr lang="tr-TR" dirty="0" err="1"/>
              <a:t>Dental</a:t>
            </a:r>
            <a:r>
              <a:rPr lang="tr-TR" dirty="0"/>
              <a:t> radyografi, </a:t>
            </a:r>
          </a:p>
          <a:p>
            <a:pPr lvl="1">
              <a:spcAft>
                <a:spcPts val="600"/>
              </a:spcAft>
            </a:pPr>
            <a:r>
              <a:rPr lang="tr-TR" dirty="0" err="1"/>
              <a:t>Ortodontik</a:t>
            </a:r>
            <a:r>
              <a:rPr lang="tr-TR" dirty="0"/>
              <a:t> veya </a:t>
            </a:r>
            <a:r>
              <a:rPr lang="tr-TR" dirty="0" err="1"/>
              <a:t>protetik</a:t>
            </a:r>
            <a:r>
              <a:rPr lang="tr-TR" dirty="0"/>
              <a:t> apareylerin yerleştirilmesi, </a:t>
            </a:r>
          </a:p>
          <a:p>
            <a:pPr lvl="1">
              <a:spcAft>
                <a:spcPts val="600"/>
              </a:spcAft>
            </a:pPr>
            <a:r>
              <a:rPr lang="tr-TR" dirty="0" err="1"/>
              <a:t>Ortodontik</a:t>
            </a:r>
            <a:r>
              <a:rPr lang="tr-TR" dirty="0"/>
              <a:t> braket yerleştirilmesi, </a:t>
            </a:r>
          </a:p>
          <a:p>
            <a:pPr lvl="1">
              <a:spcAft>
                <a:spcPts val="600"/>
              </a:spcAft>
            </a:pPr>
            <a:r>
              <a:rPr lang="tr-TR" dirty="0"/>
              <a:t>Travma nedeniyle dudak veya oral mukozada kanama.</a:t>
            </a:r>
          </a:p>
          <a:p>
            <a:endParaRPr lang="tr-TR" dirty="0"/>
          </a:p>
        </p:txBody>
      </p:sp>
    </p:spTree>
    <p:extLst>
      <p:ext uri="{BB962C8B-B14F-4D97-AF65-F5344CB8AC3E}">
        <p14:creationId xmlns:p14="http://schemas.microsoft.com/office/powerpoint/2010/main" val="27349542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tr-TR" sz="3200" dirty="0"/>
              <a:t>ENDOKARDİT PROFİLAKSİSİ GEREKTİREN YÜKSEK RİSKLİ KARDİYAK PROBLEMLER</a:t>
            </a:r>
            <a:endParaRPr lang="en-US" sz="3200" dirty="0"/>
          </a:p>
        </p:txBody>
      </p:sp>
      <p:sp>
        <p:nvSpPr>
          <p:cNvPr id="3" name="Content Placeholder 2"/>
          <p:cNvSpPr>
            <a:spLocks noGrp="1"/>
          </p:cNvSpPr>
          <p:nvPr>
            <p:ph idx="1"/>
          </p:nvPr>
        </p:nvSpPr>
        <p:spPr/>
        <p:txBody>
          <a:bodyPr>
            <a:normAutofit lnSpcReduction="10000"/>
          </a:bodyPr>
          <a:lstStyle/>
          <a:p>
            <a:pPr>
              <a:spcAft>
                <a:spcPts val="600"/>
              </a:spcAft>
            </a:pPr>
            <a:r>
              <a:rPr lang="tr-TR" sz="2000" dirty="0" err="1"/>
              <a:t>Protetik</a:t>
            </a:r>
            <a:r>
              <a:rPr lang="tr-TR" sz="2000" dirty="0"/>
              <a:t> kalp kapağı</a:t>
            </a:r>
          </a:p>
          <a:p>
            <a:pPr>
              <a:spcAft>
                <a:spcPts val="600"/>
              </a:spcAft>
            </a:pPr>
            <a:r>
              <a:rPr lang="tr-TR" sz="2000" dirty="0"/>
              <a:t>Geçirilmiş </a:t>
            </a:r>
            <a:r>
              <a:rPr lang="tr-TR" sz="2000" dirty="0" err="1"/>
              <a:t>enfektif</a:t>
            </a:r>
            <a:r>
              <a:rPr lang="tr-TR" sz="2000" dirty="0"/>
              <a:t> </a:t>
            </a:r>
            <a:r>
              <a:rPr lang="tr-TR" sz="2000" dirty="0" err="1"/>
              <a:t>endokardit</a:t>
            </a:r>
            <a:endParaRPr lang="tr-TR" sz="2000" dirty="0"/>
          </a:p>
          <a:p>
            <a:pPr>
              <a:spcAft>
                <a:spcPts val="600"/>
              </a:spcAft>
            </a:pPr>
            <a:r>
              <a:rPr lang="tr-TR" sz="2000" dirty="0" err="1"/>
              <a:t>Konjenital</a:t>
            </a:r>
            <a:r>
              <a:rPr lang="tr-TR" sz="2000" dirty="0"/>
              <a:t> kalp hastalıkları(*) </a:t>
            </a:r>
          </a:p>
          <a:p>
            <a:pPr lvl="1">
              <a:spcAft>
                <a:spcPts val="600"/>
              </a:spcAft>
            </a:pPr>
            <a:r>
              <a:rPr lang="tr-TR" sz="1600" dirty="0"/>
              <a:t>Tedavi edilmemiş </a:t>
            </a:r>
            <a:r>
              <a:rPr lang="tr-TR" sz="1600" dirty="0" err="1"/>
              <a:t>siyanotik</a:t>
            </a:r>
            <a:r>
              <a:rPr lang="tr-TR" sz="1600" dirty="0"/>
              <a:t> </a:t>
            </a:r>
            <a:r>
              <a:rPr lang="tr-TR" sz="1600" dirty="0" err="1"/>
              <a:t>konjenital</a:t>
            </a:r>
            <a:r>
              <a:rPr lang="tr-TR" sz="1600" dirty="0"/>
              <a:t> kalp hastalıkları </a:t>
            </a:r>
          </a:p>
          <a:p>
            <a:pPr lvl="1">
              <a:spcAft>
                <a:spcPts val="600"/>
              </a:spcAft>
            </a:pPr>
            <a:r>
              <a:rPr lang="tr-TR" sz="1600" dirty="0" err="1"/>
              <a:t>Konjenital</a:t>
            </a:r>
            <a:r>
              <a:rPr lang="tr-TR" sz="1600" dirty="0"/>
              <a:t> kalp </a:t>
            </a:r>
            <a:r>
              <a:rPr lang="tr-TR" sz="1600" dirty="0" err="1"/>
              <a:t>defektinin</a:t>
            </a:r>
            <a:r>
              <a:rPr lang="tr-TR" sz="1600" dirty="0"/>
              <a:t> </a:t>
            </a:r>
            <a:r>
              <a:rPr lang="tr-TR" sz="1600" dirty="0" err="1"/>
              <a:t>protetik</a:t>
            </a:r>
            <a:r>
              <a:rPr lang="tr-TR" sz="1600" dirty="0"/>
              <a:t> materyal ile tamamen tedavi edilmesi (prosedür sonrası ilk 6ay) (**)</a:t>
            </a:r>
          </a:p>
          <a:p>
            <a:pPr lvl="1">
              <a:spcAft>
                <a:spcPts val="600"/>
              </a:spcAft>
            </a:pPr>
            <a:r>
              <a:rPr lang="tr-TR" sz="1600" dirty="0"/>
              <a:t>İlgili bölgede (</a:t>
            </a:r>
            <a:r>
              <a:rPr lang="tr-TR" sz="1600" dirty="0" err="1"/>
              <a:t>protetik</a:t>
            </a:r>
            <a:r>
              <a:rPr lang="tr-TR" sz="1600" dirty="0"/>
              <a:t> parçanın bulunduğu bölge) veya komşu dokularda </a:t>
            </a:r>
            <a:r>
              <a:rPr lang="tr-TR" sz="1600" dirty="0" err="1"/>
              <a:t>rezidüel</a:t>
            </a:r>
            <a:r>
              <a:rPr lang="tr-TR" sz="1600" dirty="0"/>
              <a:t> </a:t>
            </a:r>
            <a:r>
              <a:rPr lang="tr-TR" sz="1600" dirty="0" err="1"/>
              <a:t>defekt</a:t>
            </a:r>
            <a:r>
              <a:rPr lang="tr-TR" sz="1600" dirty="0"/>
              <a:t> içeren tedavi edilmiş </a:t>
            </a:r>
            <a:r>
              <a:rPr lang="tr-TR" sz="1600" dirty="0" err="1"/>
              <a:t>konjenital</a:t>
            </a:r>
            <a:r>
              <a:rPr lang="tr-TR" sz="1600" dirty="0"/>
              <a:t> kalp hastalıkları</a:t>
            </a:r>
          </a:p>
          <a:p>
            <a:pPr>
              <a:spcAft>
                <a:spcPts val="600"/>
              </a:spcAft>
            </a:pPr>
            <a:r>
              <a:rPr lang="tr-TR" sz="2000" dirty="0"/>
              <a:t>Kardiyak </a:t>
            </a:r>
            <a:r>
              <a:rPr lang="tr-TR" sz="2000" dirty="0" err="1"/>
              <a:t>valvulopatisi</a:t>
            </a:r>
            <a:r>
              <a:rPr lang="tr-TR" sz="2000" dirty="0"/>
              <a:t> olan kardiyak transplantasyon hastaları</a:t>
            </a:r>
            <a:endParaRPr lang="tr-TR" sz="1050" dirty="0"/>
          </a:p>
          <a:p>
            <a:pPr lvl="1" indent="0">
              <a:spcAft>
                <a:spcPts val="600"/>
              </a:spcAft>
              <a:buNone/>
            </a:pPr>
            <a:endParaRPr lang="tr-TR" sz="1050" dirty="0"/>
          </a:p>
          <a:p>
            <a:pPr>
              <a:spcAft>
                <a:spcPts val="600"/>
              </a:spcAft>
            </a:pPr>
            <a:endParaRPr lang="en-US" dirty="0"/>
          </a:p>
        </p:txBody>
      </p:sp>
      <p:sp>
        <p:nvSpPr>
          <p:cNvPr id="4" name="TextBox 3"/>
          <p:cNvSpPr txBox="1"/>
          <p:nvPr/>
        </p:nvSpPr>
        <p:spPr>
          <a:xfrm>
            <a:off x="457200" y="5652485"/>
            <a:ext cx="8229600" cy="754053"/>
          </a:xfrm>
          <a:prstGeom prst="rect">
            <a:avLst/>
          </a:prstGeom>
          <a:noFill/>
        </p:spPr>
        <p:txBody>
          <a:bodyPr wrap="square" rtlCol="0">
            <a:spAutoFit/>
          </a:bodyPr>
          <a:lstStyle/>
          <a:p>
            <a:pPr>
              <a:spcAft>
                <a:spcPts val="600"/>
              </a:spcAft>
            </a:pPr>
            <a:r>
              <a:rPr lang="tr-TR" sz="1100" dirty="0"/>
              <a:t>(*) Altta sıralanan koşullar hariç artık </a:t>
            </a:r>
            <a:r>
              <a:rPr lang="tr-TR" sz="1100" dirty="0" err="1"/>
              <a:t>konjenital</a:t>
            </a:r>
            <a:r>
              <a:rPr lang="tr-TR" sz="1100" dirty="0"/>
              <a:t> kalp hastalıklarında antibiyotik </a:t>
            </a:r>
            <a:r>
              <a:rPr lang="tr-TR" sz="1100" dirty="0" err="1"/>
              <a:t>profilaksisi</a:t>
            </a:r>
            <a:r>
              <a:rPr lang="tr-TR" sz="1100" dirty="0"/>
              <a:t> tavsiye edilmemektedir.</a:t>
            </a:r>
          </a:p>
          <a:p>
            <a:pPr>
              <a:spcAft>
                <a:spcPts val="600"/>
              </a:spcAft>
            </a:pPr>
            <a:r>
              <a:rPr lang="tr-TR" sz="1100" dirty="0"/>
              <a:t>(**) </a:t>
            </a:r>
            <a:r>
              <a:rPr lang="tr-TR" sz="1100" dirty="0" err="1"/>
              <a:t>Protetik</a:t>
            </a:r>
            <a:r>
              <a:rPr lang="tr-TR" sz="1100" dirty="0"/>
              <a:t> materyalin </a:t>
            </a:r>
            <a:r>
              <a:rPr lang="tr-TR" sz="1100" dirty="0" err="1"/>
              <a:t>epitelizasyonu</a:t>
            </a:r>
            <a:r>
              <a:rPr lang="tr-TR" sz="1100" dirty="0"/>
              <a:t> 6 ay sonra tamamlandığı için ilk 6 ay </a:t>
            </a:r>
            <a:r>
              <a:rPr lang="tr-TR" sz="1100" dirty="0" err="1"/>
              <a:t>profilaksi</a:t>
            </a:r>
            <a:r>
              <a:rPr lang="tr-TR" sz="1100" dirty="0"/>
              <a:t> önerilmektedir.</a:t>
            </a:r>
          </a:p>
          <a:p>
            <a:pPr>
              <a:spcAft>
                <a:spcPts val="600"/>
              </a:spcAft>
            </a:pPr>
            <a:endParaRPr lang="en-US" sz="1100" dirty="0"/>
          </a:p>
        </p:txBody>
      </p:sp>
    </p:spTree>
    <p:extLst>
      <p:ext uri="{BB962C8B-B14F-4D97-AF65-F5344CB8AC3E}">
        <p14:creationId xmlns:p14="http://schemas.microsoft.com/office/powerpoint/2010/main" val="37149307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429" y="533400"/>
            <a:ext cx="8441140" cy="990600"/>
          </a:xfrm>
        </p:spPr>
        <p:txBody>
          <a:bodyPr>
            <a:normAutofit fontScale="90000"/>
          </a:bodyPr>
          <a:lstStyle/>
          <a:p>
            <a:r>
              <a:rPr lang="tr-TR" dirty="0"/>
              <a:t>ANTİBİYOTİK PROFİLAKSİ PROTOKOLÜ</a:t>
            </a:r>
            <a:endParaRPr lang="en-US" dirty="0"/>
          </a:p>
        </p:txBody>
      </p:sp>
      <p:graphicFrame>
        <p:nvGraphicFramePr>
          <p:cNvPr id="4" name="Tablo 5"/>
          <p:cNvGraphicFramePr>
            <a:graphicFrameLocks noGrp="1"/>
          </p:cNvGraphicFramePr>
          <p:nvPr>
            <p:ph idx="1"/>
            <p:extLst>
              <p:ext uri="{D42A27DB-BD31-4B8C-83A1-F6EECF244321}">
                <p14:modId xmlns:p14="http://schemas.microsoft.com/office/powerpoint/2010/main" val="3380369771"/>
              </p:ext>
            </p:extLst>
          </p:nvPr>
        </p:nvGraphicFramePr>
        <p:xfrm>
          <a:off x="712788" y="3011488"/>
          <a:ext cx="7716836" cy="4321285"/>
        </p:xfrm>
        <a:graphic>
          <a:graphicData uri="http://schemas.openxmlformats.org/drawingml/2006/table">
            <a:tbl>
              <a:tblPr firstRow="1" bandRow="1">
                <a:tableStyleId>{5C22544A-7EE6-4342-B048-85BDC9FD1C3A}</a:tableStyleId>
              </a:tblPr>
              <a:tblGrid>
                <a:gridCol w="1929209">
                  <a:extLst>
                    <a:ext uri="{9D8B030D-6E8A-4147-A177-3AD203B41FA5}">
                      <a16:colId xmlns:a16="http://schemas.microsoft.com/office/drawing/2014/main" val="20000"/>
                    </a:ext>
                  </a:extLst>
                </a:gridCol>
                <a:gridCol w="1929209">
                  <a:extLst>
                    <a:ext uri="{9D8B030D-6E8A-4147-A177-3AD203B41FA5}">
                      <a16:colId xmlns:a16="http://schemas.microsoft.com/office/drawing/2014/main" val="20001"/>
                    </a:ext>
                  </a:extLst>
                </a:gridCol>
                <a:gridCol w="1929209">
                  <a:extLst>
                    <a:ext uri="{9D8B030D-6E8A-4147-A177-3AD203B41FA5}">
                      <a16:colId xmlns:a16="http://schemas.microsoft.com/office/drawing/2014/main" val="20002"/>
                    </a:ext>
                  </a:extLst>
                </a:gridCol>
                <a:gridCol w="1929209">
                  <a:extLst>
                    <a:ext uri="{9D8B030D-6E8A-4147-A177-3AD203B41FA5}">
                      <a16:colId xmlns:a16="http://schemas.microsoft.com/office/drawing/2014/main" val="20003"/>
                    </a:ext>
                  </a:extLst>
                </a:gridCol>
              </a:tblGrid>
              <a:tr h="432228">
                <a:tc>
                  <a:txBody>
                    <a:bodyPr/>
                    <a:lstStyle/>
                    <a:p>
                      <a:r>
                        <a:rPr lang="tr-TR" dirty="0"/>
                        <a:t>VERİLİŞ YOLU</a:t>
                      </a:r>
                    </a:p>
                  </a:txBody>
                  <a:tcPr marL="64307" marR="64307"/>
                </a:tc>
                <a:tc>
                  <a:txBody>
                    <a:bodyPr/>
                    <a:lstStyle/>
                    <a:p>
                      <a:r>
                        <a:rPr lang="tr-TR" dirty="0"/>
                        <a:t>AJAN</a:t>
                      </a:r>
                    </a:p>
                  </a:txBody>
                  <a:tcPr marL="64307" marR="64307"/>
                </a:tc>
                <a:tc>
                  <a:txBody>
                    <a:bodyPr/>
                    <a:lstStyle/>
                    <a:p>
                      <a:r>
                        <a:rPr lang="tr-TR" dirty="0"/>
                        <a:t>DOZ</a:t>
                      </a:r>
                    </a:p>
                  </a:txBody>
                  <a:tcPr marL="64307" marR="64307"/>
                </a:tc>
                <a:tc>
                  <a:txBody>
                    <a:bodyPr/>
                    <a:lstStyle/>
                    <a:p>
                      <a:r>
                        <a:rPr lang="tr-TR" dirty="0"/>
                        <a:t>30-60DK ÖNCE</a:t>
                      </a:r>
                    </a:p>
                  </a:txBody>
                  <a:tcPr marL="64307" marR="64307"/>
                </a:tc>
                <a:extLst>
                  <a:ext uri="{0D108BD9-81ED-4DB2-BD59-A6C34878D82A}">
                    <a16:rowId xmlns:a16="http://schemas.microsoft.com/office/drawing/2014/main" val="10000"/>
                  </a:ext>
                </a:extLst>
              </a:tr>
              <a:tr h="432228">
                <a:tc>
                  <a:txBody>
                    <a:bodyPr/>
                    <a:lstStyle/>
                    <a:p>
                      <a:endParaRPr lang="tr-TR" dirty="0"/>
                    </a:p>
                  </a:txBody>
                  <a:tcPr marL="64307" marR="64307"/>
                </a:tc>
                <a:tc>
                  <a:txBody>
                    <a:bodyPr/>
                    <a:lstStyle/>
                    <a:p>
                      <a:endParaRPr lang="tr-TR" dirty="0"/>
                    </a:p>
                  </a:txBody>
                  <a:tcPr marL="64307" marR="64307"/>
                </a:tc>
                <a:tc>
                  <a:txBody>
                    <a:bodyPr/>
                    <a:lstStyle/>
                    <a:p>
                      <a:r>
                        <a:rPr lang="tr-TR" dirty="0"/>
                        <a:t>Yetişkinlerde</a:t>
                      </a:r>
                    </a:p>
                  </a:txBody>
                  <a:tcPr marL="64307" marR="64307"/>
                </a:tc>
                <a:tc>
                  <a:txBody>
                    <a:bodyPr/>
                    <a:lstStyle/>
                    <a:p>
                      <a:r>
                        <a:rPr lang="tr-TR" dirty="0"/>
                        <a:t>Çocuklarda(*)</a:t>
                      </a:r>
                    </a:p>
                  </a:txBody>
                  <a:tcPr marL="64307" marR="64307"/>
                </a:tc>
                <a:extLst>
                  <a:ext uri="{0D108BD9-81ED-4DB2-BD59-A6C34878D82A}">
                    <a16:rowId xmlns:a16="http://schemas.microsoft.com/office/drawing/2014/main" val="10001"/>
                  </a:ext>
                </a:extLst>
              </a:tr>
              <a:tr h="348918">
                <a:tc>
                  <a:txBody>
                    <a:bodyPr/>
                    <a:lstStyle/>
                    <a:p>
                      <a:r>
                        <a:rPr lang="tr-TR" dirty="0"/>
                        <a:t>ORAL</a:t>
                      </a:r>
                    </a:p>
                  </a:txBody>
                  <a:tcPr marL="64307" marR="64307"/>
                </a:tc>
                <a:tc>
                  <a:txBody>
                    <a:bodyPr/>
                    <a:lstStyle/>
                    <a:p>
                      <a:r>
                        <a:rPr lang="tr-TR" dirty="0" err="1"/>
                        <a:t>Amoxicillin</a:t>
                      </a:r>
                      <a:endParaRPr lang="tr-TR" dirty="0"/>
                    </a:p>
                  </a:txBody>
                  <a:tcPr marL="64307" marR="64307"/>
                </a:tc>
                <a:tc>
                  <a:txBody>
                    <a:bodyPr/>
                    <a:lstStyle/>
                    <a:p>
                      <a:r>
                        <a:rPr lang="tr-TR" dirty="0"/>
                        <a:t>2g</a:t>
                      </a:r>
                    </a:p>
                  </a:txBody>
                  <a:tcPr marL="64307" marR="64307"/>
                </a:tc>
                <a:tc>
                  <a:txBody>
                    <a:bodyPr/>
                    <a:lstStyle/>
                    <a:p>
                      <a:r>
                        <a:rPr lang="tr-TR" dirty="0"/>
                        <a:t>50mg/kg</a:t>
                      </a:r>
                    </a:p>
                  </a:txBody>
                  <a:tcPr marL="64307" marR="64307"/>
                </a:tc>
                <a:extLst>
                  <a:ext uri="{0D108BD9-81ED-4DB2-BD59-A6C34878D82A}">
                    <a16:rowId xmlns:a16="http://schemas.microsoft.com/office/drawing/2014/main" val="10002"/>
                  </a:ext>
                </a:extLst>
              </a:tr>
              <a:tr h="872296">
                <a:tc>
                  <a:txBody>
                    <a:bodyPr/>
                    <a:lstStyle/>
                    <a:p>
                      <a:r>
                        <a:rPr lang="tr-TR" dirty="0"/>
                        <a:t>PARENTERAL</a:t>
                      </a:r>
                    </a:p>
                  </a:txBody>
                  <a:tcPr marL="64307" marR="64307"/>
                </a:tc>
                <a:tc>
                  <a:txBody>
                    <a:bodyPr/>
                    <a:lstStyle/>
                    <a:p>
                      <a:r>
                        <a:rPr lang="tr-TR" dirty="0" err="1"/>
                        <a:t>Ampicillin</a:t>
                      </a:r>
                      <a:endParaRPr lang="tr-TR" dirty="0"/>
                    </a:p>
                    <a:p>
                      <a:r>
                        <a:rPr lang="tr-TR" dirty="0" err="1"/>
                        <a:t>Cefazolin</a:t>
                      </a:r>
                      <a:r>
                        <a:rPr lang="tr-TR" dirty="0"/>
                        <a:t>/ </a:t>
                      </a:r>
                      <a:r>
                        <a:rPr lang="tr-TR" dirty="0" err="1"/>
                        <a:t>Ceftriaxone</a:t>
                      </a:r>
                      <a:r>
                        <a:rPr lang="tr-TR" dirty="0"/>
                        <a:t>(**)</a:t>
                      </a:r>
                    </a:p>
                  </a:txBody>
                  <a:tcPr marL="64307" marR="64307"/>
                </a:tc>
                <a:tc>
                  <a:txBody>
                    <a:bodyPr/>
                    <a:lstStyle/>
                    <a:p>
                      <a:r>
                        <a:rPr lang="tr-TR" dirty="0"/>
                        <a:t>2g IM/IV</a:t>
                      </a:r>
                    </a:p>
                    <a:p>
                      <a:r>
                        <a:rPr lang="tr-TR" dirty="0"/>
                        <a:t>1g IM/IV</a:t>
                      </a:r>
                    </a:p>
                  </a:txBody>
                  <a:tcPr marL="64307" marR="64307"/>
                </a:tc>
                <a:tc>
                  <a:txBody>
                    <a:bodyPr/>
                    <a:lstStyle/>
                    <a:p>
                      <a:r>
                        <a:rPr lang="tr-TR" dirty="0"/>
                        <a:t>50mg/kg</a:t>
                      </a:r>
                      <a:r>
                        <a:rPr lang="tr-TR" baseline="0" dirty="0"/>
                        <a:t> IM/IV</a:t>
                      </a:r>
                    </a:p>
                    <a:p>
                      <a:r>
                        <a:rPr lang="tr-TR" baseline="0" dirty="0"/>
                        <a:t>50mg/kg IM/IV</a:t>
                      </a:r>
                      <a:endParaRPr lang="tr-TR" dirty="0"/>
                    </a:p>
                  </a:txBody>
                  <a:tcPr marL="64307" marR="64307"/>
                </a:tc>
                <a:extLst>
                  <a:ext uri="{0D108BD9-81ED-4DB2-BD59-A6C34878D82A}">
                    <a16:rowId xmlns:a16="http://schemas.microsoft.com/office/drawing/2014/main" val="10003"/>
                  </a:ext>
                </a:extLst>
              </a:tr>
              <a:tr h="1173189">
                <a:tc>
                  <a:txBody>
                    <a:bodyPr/>
                    <a:lstStyle/>
                    <a:p>
                      <a:r>
                        <a:rPr lang="tr-TR" dirty="0"/>
                        <a:t>Penisilin alerjisi olduğunda, ORAL</a:t>
                      </a:r>
                    </a:p>
                  </a:txBody>
                  <a:tcPr marL="64307" marR="64307"/>
                </a:tc>
                <a:tc>
                  <a:txBody>
                    <a:bodyPr/>
                    <a:lstStyle/>
                    <a:p>
                      <a:r>
                        <a:rPr lang="tr-TR" dirty="0" err="1"/>
                        <a:t>Cephalexin</a:t>
                      </a:r>
                      <a:r>
                        <a:rPr lang="tr-TR" dirty="0"/>
                        <a:t>(**)</a:t>
                      </a:r>
                    </a:p>
                    <a:p>
                      <a:r>
                        <a:rPr lang="tr-TR" dirty="0" err="1"/>
                        <a:t>Clindamycin</a:t>
                      </a:r>
                      <a:endParaRPr lang="tr-TR" dirty="0"/>
                    </a:p>
                    <a:p>
                      <a:r>
                        <a:rPr lang="tr-TR" dirty="0" err="1"/>
                        <a:t>Azithromycin</a:t>
                      </a:r>
                      <a:r>
                        <a:rPr lang="tr-TR" dirty="0"/>
                        <a:t>/ </a:t>
                      </a:r>
                      <a:r>
                        <a:rPr lang="tr-TR" dirty="0" err="1"/>
                        <a:t>clarithromycin</a:t>
                      </a:r>
                      <a:endParaRPr lang="tr-TR" dirty="0"/>
                    </a:p>
                  </a:txBody>
                  <a:tcPr marL="64307" marR="64307"/>
                </a:tc>
                <a:tc>
                  <a:txBody>
                    <a:bodyPr/>
                    <a:lstStyle/>
                    <a:p>
                      <a:r>
                        <a:rPr lang="tr-TR" dirty="0"/>
                        <a:t>2g</a:t>
                      </a:r>
                    </a:p>
                    <a:p>
                      <a:r>
                        <a:rPr lang="tr-TR" dirty="0"/>
                        <a:t>600mg</a:t>
                      </a:r>
                    </a:p>
                    <a:p>
                      <a:r>
                        <a:rPr lang="tr-TR" dirty="0"/>
                        <a:t>500mg</a:t>
                      </a:r>
                    </a:p>
                  </a:txBody>
                  <a:tcPr marL="64307" marR="64307"/>
                </a:tc>
                <a:tc>
                  <a:txBody>
                    <a:bodyPr/>
                    <a:lstStyle/>
                    <a:p>
                      <a:r>
                        <a:rPr lang="tr-TR" dirty="0"/>
                        <a:t>50mg/kg</a:t>
                      </a:r>
                    </a:p>
                    <a:p>
                      <a:r>
                        <a:rPr lang="tr-TR" dirty="0"/>
                        <a:t>20mg/kg</a:t>
                      </a:r>
                    </a:p>
                    <a:p>
                      <a:r>
                        <a:rPr lang="tr-TR" dirty="0"/>
                        <a:t>15mg/kg</a:t>
                      </a:r>
                    </a:p>
                  </a:txBody>
                  <a:tcPr marL="64307" marR="64307"/>
                </a:tc>
                <a:extLst>
                  <a:ext uri="{0D108BD9-81ED-4DB2-BD59-A6C34878D82A}">
                    <a16:rowId xmlns:a16="http://schemas.microsoft.com/office/drawing/2014/main" val="10004"/>
                  </a:ext>
                </a:extLst>
              </a:tr>
              <a:tr h="987950">
                <a:tc>
                  <a:txBody>
                    <a:bodyPr/>
                    <a:lstStyle/>
                    <a:p>
                      <a:r>
                        <a:rPr lang="tr-TR" dirty="0"/>
                        <a:t>Penisilin alerjisi olduğunda, PARENTERAL</a:t>
                      </a:r>
                    </a:p>
                  </a:txBody>
                  <a:tcPr marL="64307" marR="64307"/>
                </a:tc>
                <a:tc>
                  <a:txBody>
                    <a:bodyPr/>
                    <a:lstStyle/>
                    <a:p>
                      <a:r>
                        <a:rPr lang="tr-TR" dirty="0" err="1"/>
                        <a:t>Cefazolin</a:t>
                      </a:r>
                      <a:r>
                        <a:rPr lang="tr-TR" dirty="0"/>
                        <a:t>/</a:t>
                      </a:r>
                    </a:p>
                    <a:p>
                      <a:r>
                        <a:rPr lang="tr-TR" dirty="0" err="1"/>
                        <a:t>ceftriaxone</a:t>
                      </a:r>
                      <a:r>
                        <a:rPr lang="tr-TR" dirty="0"/>
                        <a:t>(**)</a:t>
                      </a:r>
                    </a:p>
                    <a:p>
                      <a:r>
                        <a:rPr lang="tr-TR" dirty="0" err="1"/>
                        <a:t>Clindamycin</a:t>
                      </a:r>
                      <a:endParaRPr lang="tr-TR" dirty="0"/>
                    </a:p>
                  </a:txBody>
                  <a:tcPr marL="64307" marR="64307"/>
                </a:tc>
                <a:tc>
                  <a:txBody>
                    <a:bodyPr/>
                    <a:lstStyle/>
                    <a:p>
                      <a:r>
                        <a:rPr lang="tr-TR" dirty="0"/>
                        <a:t>1g IM/IV</a:t>
                      </a:r>
                    </a:p>
                    <a:p>
                      <a:endParaRPr lang="tr-TR" dirty="0"/>
                    </a:p>
                    <a:p>
                      <a:r>
                        <a:rPr lang="tr-TR" dirty="0"/>
                        <a:t>600mg IM/IV</a:t>
                      </a:r>
                    </a:p>
                  </a:txBody>
                  <a:tcPr marL="64307" marR="64307"/>
                </a:tc>
                <a:tc>
                  <a:txBody>
                    <a:bodyPr/>
                    <a:lstStyle/>
                    <a:p>
                      <a:r>
                        <a:rPr lang="tr-TR" dirty="0"/>
                        <a:t>50mg/kg IM/IV</a:t>
                      </a:r>
                    </a:p>
                    <a:p>
                      <a:endParaRPr lang="tr-TR" dirty="0"/>
                    </a:p>
                    <a:p>
                      <a:r>
                        <a:rPr lang="tr-TR" dirty="0"/>
                        <a:t>20mg/kg</a:t>
                      </a:r>
                      <a:r>
                        <a:rPr lang="tr-TR" baseline="0" dirty="0"/>
                        <a:t> IM/IV</a:t>
                      </a:r>
                      <a:endParaRPr lang="tr-TR" dirty="0"/>
                    </a:p>
                  </a:txBody>
                  <a:tcPr marL="64307" marR="64307"/>
                </a:tc>
                <a:extLst>
                  <a:ext uri="{0D108BD9-81ED-4DB2-BD59-A6C34878D82A}">
                    <a16:rowId xmlns:a16="http://schemas.microsoft.com/office/drawing/2014/main" val="10005"/>
                  </a:ext>
                </a:extLst>
              </a:tr>
            </a:tbl>
          </a:graphicData>
        </a:graphic>
      </p:graphicFrame>
      <p:sp>
        <p:nvSpPr>
          <p:cNvPr id="5" name="Metin kutusu 7"/>
          <p:cNvSpPr txBox="1"/>
          <p:nvPr/>
        </p:nvSpPr>
        <p:spPr>
          <a:xfrm>
            <a:off x="457200" y="5847009"/>
            <a:ext cx="8229599" cy="723275"/>
          </a:xfrm>
          <a:prstGeom prst="rect">
            <a:avLst/>
          </a:prstGeom>
          <a:noFill/>
        </p:spPr>
        <p:txBody>
          <a:bodyPr wrap="square" rtlCol="0">
            <a:spAutoFit/>
          </a:bodyPr>
          <a:lstStyle/>
          <a:p>
            <a:pPr>
              <a:spcAft>
                <a:spcPts val="600"/>
              </a:spcAft>
            </a:pPr>
            <a:r>
              <a:rPr lang="tr-TR" sz="1200" dirty="0"/>
              <a:t>(*) çocuklara verilen total doz yetişkin dozunu geçmemelidir.</a:t>
            </a:r>
          </a:p>
          <a:p>
            <a:pPr>
              <a:spcAft>
                <a:spcPts val="600"/>
              </a:spcAft>
            </a:pPr>
            <a:r>
              <a:rPr lang="tr-TR" sz="1200" dirty="0"/>
              <a:t>(**) yüksek penisilin </a:t>
            </a:r>
            <a:r>
              <a:rPr lang="tr-TR" sz="1200" dirty="0" err="1"/>
              <a:t>hipersensitivitesi</a:t>
            </a:r>
            <a:r>
              <a:rPr lang="tr-TR" sz="1200" dirty="0"/>
              <a:t> olan hastalarda </a:t>
            </a:r>
            <a:r>
              <a:rPr lang="tr-TR" sz="1200" dirty="0" err="1"/>
              <a:t>sefalosporinler</a:t>
            </a:r>
            <a:r>
              <a:rPr lang="tr-TR" sz="1200" dirty="0"/>
              <a:t> kullanılmamalıdır. Diğer 1. ve 2. jenerasyon </a:t>
            </a:r>
            <a:r>
              <a:rPr lang="tr-TR" sz="1200" dirty="0" err="1"/>
              <a:t>sefalosporinler</a:t>
            </a:r>
            <a:r>
              <a:rPr lang="tr-TR" sz="1200" dirty="0"/>
              <a:t> de aynı dozlarda yetişkin ve çocuklarda kullanılabilir.</a:t>
            </a:r>
          </a:p>
        </p:txBody>
      </p:sp>
    </p:spTree>
    <p:extLst>
      <p:ext uri="{BB962C8B-B14F-4D97-AF65-F5344CB8AC3E}">
        <p14:creationId xmlns:p14="http://schemas.microsoft.com/office/powerpoint/2010/main" val="42663490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82890"/>
            <a:ext cx="8229600" cy="5194110"/>
          </a:xfrm>
        </p:spPr>
        <p:txBody>
          <a:bodyPr>
            <a:normAutofit/>
          </a:bodyPr>
          <a:lstStyle/>
          <a:p>
            <a:pPr>
              <a:spcAft>
                <a:spcPts val="600"/>
              </a:spcAft>
            </a:pPr>
            <a:r>
              <a:rPr lang="tr-TR" sz="2000" dirty="0"/>
              <a:t>Bakteriyel </a:t>
            </a:r>
            <a:r>
              <a:rPr lang="tr-TR" sz="2000" dirty="0" err="1"/>
              <a:t>endokardit</a:t>
            </a:r>
            <a:r>
              <a:rPr lang="tr-TR" sz="2000" dirty="0"/>
              <a:t> </a:t>
            </a:r>
            <a:r>
              <a:rPr lang="tr-TR" sz="2000" dirty="0" err="1"/>
              <a:t>profilaksisi</a:t>
            </a:r>
            <a:r>
              <a:rPr lang="tr-TR" sz="2000" dirty="0"/>
              <a:t> en sık olarak oral yoldan operasyondan ½ veya 1 saat önce 2gr </a:t>
            </a:r>
            <a:r>
              <a:rPr lang="tr-TR" sz="2000" dirty="0" err="1"/>
              <a:t>amoxicillin</a:t>
            </a:r>
            <a:r>
              <a:rPr lang="tr-TR" sz="2000" dirty="0"/>
              <a:t> verilmesiyle yapılır. </a:t>
            </a:r>
          </a:p>
          <a:p>
            <a:pPr>
              <a:spcAft>
                <a:spcPts val="600"/>
              </a:spcAft>
            </a:pPr>
            <a:r>
              <a:rPr lang="tr-TR" sz="2000" dirty="0" err="1"/>
              <a:t>Amoksisilin</a:t>
            </a:r>
            <a:r>
              <a:rPr lang="tr-TR" sz="2000" dirty="0"/>
              <a:t> </a:t>
            </a:r>
            <a:r>
              <a:rPr lang="tr-TR" sz="2000" dirty="0" err="1"/>
              <a:t>gastrointestinal</a:t>
            </a:r>
            <a:r>
              <a:rPr lang="tr-TR" sz="2000" dirty="0"/>
              <a:t> sistemden daha iyi </a:t>
            </a:r>
            <a:r>
              <a:rPr lang="tr-TR" sz="2000" dirty="0" err="1"/>
              <a:t>absorbe</a:t>
            </a:r>
            <a:r>
              <a:rPr lang="tr-TR" sz="2000" dirty="0"/>
              <a:t> edilir ve daha yüksek plazma seviyesi sağlar. </a:t>
            </a:r>
            <a:r>
              <a:rPr lang="tr-TR" sz="2000" dirty="0" err="1"/>
              <a:t>Amoksisilin</a:t>
            </a:r>
            <a:r>
              <a:rPr lang="tr-TR" sz="2000" dirty="0"/>
              <a:t>, </a:t>
            </a:r>
            <a:r>
              <a:rPr lang="tr-TR" sz="2000" dirty="0" err="1"/>
              <a:t>dental</a:t>
            </a:r>
            <a:r>
              <a:rPr lang="tr-TR" sz="2000" dirty="0"/>
              <a:t> prosedür sonrası en sık </a:t>
            </a:r>
            <a:r>
              <a:rPr lang="tr-TR" sz="2000" dirty="0" err="1"/>
              <a:t>endokardit</a:t>
            </a:r>
            <a:r>
              <a:rPr lang="tr-TR" sz="2000" dirty="0"/>
              <a:t> etkeni olan </a:t>
            </a:r>
            <a:r>
              <a:rPr lang="tr-TR" sz="2000" dirty="0" err="1"/>
              <a:t>viridans</a:t>
            </a:r>
            <a:r>
              <a:rPr lang="tr-TR" sz="2000" dirty="0"/>
              <a:t> grubu streptokoklar üzerine oldukça etkilidir.</a:t>
            </a:r>
          </a:p>
          <a:p>
            <a:pPr>
              <a:spcAft>
                <a:spcPts val="600"/>
              </a:spcAft>
            </a:pPr>
            <a:r>
              <a:rPr lang="tr-TR" sz="2000" dirty="0"/>
              <a:t>Penisilin alerjisi olan hastalar için 2 alternatif ilaç tavsiye edilmiştir. İlki operasyondan 1 saat önce oral yoldan 600mg </a:t>
            </a:r>
            <a:r>
              <a:rPr lang="tr-TR" sz="2000" dirty="0" err="1"/>
              <a:t>klindamisin</a:t>
            </a:r>
            <a:r>
              <a:rPr lang="tr-TR" sz="2000" dirty="0"/>
              <a:t> alınmasıdır. Eğer hastanın penisilin alerjisi hafifse ve </a:t>
            </a:r>
            <a:r>
              <a:rPr lang="tr-TR" sz="2000" dirty="0" err="1"/>
              <a:t>anafilaktik</a:t>
            </a:r>
            <a:r>
              <a:rPr lang="tr-TR" sz="2000" dirty="0"/>
              <a:t> değilse, 1.jenerasyon </a:t>
            </a:r>
            <a:r>
              <a:rPr lang="tr-TR" sz="2000" dirty="0" err="1"/>
              <a:t>sefalosporinler</a:t>
            </a:r>
            <a:r>
              <a:rPr lang="tr-TR" sz="2000" dirty="0"/>
              <a:t>, </a:t>
            </a:r>
            <a:r>
              <a:rPr lang="tr-TR" sz="2000" dirty="0" err="1"/>
              <a:t>sefaleksin</a:t>
            </a:r>
            <a:r>
              <a:rPr lang="tr-TR" sz="2000" dirty="0"/>
              <a:t> gibi, reçete edilebilir. </a:t>
            </a:r>
            <a:r>
              <a:rPr lang="tr-TR" sz="2000" dirty="0" err="1"/>
              <a:t>Eritromisin</a:t>
            </a:r>
            <a:r>
              <a:rPr lang="tr-TR" sz="2000" dirty="0"/>
              <a:t> artık tavsiye edilmemesine rağmen, yeni </a:t>
            </a:r>
            <a:r>
              <a:rPr lang="tr-TR" sz="2000" dirty="0" err="1"/>
              <a:t>makrolid</a:t>
            </a:r>
            <a:r>
              <a:rPr lang="tr-TR" sz="2000" dirty="0"/>
              <a:t> grubu antibiyotikler, </a:t>
            </a:r>
            <a:r>
              <a:rPr lang="tr-TR" sz="2000" dirty="0" err="1"/>
              <a:t>azitromisin</a:t>
            </a:r>
            <a:r>
              <a:rPr lang="tr-TR" sz="2000" dirty="0"/>
              <a:t> ve </a:t>
            </a:r>
            <a:r>
              <a:rPr lang="tr-TR" sz="2000" dirty="0" err="1"/>
              <a:t>klaritromisin</a:t>
            </a:r>
            <a:r>
              <a:rPr lang="tr-TR" sz="2000" dirty="0"/>
              <a:t> kabul edilen alternatif ilaçlardır.</a:t>
            </a:r>
          </a:p>
        </p:txBody>
      </p:sp>
    </p:spTree>
    <p:extLst>
      <p:ext uri="{BB962C8B-B14F-4D97-AF65-F5344CB8AC3E}">
        <p14:creationId xmlns:p14="http://schemas.microsoft.com/office/powerpoint/2010/main" val="4185754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740" y="533400"/>
            <a:ext cx="8018060" cy="990600"/>
          </a:xfrm>
        </p:spPr>
        <p:txBody>
          <a:bodyPr/>
          <a:lstStyle/>
          <a:p>
            <a:r>
              <a:rPr lang="tr-TR" dirty="0"/>
              <a:t>ÖDEM, SELÜLİT VE APSE!!!</a:t>
            </a:r>
            <a:endParaRPr lang="en-US" dirty="0"/>
          </a:p>
        </p:txBody>
      </p:sp>
      <p:sp>
        <p:nvSpPr>
          <p:cNvPr id="3" name="Content Placeholder 2"/>
          <p:cNvSpPr>
            <a:spLocks noGrp="1"/>
          </p:cNvSpPr>
          <p:nvPr>
            <p:ph idx="1"/>
          </p:nvPr>
        </p:nvSpPr>
        <p:spPr/>
        <p:txBody>
          <a:bodyPr/>
          <a:lstStyle/>
          <a:p>
            <a:r>
              <a:rPr lang="tr-TR" dirty="0"/>
              <a:t>Ödem, </a:t>
            </a:r>
            <a:r>
              <a:rPr lang="tr-TR" dirty="0" err="1"/>
              <a:t>selülit</a:t>
            </a:r>
            <a:r>
              <a:rPr lang="tr-TR" dirty="0"/>
              <a:t> ve apse aşamalarının klinik ve mikrobiyolojik aşamaları tabloda karşılaştırılmıştır.</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436994762"/>
              </p:ext>
            </p:extLst>
          </p:nvPr>
        </p:nvGraphicFramePr>
        <p:xfrm>
          <a:off x="457200" y="2620376"/>
          <a:ext cx="8229600" cy="3561759"/>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95751">
                <a:tc>
                  <a:txBody>
                    <a:bodyPr/>
                    <a:lstStyle/>
                    <a:p>
                      <a:r>
                        <a:rPr lang="tr-TR" sz="1400" dirty="0"/>
                        <a:t>Karakteristik</a:t>
                      </a:r>
                    </a:p>
                  </a:txBody>
                  <a:tcPr/>
                </a:tc>
                <a:tc>
                  <a:txBody>
                    <a:bodyPr/>
                    <a:lstStyle/>
                    <a:p>
                      <a:r>
                        <a:rPr lang="tr-TR" sz="1400" dirty="0"/>
                        <a:t>Ödem</a:t>
                      </a:r>
                      <a:r>
                        <a:rPr lang="tr-TR" sz="1400" baseline="0" dirty="0"/>
                        <a:t> </a:t>
                      </a:r>
                      <a:r>
                        <a:rPr lang="tr-TR" sz="1400" dirty="0"/>
                        <a:t>(</a:t>
                      </a:r>
                      <a:r>
                        <a:rPr lang="tr-TR" sz="1400" dirty="0" err="1"/>
                        <a:t>İnokülasyon</a:t>
                      </a:r>
                      <a:r>
                        <a:rPr lang="tr-TR" sz="1400" dirty="0"/>
                        <a:t>)</a:t>
                      </a:r>
                    </a:p>
                  </a:txBody>
                  <a:tcPr/>
                </a:tc>
                <a:tc>
                  <a:txBody>
                    <a:bodyPr/>
                    <a:lstStyle/>
                    <a:p>
                      <a:r>
                        <a:rPr lang="tr-TR" sz="1400" dirty="0" err="1"/>
                        <a:t>Selülit</a:t>
                      </a:r>
                      <a:endParaRPr lang="tr-TR" sz="1400" dirty="0"/>
                    </a:p>
                  </a:txBody>
                  <a:tcPr/>
                </a:tc>
                <a:tc>
                  <a:txBody>
                    <a:bodyPr/>
                    <a:lstStyle/>
                    <a:p>
                      <a:r>
                        <a:rPr lang="tr-TR" sz="1400" dirty="0"/>
                        <a:t>Apse</a:t>
                      </a:r>
                    </a:p>
                  </a:txBody>
                  <a:tcPr/>
                </a:tc>
                <a:extLst>
                  <a:ext uri="{0D108BD9-81ED-4DB2-BD59-A6C34878D82A}">
                    <a16:rowId xmlns:a16="http://schemas.microsoft.com/office/drawing/2014/main" val="10000"/>
                  </a:ext>
                </a:extLst>
              </a:tr>
              <a:tr h="395751">
                <a:tc>
                  <a:txBody>
                    <a:bodyPr/>
                    <a:lstStyle/>
                    <a:p>
                      <a:r>
                        <a:rPr lang="tr-TR" sz="1400" dirty="0"/>
                        <a:t>Süre</a:t>
                      </a:r>
                    </a:p>
                  </a:txBody>
                  <a:tcPr/>
                </a:tc>
                <a:tc>
                  <a:txBody>
                    <a:bodyPr/>
                    <a:lstStyle/>
                    <a:p>
                      <a:r>
                        <a:rPr lang="tr-TR" sz="1400" dirty="0"/>
                        <a:t>0-3 gün</a:t>
                      </a:r>
                    </a:p>
                  </a:txBody>
                  <a:tcPr/>
                </a:tc>
                <a:tc>
                  <a:txBody>
                    <a:bodyPr/>
                    <a:lstStyle/>
                    <a:p>
                      <a:r>
                        <a:rPr lang="tr-TR" sz="1400" dirty="0"/>
                        <a:t>1-5 gün</a:t>
                      </a:r>
                    </a:p>
                  </a:txBody>
                  <a:tcPr/>
                </a:tc>
                <a:tc>
                  <a:txBody>
                    <a:bodyPr/>
                    <a:lstStyle/>
                    <a:p>
                      <a:r>
                        <a:rPr lang="tr-TR" sz="1400" dirty="0"/>
                        <a:t>4-10 gün</a:t>
                      </a:r>
                    </a:p>
                  </a:txBody>
                  <a:tcPr/>
                </a:tc>
                <a:extLst>
                  <a:ext uri="{0D108BD9-81ED-4DB2-BD59-A6C34878D82A}">
                    <a16:rowId xmlns:a16="http://schemas.microsoft.com/office/drawing/2014/main" val="10001"/>
                  </a:ext>
                </a:extLst>
              </a:tr>
              <a:tr h="395751">
                <a:tc>
                  <a:txBody>
                    <a:bodyPr/>
                    <a:lstStyle/>
                    <a:p>
                      <a:r>
                        <a:rPr lang="tr-TR" sz="1400" dirty="0"/>
                        <a:t>Ağrı, sınırları</a:t>
                      </a:r>
                    </a:p>
                  </a:txBody>
                  <a:tcPr/>
                </a:tc>
                <a:tc>
                  <a:txBody>
                    <a:bodyPr/>
                    <a:lstStyle/>
                    <a:p>
                      <a:r>
                        <a:rPr lang="tr-TR" sz="1400" dirty="0"/>
                        <a:t>Hafif,</a:t>
                      </a:r>
                      <a:r>
                        <a:rPr lang="tr-TR" sz="1400" baseline="0" dirty="0"/>
                        <a:t> </a:t>
                      </a:r>
                      <a:r>
                        <a:rPr lang="tr-TR" sz="1400" baseline="0" dirty="0" err="1"/>
                        <a:t>diffüz</a:t>
                      </a:r>
                      <a:endParaRPr lang="tr-TR" sz="1400" dirty="0"/>
                    </a:p>
                  </a:txBody>
                  <a:tcPr/>
                </a:tc>
                <a:tc>
                  <a:txBody>
                    <a:bodyPr/>
                    <a:lstStyle/>
                    <a:p>
                      <a:r>
                        <a:rPr lang="tr-TR" sz="1400" dirty="0" err="1"/>
                        <a:t>Diffüz</a:t>
                      </a:r>
                      <a:endParaRPr lang="tr-TR" sz="1400" dirty="0"/>
                    </a:p>
                  </a:txBody>
                  <a:tcPr/>
                </a:tc>
                <a:tc>
                  <a:txBody>
                    <a:bodyPr/>
                    <a:lstStyle/>
                    <a:p>
                      <a:r>
                        <a:rPr lang="tr-TR" sz="1400" dirty="0"/>
                        <a:t>Lokalize</a:t>
                      </a:r>
                    </a:p>
                  </a:txBody>
                  <a:tcPr/>
                </a:tc>
                <a:extLst>
                  <a:ext uri="{0D108BD9-81ED-4DB2-BD59-A6C34878D82A}">
                    <a16:rowId xmlns:a16="http://schemas.microsoft.com/office/drawing/2014/main" val="10002"/>
                  </a:ext>
                </a:extLst>
              </a:tr>
              <a:tr h="395751">
                <a:tc>
                  <a:txBody>
                    <a:bodyPr/>
                    <a:lstStyle/>
                    <a:p>
                      <a:r>
                        <a:rPr lang="tr-TR" sz="1400" dirty="0"/>
                        <a:t>Boyut</a:t>
                      </a:r>
                    </a:p>
                  </a:txBody>
                  <a:tcPr/>
                </a:tc>
                <a:tc>
                  <a:txBody>
                    <a:bodyPr/>
                    <a:lstStyle/>
                    <a:p>
                      <a:r>
                        <a:rPr lang="tr-TR" sz="1400" dirty="0"/>
                        <a:t>Değişken</a:t>
                      </a:r>
                    </a:p>
                  </a:txBody>
                  <a:tcPr/>
                </a:tc>
                <a:tc>
                  <a:txBody>
                    <a:bodyPr/>
                    <a:lstStyle/>
                    <a:p>
                      <a:r>
                        <a:rPr lang="tr-TR" sz="1400" dirty="0"/>
                        <a:t>Büyük</a:t>
                      </a:r>
                    </a:p>
                  </a:txBody>
                  <a:tcPr/>
                </a:tc>
                <a:tc>
                  <a:txBody>
                    <a:bodyPr/>
                    <a:lstStyle/>
                    <a:p>
                      <a:r>
                        <a:rPr lang="tr-TR" sz="1400" dirty="0"/>
                        <a:t>Daha küçük</a:t>
                      </a:r>
                    </a:p>
                  </a:txBody>
                  <a:tcPr/>
                </a:tc>
                <a:extLst>
                  <a:ext uri="{0D108BD9-81ED-4DB2-BD59-A6C34878D82A}">
                    <a16:rowId xmlns:a16="http://schemas.microsoft.com/office/drawing/2014/main" val="10003"/>
                  </a:ext>
                </a:extLst>
              </a:tr>
              <a:tr h="395751">
                <a:tc>
                  <a:txBody>
                    <a:bodyPr/>
                    <a:lstStyle/>
                    <a:p>
                      <a:r>
                        <a:rPr lang="tr-TR" sz="1400" dirty="0"/>
                        <a:t>Renk</a:t>
                      </a:r>
                    </a:p>
                  </a:txBody>
                  <a:tcPr/>
                </a:tc>
                <a:tc>
                  <a:txBody>
                    <a:bodyPr/>
                    <a:lstStyle/>
                    <a:p>
                      <a:r>
                        <a:rPr lang="tr-TR" sz="1400" dirty="0"/>
                        <a:t>Normal</a:t>
                      </a:r>
                    </a:p>
                  </a:txBody>
                  <a:tcPr/>
                </a:tc>
                <a:tc>
                  <a:txBody>
                    <a:bodyPr/>
                    <a:lstStyle/>
                    <a:p>
                      <a:r>
                        <a:rPr lang="tr-TR" sz="1400" dirty="0"/>
                        <a:t>Kırmızı</a:t>
                      </a:r>
                    </a:p>
                  </a:txBody>
                  <a:tcPr/>
                </a:tc>
                <a:tc>
                  <a:txBody>
                    <a:bodyPr/>
                    <a:lstStyle/>
                    <a:p>
                      <a:r>
                        <a:rPr lang="tr-TR" sz="1400" dirty="0"/>
                        <a:t>Parlak merkez</a:t>
                      </a:r>
                    </a:p>
                  </a:txBody>
                  <a:tcPr/>
                </a:tc>
                <a:extLst>
                  <a:ext uri="{0D108BD9-81ED-4DB2-BD59-A6C34878D82A}">
                    <a16:rowId xmlns:a16="http://schemas.microsoft.com/office/drawing/2014/main" val="10004"/>
                  </a:ext>
                </a:extLst>
              </a:tr>
              <a:tr h="395751">
                <a:tc>
                  <a:txBody>
                    <a:bodyPr/>
                    <a:lstStyle/>
                    <a:p>
                      <a:r>
                        <a:rPr lang="tr-TR" sz="1400" dirty="0"/>
                        <a:t>Yoğunluk</a:t>
                      </a:r>
                    </a:p>
                  </a:txBody>
                  <a:tcPr/>
                </a:tc>
                <a:tc>
                  <a:txBody>
                    <a:bodyPr/>
                    <a:lstStyle/>
                    <a:p>
                      <a:r>
                        <a:rPr lang="tr-TR" sz="1400" dirty="0"/>
                        <a:t>Jöle</a:t>
                      </a:r>
                      <a:r>
                        <a:rPr lang="tr-TR" sz="1400" baseline="0" dirty="0"/>
                        <a:t> gibi (</a:t>
                      </a:r>
                      <a:r>
                        <a:rPr lang="tr-TR" sz="1400" baseline="0" dirty="0" err="1"/>
                        <a:t>jellylike</a:t>
                      </a:r>
                      <a:r>
                        <a:rPr lang="tr-TR" sz="1400" baseline="0" dirty="0"/>
                        <a:t>)</a:t>
                      </a:r>
                      <a:endParaRPr lang="tr-TR" sz="1400" dirty="0"/>
                    </a:p>
                  </a:txBody>
                  <a:tcPr/>
                </a:tc>
                <a:tc>
                  <a:txBody>
                    <a:bodyPr/>
                    <a:lstStyle/>
                    <a:p>
                      <a:r>
                        <a:rPr lang="tr-TR" sz="1400" dirty="0"/>
                        <a:t>Tahta gibi (</a:t>
                      </a:r>
                      <a:r>
                        <a:rPr lang="tr-TR" sz="1400" dirty="0" err="1"/>
                        <a:t>boardlike</a:t>
                      </a:r>
                      <a:r>
                        <a:rPr lang="tr-TR" sz="1400" dirty="0"/>
                        <a:t>)</a:t>
                      </a:r>
                    </a:p>
                  </a:txBody>
                  <a:tcPr/>
                </a:tc>
                <a:tc>
                  <a:txBody>
                    <a:bodyPr/>
                    <a:lstStyle/>
                    <a:p>
                      <a:r>
                        <a:rPr lang="tr-TR" sz="1400" dirty="0"/>
                        <a:t>Yumuşak merkez</a:t>
                      </a:r>
                    </a:p>
                  </a:txBody>
                  <a:tcPr/>
                </a:tc>
                <a:extLst>
                  <a:ext uri="{0D108BD9-81ED-4DB2-BD59-A6C34878D82A}">
                    <a16:rowId xmlns:a16="http://schemas.microsoft.com/office/drawing/2014/main" val="10005"/>
                  </a:ext>
                </a:extLst>
              </a:tr>
              <a:tr h="395751">
                <a:tc>
                  <a:txBody>
                    <a:bodyPr/>
                    <a:lstStyle/>
                    <a:p>
                      <a:r>
                        <a:rPr lang="tr-TR" sz="1400" dirty="0"/>
                        <a:t>İlerleme</a:t>
                      </a:r>
                    </a:p>
                  </a:txBody>
                  <a:tcPr/>
                </a:tc>
                <a:tc>
                  <a:txBody>
                    <a:bodyPr/>
                    <a:lstStyle/>
                    <a:p>
                      <a:r>
                        <a:rPr lang="tr-TR" sz="1400" dirty="0"/>
                        <a:t>Artan</a:t>
                      </a:r>
                    </a:p>
                  </a:txBody>
                  <a:tcPr/>
                </a:tc>
                <a:tc>
                  <a:txBody>
                    <a:bodyPr/>
                    <a:lstStyle/>
                    <a:p>
                      <a:r>
                        <a:rPr lang="tr-TR" sz="1400" dirty="0"/>
                        <a:t>Artan</a:t>
                      </a:r>
                    </a:p>
                  </a:txBody>
                  <a:tcPr/>
                </a:tc>
                <a:tc>
                  <a:txBody>
                    <a:bodyPr/>
                    <a:lstStyle/>
                    <a:p>
                      <a:r>
                        <a:rPr lang="tr-TR" sz="1400" dirty="0"/>
                        <a:t>Azalan</a:t>
                      </a:r>
                    </a:p>
                  </a:txBody>
                  <a:tcPr/>
                </a:tc>
                <a:extLst>
                  <a:ext uri="{0D108BD9-81ED-4DB2-BD59-A6C34878D82A}">
                    <a16:rowId xmlns:a16="http://schemas.microsoft.com/office/drawing/2014/main" val="10006"/>
                  </a:ext>
                </a:extLst>
              </a:tr>
              <a:tr h="395751">
                <a:tc>
                  <a:txBody>
                    <a:bodyPr/>
                    <a:lstStyle/>
                    <a:p>
                      <a:r>
                        <a:rPr lang="tr-TR" sz="1400" dirty="0" err="1"/>
                        <a:t>Pü</a:t>
                      </a:r>
                      <a:r>
                        <a:rPr lang="tr-TR" sz="1400" baseline="0" dirty="0" err="1"/>
                        <a:t>rülans</a:t>
                      </a:r>
                      <a:endParaRPr lang="tr-TR" sz="1400" dirty="0"/>
                    </a:p>
                  </a:txBody>
                  <a:tcPr/>
                </a:tc>
                <a:tc>
                  <a:txBody>
                    <a:bodyPr/>
                    <a:lstStyle/>
                    <a:p>
                      <a:r>
                        <a:rPr lang="tr-TR" sz="1400" dirty="0"/>
                        <a:t>Yok</a:t>
                      </a:r>
                    </a:p>
                  </a:txBody>
                  <a:tcPr/>
                </a:tc>
                <a:tc>
                  <a:txBody>
                    <a:bodyPr/>
                    <a:lstStyle/>
                    <a:p>
                      <a:r>
                        <a:rPr lang="tr-TR" sz="1400" dirty="0"/>
                        <a:t>Yok</a:t>
                      </a:r>
                    </a:p>
                  </a:txBody>
                  <a:tcPr/>
                </a:tc>
                <a:tc>
                  <a:txBody>
                    <a:bodyPr/>
                    <a:lstStyle/>
                    <a:p>
                      <a:r>
                        <a:rPr lang="tr-TR" sz="1400" dirty="0"/>
                        <a:t>Var</a:t>
                      </a:r>
                    </a:p>
                  </a:txBody>
                  <a:tcPr/>
                </a:tc>
                <a:extLst>
                  <a:ext uri="{0D108BD9-81ED-4DB2-BD59-A6C34878D82A}">
                    <a16:rowId xmlns:a16="http://schemas.microsoft.com/office/drawing/2014/main" val="10007"/>
                  </a:ext>
                </a:extLst>
              </a:tr>
              <a:tr h="395751">
                <a:tc>
                  <a:txBody>
                    <a:bodyPr/>
                    <a:lstStyle/>
                    <a:p>
                      <a:r>
                        <a:rPr lang="tr-TR" sz="1400" dirty="0"/>
                        <a:t>Bakteri</a:t>
                      </a:r>
                      <a:r>
                        <a:rPr lang="tr-TR" sz="1400" baseline="0" dirty="0"/>
                        <a:t> popülasyonu</a:t>
                      </a:r>
                      <a:endParaRPr lang="tr-TR" sz="1400" dirty="0"/>
                    </a:p>
                  </a:txBody>
                  <a:tcPr/>
                </a:tc>
                <a:tc>
                  <a:txBody>
                    <a:bodyPr/>
                    <a:lstStyle/>
                    <a:p>
                      <a:r>
                        <a:rPr lang="tr-TR" sz="1400" dirty="0"/>
                        <a:t>Aerobik</a:t>
                      </a:r>
                    </a:p>
                  </a:txBody>
                  <a:tcPr/>
                </a:tc>
                <a:tc>
                  <a:txBody>
                    <a:bodyPr/>
                    <a:lstStyle/>
                    <a:p>
                      <a:r>
                        <a:rPr lang="tr-TR" sz="1400" dirty="0" err="1"/>
                        <a:t>Miks</a:t>
                      </a:r>
                      <a:endParaRPr lang="tr-TR" sz="1400" dirty="0"/>
                    </a:p>
                  </a:txBody>
                  <a:tcPr/>
                </a:tc>
                <a:tc>
                  <a:txBody>
                    <a:bodyPr/>
                    <a:lstStyle/>
                    <a:p>
                      <a:r>
                        <a:rPr lang="tr-TR" sz="1400" dirty="0"/>
                        <a:t>Anaerobik</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962474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201003"/>
            <a:ext cx="8229600" cy="5275998"/>
          </a:xfrm>
        </p:spPr>
        <p:txBody>
          <a:bodyPr>
            <a:normAutofit/>
          </a:bodyPr>
          <a:lstStyle/>
          <a:p>
            <a:pPr>
              <a:spcAft>
                <a:spcPts val="600"/>
              </a:spcAft>
            </a:pPr>
            <a:r>
              <a:rPr lang="tr-TR" sz="2000" dirty="0"/>
              <a:t>Bakteriyel </a:t>
            </a:r>
            <a:r>
              <a:rPr lang="tr-TR" sz="2000" dirty="0" err="1"/>
              <a:t>endokardit</a:t>
            </a:r>
            <a:r>
              <a:rPr lang="tr-TR" sz="2000" dirty="0"/>
              <a:t> riski bulunan bazı hastalar, günlük doz penisilin alıyor olabilirler veya başka bir nedenle antibiyotik tedavisi görüyor olabilirler. Bu hastalarda, streptokoklar penisiline direnç kazanmış olabilirler. Bu durumda </a:t>
            </a:r>
            <a:r>
              <a:rPr lang="tr-TR" sz="2000" dirty="0" err="1"/>
              <a:t>endokardit</a:t>
            </a:r>
            <a:r>
              <a:rPr lang="tr-TR" sz="2000" dirty="0"/>
              <a:t> </a:t>
            </a:r>
            <a:r>
              <a:rPr lang="tr-TR" sz="2000" dirty="0" err="1"/>
              <a:t>profilaksisi</a:t>
            </a:r>
            <a:r>
              <a:rPr lang="tr-TR" sz="2000" dirty="0"/>
              <a:t> için, </a:t>
            </a:r>
            <a:r>
              <a:rPr lang="tr-TR" sz="2000" dirty="0" err="1"/>
              <a:t>klindamisin</a:t>
            </a:r>
            <a:r>
              <a:rPr lang="tr-TR" sz="2000" dirty="0"/>
              <a:t>, </a:t>
            </a:r>
            <a:r>
              <a:rPr lang="tr-TR" sz="2000" dirty="0" err="1"/>
              <a:t>azitromisin</a:t>
            </a:r>
            <a:r>
              <a:rPr lang="tr-TR" sz="2000" dirty="0"/>
              <a:t> veya </a:t>
            </a:r>
            <a:r>
              <a:rPr lang="tr-TR" sz="2000" dirty="0" err="1"/>
              <a:t>klaritromisin</a:t>
            </a:r>
            <a:r>
              <a:rPr lang="tr-TR" sz="2000" dirty="0"/>
              <a:t> kabul edilebilen alternatif ilaçlardır. Penisiline direnç gelişen hastalarda </a:t>
            </a:r>
            <a:r>
              <a:rPr lang="tr-TR" sz="2000" dirty="0" err="1"/>
              <a:t>sefalosporinlere</a:t>
            </a:r>
            <a:r>
              <a:rPr lang="tr-TR" sz="2000" dirty="0"/>
              <a:t> de gelişmiş olabileceği için </a:t>
            </a:r>
            <a:r>
              <a:rPr lang="tr-TR" sz="2000" dirty="0" err="1"/>
              <a:t>sefalosporinlerden</a:t>
            </a:r>
            <a:r>
              <a:rPr lang="tr-TR" sz="2000" dirty="0"/>
              <a:t> kaçınılmalıdır.</a:t>
            </a:r>
          </a:p>
          <a:p>
            <a:pPr>
              <a:spcAft>
                <a:spcPts val="600"/>
              </a:spcAft>
            </a:pPr>
            <a:r>
              <a:rPr lang="tr-TR" sz="2000" dirty="0"/>
              <a:t>Eğer hastanın </a:t>
            </a:r>
            <a:r>
              <a:rPr lang="tr-TR" sz="2000" dirty="0" err="1"/>
              <a:t>dental</a:t>
            </a:r>
            <a:r>
              <a:rPr lang="tr-TR" sz="2000" dirty="0"/>
              <a:t> tedavisi birden çok seans gerektiriyorsa, seanslar arasında antibiyotiklere dirençli bakterilerin </a:t>
            </a:r>
            <a:r>
              <a:rPr lang="tr-TR" sz="2000" dirty="0" err="1"/>
              <a:t>kolonizasyonunun</a:t>
            </a:r>
            <a:r>
              <a:rPr lang="tr-TR" sz="2000" dirty="0"/>
              <a:t> önüne geçmek için, tedaviler arasında 10 veya daha fazla gün olmalıdır. </a:t>
            </a:r>
            <a:r>
              <a:rPr lang="tr-TR" sz="2000" dirty="0" err="1"/>
              <a:t>Profilaksiler</a:t>
            </a:r>
            <a:r>
              <a:rPr lang="tr-TR" sz="2000" dirty="0"/>
              <a:t> arası 10 veya daha fazla gün antibiyotiğe duyarlı organizmaların tekrar oral florada üremelerini sağlar.</a:t>
            </a:r>
          </a:p>
          <a:p>
            <a:pPr>
              <a:spcAft>
                <a:spcPts val="600"/>
              </a:spcAft>
            </a:pPr>
            <a:endParaRPr lang="en-US" dirty="0"/>
          </a:p>
          <a:p>
            <a:endParaRPr lang="tr-TR" dirty="0"/>
          </a:p>
        </p:txBody>
      </p:sp>
    </p:spTree>
    <p:extLst>
      <p:ext uri="{BB962C8B-B14F-4D97-AF65-F5344CB8AC3E}">
        <p14:creationId xmlns:p14="http://schemas.microsoft.com/office/powerpoint/2010/main" val="3605012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85000" lnSpcReduction="20000"/>
          </a:bodyPr>
          <a:lstStyle/>
          <a:p>
            <a:r>
              <a:rPr lang="tr-TR" sz="2000" dirty="0"/>
              <a:t>Nadiren, </a:t>
            </a:r>
            <a:r>
              <a:rPr lang="tr-TR" sz="2000" dirty="0" err="1"/>
              <a:t>endokardit</a:t>
            </a:r>
            <a:r>
              <a:rPr lang="tr-TR" sz="2000" dirty="0"/>
              <a:t> riski olan hastalarda, </a:t>
            </a:r>
            <a:r>
              <a:rPr lang="tr-TR" sz="2000" dirty="0" err="1"/>
              <a:t>dental</a:t>
            </a:r>
            <a:r>
              <a:rPr lang="tr-TR" sz="2000" dirty="0"/>
              <a:t> işlemler esnasında beklenmeyen kanamalar görülebilir veya </a:t>
            </a:r>
            <a:r>
              <a:rPr lang="tr-TR" sz="2000" dirty="0" err="1"/>
              <a:t>profilaktik</a:t>
            </a:r>
            <a:r>
              <a:rPr lang="tr-TR" sz="2000" dirty="0"/>
              <a:t> antibiyotik reçete edilmiş olmasına rağmen hasta ilacını </a:t>
            </a:r>
            <a:r>
              <a:rPr lang="tr-TR" sz="2000" dirty="0" err="1"/>
              <a:t>almamamış</a:t>
            </a:r>
            <a:r>
              <a:rPr lang="tr-TR" sz="2000" dirty="0"/>
              <a:t> olabilir. Bu durumlarda </a:t>
            </a:r>
            <a:r>
              <a:rPr lang="tr-TR" sz="2000" dirty="0" err="1"/>
              <a:t>profilaktik</a:t>
            </a:r>
            <a:r>
              <a:rPr lang="tr-TR" sz="2000" dirty="0"/>
              <a:t> antibiyotik mümkün olan en kısa sürede, operasyon sonrası 2 saat içinde verilmelidir. Operasyondan 4 saat veya daha fazla sonra verilen antibiyotiğin </a:t>
            </a:r>
            <a:r>
              <a:rPr lang="tr-TR" sz="2000" dirty="0" err="1"/>
              <a:t>profilaktik</a:t>
            </a:r>
            <a:r>
              <a:rPr lang="tr-TR" sz="2000" dirty="0"/>
              <a:t> etkisi sınırlıdır.</a:t>
            </a:r>
          </a:p>
          <a:p>
            <a:r>
              <a:rPr lang="tr-TR" sz="2000" dirty="0" err="1"/>
              <a:t>Enfektif</a:t>
            </a:r>
            <a:r>
              <a:rPr lang="tr-TR" sz="2000" dirty="0"/>
              <a:t> </a:t>
            </a:r>
            <a:r>
              <a:rPr lang="tr-TR" sz="2000" dirty="0" err="1"/>
              <a:t>endokardit</a:t>
            </a:r>
            <a:r>
              <a:rPr lang="tr-TR" sz="2000" dirty="0"/>
              <a:t> riski olan hastaların oral hijyenleri iyi olmalı ve periyodik diş hekimi kontrolüne gelmelidirler. Bütün </a:t>
            </a:r>
            <a:r>
              <a:rPr lang="tr-TR" sz="2000" dirty="0" err="1"/>
              <a:t>dental</a:t>
            </a:r>
            <a:r>
              <a:rPr lang="tr-TR" sz="2000" dirty="0"/>
              <a:t> ve </a:t>
            </a:r>
            <a:r>
              <a:rPr lang="tr-TR" sz="2000" dirty="0" err="1"/>
              <a:t>periodontal</a:t>
            </a:r>
            <a:r>
              <a:rPr lang="tr-TR" sz="2000" dirty="0"/>
              <a:t> hastalıklar tedavi edilmelidir. Eğer cerrahi bir işlem gerekiyorsa, hasta </a:t>
            </a:r>
            <a:r>
              <a:rPr lang="tr-TR" sz="2000" dirty="0" err="1"/>
              <a:t>preoperatif</a:t>
            </a:r>
            <a:r>
              <a:rPr lang="tr-TR" sz="2000" dirty="0"/>
              <a:t> olarak </a:t>
            </a:r>
            <a:r>
              <a:rPr lang="tr-TR" sz="2000" dirty="0" err="1"/>
              <a:t>antibakteriyel</a:t>
            </a:r>
            <a:r>
              <a:rPr lang="tr-TR" sz="2000" dirty="0"/>
              <a:t> bir ajanla, </a:t>
            </a:r>
            <a:r>
              <a:rPr lang="tr-TR" sz="2000" dirty="0" err="1"/>
              <a:t>klorheksidin</a:t>
            </a:r>
            <a:r>
              <a:rPr lang="tr-TR" sz="2000" dirty="0"/>
              <a:t> gibi, gargara yapabilir. </a:t>
            </a:r>
            <a:r>
              <a:rPr lang="tr-TR" sz="2000" dirty="0" err="1"/>
              <a:t>Preoperatif</a:t>
            </a:r>
            <a:r>
              <a:rPr lang="tr-TR" sz="2000" dirty="0"/>
              <a:t> antiseptik gargarası </a:t>
            </a:r>
            <a:r>
              <a:rPr lang="tr-TR" sz="2000" dirty="0" err="1"/>
              <a:t>profilaktik</a:t>
            </a:r>
            <a:r>
              <a:rPr lang="tr-TR" sz="2000" dirty="0"/>
              <a:t> antibiyotiğin yerini tutmaz ancak </a:t>
            </a:r>
            <a:r>
              <a:rPr lang="tr-TR" sz="2000" dirty="0" err="1"/>
              <a:t>bakteriyemiyi</a:t>
            </a:r>
            <a:r>
              <a:rPr lang="tr-TR" sz="2000" dirty="0"/>
              <a:t> (kana geçen bakteri sayısını) azaltır.</a:t>
            </a:r>
          </a:p>
          <a:p>
            <a:endParaRPr lang="tr-TR" dirty="0"/>
          </a:p>
        </p:txBody>
      </p:sp>
    </p:spTree>
    <p:extLst>
      <p:ext uri="{BB962C8B-B14F-4D97-AF65-F5344CB8AC3E}">
        <p14:creationId xmlns:p14="http://schemas.microsoft.com/office/powerpoint/2010/main" val="6781676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spcAft>
                <a:spcPts val="600"/>
              </a:spcAft>
            </a:pPr>
            <a:r>
              <a:rPr lang="tr-TR" sz="2000" dirty="0"/>
              <a:t>Son olarak uygun antibiyotik </a:t>
            </a:r>
            <a:r>
              <a:rPr lang="tr-TR" sz="2000" dirty="0" err="1"/>
              <a:t>profilaksisi</a:t>
            </a:r>
            <a:r>
              <a:rPr lang="tr-TR" sz="2000" dirty="0"/>
              <a:t> yapıldığında dahi hastada bakteriyel </a:t>
            </a:r>
            <a:r>
              <a:rPr lang="tr-TR" sz="2000" dirty="0" err="1"/>
              <a:t>endokardit</a:t>
            </a:r>
            <a:r>
              <a:rPr lang="tr-TR" sz="2000" dirty="0"/>
              <a:t> gelişebilir. Hasta bu durum hakkında bilgilendirilmeli ve ateş, </a:t>
            </a:r>
            <a:r>
              <a:rPr lang="tr-TR" sz="2000" dirty="0" err="1"/>
              <a:t>malasi</a:t>
            </a:r>
            <a:r>
              <a:rPr lang="tr-TR" sz="2000" dirty="0"/>
              <a:t> gibi herhangi bir bakteriyel </a:t>
            </a:r>
            <a:r>
              <a:rPr lang="tr-TR" sz="2000" dirty="0" err="1"/>
              <a:t>endokardit</a:t>
            </a:r>
            <a:r>
              <a:rPr lang="tr-TR" sz="2000" dirty="0"/>
              <a:t> semptomu olduğunda doktoruna gitmesi önerilmelidir.</a:t>
            </a:r>
          </a:p>
          <a:p>
            <a:pPr>
              <a:spcAft>
                <a:spcPts val="600"/>
              </a:spcAft>
            </a:pPr>
            <a:r>
              <a:rPr lang="tr-TR" sz="2000" dirty="0" err="1"/>
              <a:t>Protetik</a:t>
            </a:r>
            <a:r>
              <a:rPr lang="tr-TR" sz="2000" dirty="0"/>
              <a:t> kapak </a:t>
            </a:r>
            <a:r>
              <a:rPr lang="tr-TR" sz="2000" dirty="0" err="1"/>
              <a:t>endokarditi</a:t>
            </a:r>
            <a:r>
              <a:rPr lang="tr-TR" sz="2000" dirty="0"/>
              <a:t>, kardiyak kapak </a:t>
            </a:r>
            <a:r>
              <a:rPr lang="tr-TR" sz="2000" dirty="0" err="1"/>
              <a:t>implantı</a:t>
            </a:r>
            <a:r>
              <a:rPr lang="tr-TR" sz="2000" dirty="0"/>
              <a:t> etrafındaki doku </a:t>
            </a:r>
            <a:r>
              <a:rPr lang="tr-TR" sz="2000" dirty="0" err="1"/>
              <a:t>enfekte</a:t>
            </a:r>
            <a:r>
              <a:rPr lang="tr-TR" sz="2000" dirty="0"/>
              <a:t> olduğunda oluşur. </a:t>
            </a:r>
            <a:r>
              <a:rPr lang="tr-TR" sz="2000" dirty="0" err="1"/>
              <a:t>Protetik</a:t>
            </a:r>
            <a:r>
              <a:rPr lang="tr-TR" sz="2000" dirty="0"/>
              <a:t> kapak </a:t>
            </a:r>
            <a:r>
              <a:rPr lang="tr-TR" sz="2000" dirty="0" err="1"/>
              <a:t>endokarditi</a:t>
            </a:r>
            <a:r>
              <a:rPr lang="tr-TR" sz="2000" dirty="0"/>
              <a:t>, doğal kapak </a:t>
            </a:r>
            <a:r>
              <a:rPr lang="tr-TR" sz="2000" dirty="0" err="1"/>
              <a:t>endokarditinden</a:t>
            </a:r>
            <a:r>
              <a:rPr lang="tr-TR" sz="2000" dirty="0"/>
              <a:t> çok daha ciddi bir durumdur çünkü </a:t>
            </a:r>
            <a:r>
              <a:rPr lang="tr-TR" sz="2000" dirty="0" err="1"/>
              <a:t>protetik</a:t>
            </a:r>
            <a:r>
              <a:rPr lang="tr-TR" sz="2000" dirty="0"/>
              <a:t> kalp kapağının gevşemesi hastanın ölümüne neden olabilir. </a:t>
            </a:r>
            <a:r>
              <a:rPr lang="tr-TR" sz="2000" dirty="0" err="1"/>
              <a:t>Protetik</a:t>
            </a:r>
            <a:r>
              <a:rPr lang="tr-TR" sz="2000" dirty="0"/>
              <a:t> kalp kapağı </a:t>
            </a:r>
            <a:r>
              <a:rPr lang="tr-TR" sz="2000" dirty="0" err="1"/>
              <a:t>endokarditi</a:t>
            </a:r>
            <a:r>
              <a:rPr lang="tr-TR" sz="2000" dirty="0"/>
              <a:t> gelişen hastalarda 1yıl hayatta kalma oranı %50 olarak bildirilmiştir.</a:t>
            </a:r>
          </a:p>
          <a:p>
            <a:pPr>
              <a:spcAft>
                <a:spcPts val="600"/>
              </a:spcAft>
            </a:pPr>
            <a:endParaRPr lang="en-US" dirty="0"/>
          </a:p>
        </p:txBody>
      </p:sp>
    </p:spTree>
    <p:extLst>
      <p:ext uri="{BB962C8B-B14F-4D97-AF65-F5344CB8AC3E}">
        <p14:creationId xmlns:p14="http://schemas.microsoft.com/office/powerpoint/2010/main" val="6911507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194" y="1119116"/>
            <a:ext cx="8611737" cy="1009934"/>
          </a:xfrm>
        </p:spPr>
        <p:txBody>
          <a:bodyPr>
            <a:normAutofit fontScale="90000"/>
          </a:bodyPr>
          <a:lstStyle/>
          <a:p>
            <a:r>
              <a:rPr lang="tr-TR" dirty="0"/>
              <a:t>Diğer </a:t>
            </a:r>
            <a:r>
              <a:rPr lang="tr-TR" dirty="0" err="1"/>
              <a:t>kardiyovasküler</a:t>
            </a:r>
            <a:r>
              <a:rPr lang="tr-TR" dirty="0"/>
              <a:t> durumlarda </a:t>
            </a:r>
            <a:r>
              <a:rPr lang="tr-TR" dirty="0" err="1"/>
              <a:t>profilaksi</a:t>
            </a:r>
            <a:endParaRPr lang="en-US" dirty="0"/>
          </a:p>
        </p:txBody>
      </p:sp>
      <p:sp>
        <p:nvSpPr>
          <p:cNvPr id="3" name="Content Placeholder 2"/>
          <p:cNvSpPr>
            <a:spLocks noGrp="1"/>
          </p:cNvSpPr>
          <p:nvPr>
            <p:ph idx="1"/>
          </p:nvPr>
        </p:nvSpPr>
        <p:spPr>
          <a:xfrm>
            <a:off x="457200" y="2129050"/>
            <a:ext cx="8229600" cy="4347949"/>
          </a:xfrm>
        </p:spPr>
        <p:txBody>
          <a:bodyPr>
            <a:normAutofit/>
          </a:bodyPr>
          <a:lstStyle/>
          <a:p>
            <a:pPr>
              <a:spcAft>
                <a:spcPts val="600"/>
              </a:spcAft>
            </a:pPr>
            <a:r>
              <a:rPr lang="tr-TR" sz="2000" dirty="0"/>
              <a:t>Birçok </a:t>
            </a:r>
            <a:r>
              <a:rPr lang="tr-TR" sz="2000" dirty="0" err="1"/>
              <a:t>kardiyovasküler</a:t>
            </a:r>
            <a:r>
              <a:rPr lang="tr-TR" sz="2000" dirty="0"/>
              <a:t> durum antibiyotik </a:t>
            </a:r>
            <a:r>
              <a:rPr lang="tr-TR" sz="2000" dirty="0" err="1"/>
              <a:t>profilaksisi</a:t>
            </a:r>
            <a:r>
              <a:rPr lang="tr-TR" sz="2000" dirty="0"/>
              <a:t> gerektirir.</a:t>
            </a:r>
          </a:p>
          <a:p>
            <a:pPr>
              <a:spcAft>
                <a:spcPts val="600"/>
              </a:spcAft>
            </a:pPr>
            <a:r>
              <a:rPr lang="tr-TR" sz="2000" dirty="0"/>
              <a:t>Koroner arter bypass </a:t>
            </a:r>
            <a:r>
              <a:rPr lang="tr-TR" sz="2000" dirty="0" err="1"/>
              <a:t>grafting</a:t>
            </a:r>
            <a:r>
              <a:rPr lang="tr-TR" sz="2000" dirty="0"/>
              <a:t> (CABG), </a:t>
            </a:r>
            <a:r>
              <a:rPr lang="tr-TR" sz="2000" dirty="0" err="1"/>
              <a:t>vasküler</a:t>
            </a:r>
            <a:r>
              <a:rPr lang="tr-TR" sz="2000" dirty="0"/>
              <a:t> </a:t>
            </a:r>
            <a:r>
              <a:rPr lang="tr-TR" sz="2000" dirty="0" err="1"/>
              <a:t>greftle</a:t>
            </a:r>
            <a:r>
              <a:rPr lang="tr-TR" sz="2000" dirty="0"/>
              <a:t> koroner arterlerin rekonstrüksiyonu yapılır. CABG </a:t>
            </a:r>
            <a:r>
              <a:rPr lang="tr-TR" sz="2000" dirty="0" err="1"/>
              <a:t>metastatik</a:t>
            </a:r>
            <a:r>
              <a:rPr lang="tr-TR" sz="2000" dirty="0"/>
              <a:t> enfeksiyon için </a:t>
            </a:r>
            <a:r>
              <a:rPr lang="tr-TR" sz="2000" dirty="0" err="1"/>
              <a:t>predispozan</a:t>
            </a:r>
            <a:r>
              <a:rPr lang="tr-TR" sz="2000" dirty="0"/>
              <a:t> bir faktör değildir, bu hastalara </a:t>
            </a:r>
            <a:r>
              <a:rPr lang="tr-TR" sz="2000" dirty="0" err="1"/>
              <a:t>dental</a:t>
            </a:r>
            <a:r>
              <a:rPr lang="tr-TR" sz="2000" dirty="0"/>
              <a:t> prosedür öncesi </a:t>
            </a:r>
            <a:r>
              <a:rPr lang="tr-TR" sz="2000" dirty="0" err="1"/>
              <a:t>profilaktik</a:t>
            </a:r>
            <a:r>
              <a:rPr lang="tr-TR" sz="2000" dirty="0"/>
              <a:t> antibiyotik verilmemelidir.</a:t>
            </a:r>
          </a:p>
          <a:p>
            <a:pPr>
              <a:spcAft>
                <a:spcPts val="600"/>
              </a:spcAft>
            </a:pPr>
            <a:r>
              <a:rPr lang="tr-TR" sz="2000" dirty="0" err="1"/>
              <a:t>Transvenöz</a:t>
            </a:r>
            <a:r>
              <a:rPr lang="tr-TR" sz="2000" dirty="0"/>
              <a:t> </a:t>
            </a:r>
            <a:r>
              <a:rPr lang="tr-TR" sz="2000" dirty="0" err="1"/>
              <a:t>pacemaker</a:t>
            </a:r>
            <a:r>
              <a:rPr lang="tr-TR" sz="2000" dirty="0"/>
              <a:t> yerleştiren hastalarda da antibiyotik </a:t>
            </a:r>
            <a:r>
              <a:rPr lang="tr-TR" sz="2000" dirty="0" err="1"/>
              <a:t>profilaksisi</a:t>
            </a:r>
            <a:r>
              <a:rPr lang="tr-TR" sz="2000" dirty="0"/>
              <a:t> gerekli değildir.</a:t>
            </a:r>
          </a:p>
          <a:p>
            <a:pPr>
              <a:spcAft>
                <a:spcPts val="600"/>
              </a:spcAft>
            </a:pPr>
            <a:r>
              <a:rPr lang="tr-TR" sz="2000" dirty="0"/>
              <a:t>Koroner arter </a:t>
            </a:r>
            <a:r>
              <a:rPr lang="tr-TR" sz="2000" dirty="0" err="1"/>
              <a:t>anjioplastisi</a:t>
            </a:r>
            <a:r>
              <a:rPr lang="tr-TR" sz="2000" dirty="0"/>
              <a:t>, </a:t>
            </a:r>
            <a:r>
              <a:rPr lang="tr-TR" sz="2000" dirty="0" err="1"/>
              <a:t>stent</a:t>
            </a:r>
            <a:r>
              <a:rPr lang="tr-TR" sz="2000" dirty="0"/>
              <a:t> yerleştirilerek veya yerleştirilmeden, </a:t>
            </a:r>
            <a:r>
              <a:rPr lang="tr-TR" sz="2000" dirty="0" err="1"/>
              <a:t>endokardit</a:t>
            </a:r>
            <a:r>
              <a:rPr lang="tr-TR" sz="2000" dirty="0"/>
              <a:t> </a:t>
            </a:r>
            <a:r>
              <a:rPr lang="tr-TR" sz="2000" dirty="0" err="1"/>
              <a:t>profilaksisi</a:t>
            </a:r>
            <a:r>
              <a:rPr lang="tr-TR" sz="2000" dirty="0"/>
              <a:t> gerektirmez. Ancak, hastanın kardiyoloğuna konsültasyon yazmak, en doğru tedavi şeklini belirlememizi sağlar.</a:t>
            </a:r>
          </a:p>
          <a:p>
            <a:pPr>
              <a:spcAft>
                <a:spcPts val="600"/>
              </a:spcAft>
            </a:pPr>
            <a:endParaRPr lang="en-US" dirty="0"/>
          </a:p>
        </p:txBody>
      </p:sp>
    </p:spTree>
    <p:extLst>
      <p:ext uri="{BB962C8B-B14F-4D97-AF65-F5344CB8AC3E}">
        <p14:creationId xmlns:p14="http://schemas.microsoft.com/office/powerpoint/2010/main" val="29220560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77500" lnSpcReduction="20000"/>
          </a:bodyPr>
          <a:lstStyle/>
          <a:p>
            <a:pPr>
              <a:spcAft>
                <a:spcPts val="600"/>
              </a:spcAft>
            </a:pPr>
            <a:r>
              <a:rPr lang="tr-TR" sz="2200" dirty="0"/>
              <a:t>Diyalize giren böbrek hastalarının önkollarında, diyaliz ekibinin damar yoluna kolayca ulaşması için, cerrahi olarak yerleştirilmiş </a:t>
            </a:r>
            <a:r>
              <a:rPr lang="tr-TR" sz="2200" dirty="0" err="1"/>
              <a:t>arteriovenöz</a:t>
            </a:r>
            <a:r>
              <a:rPr lang="tr-TR" sz="2200" dirty="0"/>
              <a:t> </a:t>
            </a:r>
            <a:r>
              <a:rPr lang="tr-TR" sz="2200" dirty="0" err="1"/>
              <a:t>shunt</a:t>
            </a:r>
            <a:r>
              <a:rPr lang="tr-TR" sz="2200" dirty="0"/>
              <a:t> vardır. </a:t>
            </a:r>
            <a:r>
              <a:rPr lang="tr-TR" sz="2200" dirty="0" err="1"/>
              <a:t>Bakteriyemi</a:t>
            </a:r>
            <a:r>
              <a:rPr lang="tr-TR" sz="2200" dirty="0"/>
              <a:t> sonrası </a:t>
            </a:r>
            <a:r>
              <a:rPr lang="tr-TR" sz="2200" dirty="0" err="1"/>
              <a:t>metastatik</a:t>
            </a:r>
            <a:r>
              <a:rPr lang="tr-TR" sz="2200" dirty="0"/>
              <a:t> enfeksiyon bu </a:t>
            </a:r>
            <a:r>
              <a:rPr lang="tr-TR" sz="2200" dirty="0" err="1"/>
              <a:t>shunt</a:t>
            </a:r>
            <a:r>
              <a:rPr lang="tr-TR" sz="2200" dirty="0"/>
              <a:t> etrafında gelişebilir. Bu yüzden diş hekimi yine hastanın </a:t>
            </a:r>
            <a:r>
              <a:rPr lang="tr-TR" sz="2200" dirty="0" err="1"/>
              <a:t>nefroloğuna</a:t>
            </a:r>
            <a:r>
              <a:rPr lang="tr-TR" sz="2200" dirty="0"/>
              <a:t> veya diyaliz ekibine konsültasyon yazmalıdır.</a:t>
            </a:r>
          </a:p>
          <a:p>
            <a:pPr>
              <a:spcAft>
                <a:spcPts val="600"/>
              </a:spcAft>
            </a:pPr>
            <a:r>
              <a:rPr lang="tr-TR" sz="2200" dirty="0"/>
              <a:t>Hidrosefalisi olan hastaların </a:t>
            </a:r>
            <a:r>
              <a:rPr lang="tr-TR" sz="2200" dirty="0" err="1"/>
              <a:t>dekompresyon</a:t>
            </a:r>
            <a:r>
              <a:rPr lang="tr-TR" sz="2200" dirty="0"/>
              <a:t> amacıyla yerleştirilmiş, </a:t>
            </a:r>
            <a:r>
              <a:rPr lang="tr-TR" sz="2200" dirty="0" err="1"/>
              <a:t>ventrükuloatrial</a:t>
            </a:r>
            <a:r>
              <a:rPr lang="tr-TR" sz="2200" dirty="0"/>
              <a:t> </a:t>
            </a:r>
            <a:r>
              <a:rPr lang="tr-TR" sz="2200" dirty="0" err="1"/>
              <a:t>shuntları</a:t>
            </a:r>
            <a:r>
              <a:rPr lang="tr-TR" sz="2200" dirty="0"/>
              <a:t> olabilir. Antibiyotik </a:t>
            </a:r>
            <a:r>
              <a:rPr lang="tr-TR" sz="2200" dirty="0" err="1"/>
              <a:t>profilaksisi</a:t>
            </a:r>
            <a:r>
              <a:rPr lang="tr-TR" sz="2200" dirty="0"/>
              <a:t> gerekli olabilir. Yine hastanın </a:t>
            </a:r>
            <a:r>
              <a:rPr lang="tr-TR" sz="2200" dirty="0" err="1"/>
              <a:t>nörocerrahına</a:t>
            </a:r>
            <a:r>
              <a:rPr lang="tr-TR" sz="2200" dirty="0"/>
              <a:t> </a:t>
            </a:r>
            <a:r>
              <a:rPr lang="tr-TR" sz="2200" dirty="0" err="1"/>
              <a:t>konsülasyon</a:t>
            </a:r>
            <a:r>
              <a:rPr lang="tr-TR" sz="2200" dirty="0"/>
              <a:t> yazılmalıdır.</a:t>
            </a:r>
          </a:p>
          <a:p>
            <a:pPr>
              <a:spcAft>
                <a:spcPts val="600"/>
              </a:spcAft>
            </a:pPr>
            <a:r>
              <a:rPr lang="tr-TR" sz="2200" dirty="0" err="1"/>
              <a:t>Aterosklerotik</a:t>
            </a:r>
            <a:r>
              <a:rPr lang="tr-TR" sz="2200" dirty="0"/>
              <a:t> </a:t>
            </a:r>
            <a:r>
              <a:rPr lang="tr-TR" sz="2200" dirty="0" err="1"/>
              <a:t>vasküler</a:t>
            </a:r>
            <a:r>
              <a:rPr lang="tr-TR" sz="2200" dirty="0"/>
              <a:t> hastalığı olan hastalarda </a:t>
            </a:r>
            <a:r>
              <a:rPr lang="tr-TR" sz="2200" dirty="0" err="1"/>
              <a:t>dental</a:t>
            </a:r>
            <a:r>
              <a:rPr lang="tr-TR" sz="2200" dirty="0"/>
              <a:t> işlemler sonrası </a:t>
            </a:r>
            <a:r>
              <a:rPr lang="tr-TR" sz="2200" dirty="0" err="1"/>
              <a:t>metastatik</a:t>
            </a:r>
            <a:r>
              <a:rPr lang="tr-TR" sz="2200" dirty="0"/>
              <a:t> enfeksiyon riski yoktur.</a:t>
            </a:r>
          </a:p>
          <a:p>
            <a:pPr>
              <a:spcAft>
                <a:spcPts val="600"/>
              </a:spcAft>
            </a:pPr>
            <a:r>
              <a:rPr lang="tr-TR" sz="2200" dirty="0" err="1"/>
              <a:t>American</a:t>
            </a:r>
            <a:r>
              <a:rPr lang="tr-TR" sz="2200" dirty="0"/>
              <a:t> </a:t>
            </a:r>
            <a:r>
              <a:rPr lang="tr-TR" sz="2200" dirty="0" err="1"/>
              <a:t>Heart</a:t>
            </a:r>
            <a:r>
              <a:rPr lang="tr-TR" sz="2200" dirty="0"/>
              <a:t> </a:t>
            </a:r>
            <a:r>
              <a:rPr lang="tr-TR" sz="2200" dirty="0" err="1"/>
              <a:t>Association</a:t>
            </a:r>
            <a:r>
              <a:rPr lang="tr-TR" sz="2200" dirty="0"/>
              <a:t> </a:t>
            </a:r>
            <a:r>
              <a:rPr lang="tr-TR" sz="2200" dirty="0" err="1"/>
              <a:t>nonvalvüler</a:t>
            </a:r>
            <a:r>
              <a:rPr lang="tr-TR" sz="2200" dirty="0"/>
              <a:t> </a:t>
            </a:r>
            <a:r>
              <a:rPr lang="tr-TR" sz="2200" dirty="0" err="1"/>
              <a:t>kardiyovasküler</a:t>
            </a:r>
            <a:r>
              <a:rPr lang="tr-TR" sz="2200" dirty="0"/>
              <a:t> cihaz yerleştirilmiş hastalarda, koroner arter </a:t>
            </a:r>
            <a:r>
              <a:rPr lang="tr-TR" sz="2200" dirty="0" err="1"/>
              <a:t>stentleri</a:t>
            </a:r>
            <a:r>
              <a:rPr lang="tr-TR" sz="2200" dirty="0"/>
              <a:t>, </a:t>
            </a:r>
            <a:r>
              <a:rPr lang="tr-TR" sz="2200" dirty="0" err="1"/>
              <a:t>venal</a:t>
            </a:r>
            <a:r>
              <a:rPr lang="tr-TR" sz="2200" dirty="0"/>
              <a:t> </a:t>
            </a:r>
            <a:r>
              <a:rPr lang="tr-TR" sz="2200" dirty="0" err="1"/>
              <a:t>caval</a:t>
            </a:r>
            <a:r>
              <a:rPr lang="tr-TR" sz="2200" dirty="0"/>
              <a:t> filtreler gibi, antibiyotik </a:t>
            </a:r>
            <a:r>
              <a:rPr lang="tr-TR" sz="2200" dirty="0" err="1"/>
              <a:t>profilaksisi</a:t>
            </a:r>
            <a:r>
              <a:rPr lang="tr-TR" sz="2200" dirty="0"/>
              <a:t> önermez.  </a:t>
            </a:r>
          </a:p>
          <a:p>
            <a:endParaRPr lang="tr-TR" dirty="0"/>
          </a:p>
        </p:txBody>
      </p:sp>
    </p:spTree>
    <p:extLst>
      <p:ext uri="{BB962C8B-B14F-4D97-AF65-F5344CB8AC3E}">
        <p14:creationId xmlns:p14="http://schemas.microsoft.com/office/powerpoint/2010/main" val="2928058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45" y="533400"/>
            <a:ext cx="8502555" cy="990600"/>
          </a:xfrm>
        </p:spPr>
        <p:txBody>
          <a:bodyPr>
            <a:normAutofit fontScale="90000"/>
          </a:bodyPr>
          <a:lstStyle/>
          <a:p>
            <a:r>
              <a:rPr lang="tr-TR" sz="3200" dirty="0"/>
              <a:t>Total eklem protezi enfeksiyonuna karşı </a:t>
            </a:r>
            <a:r>
              <a:rPr lang="tr-TR" sz="3200" dirty="0" err="1"/>
              <a:t>profilaksi</a:t>
            </a:r>
            <a:endParaRPr lang="en-US" sz="3200" dirty="0"/>
          </a:p>
        </p:txBody>
      </p:sp>
      <p:sp>
        <p:nvSpPr>
          <p:cNvPr id="3" name="Content Placeholder 2"/>
          <p:cNvSpPr>
            <a:spLocks noGrp="1"/>
          </p:cNvSpPr>
          <p:nvPr>
            <p:ph idx="1"/>
          </p:nvPr>
        </p:nvSpPr>
        <p:spPr/>
        <p:txBody>
          <a:bodyPr>
            <a:normAutofit fontScale="92500" lnSpcReduction="20000"/>
          </a:bodyPr>
          <a:lstStyle/>
          <a:p>
            <a:pPr>
              <a:spcAft>
                <a:spcPts val="600"/>
              </a:spcAft>
            </a:pPr>
            <a:r>
              <a:rPr lang="tr-TR" sz="2000" dirty="0"/>
              <a:t>Eklem protezi olan hastalar, bakterilerin </a:t>
            </a:r>
            <a:r>
              <a:rPr lang="tr-TR" sz="2000" dirty="0" err="1"/>
              <a:t>hematojen</a:t>
            </a:r>
            <a:r>
              <a:rPr lang="tr-TR" sz="2000" dirty="0"/>
              <a:t> yolla yayılması sonrası enfeksiyon riski altındadır. </a:t>
            </a:r>
          </a:p>
          <a:p>
            <a:pPr>
              <a:spcAft>
                <a:spcPts val="600"/>
              </a:spcAft>
            </a:pPr>
            <a:r>
              <a:rPr lang="tr-TR" sz="2000" dirty="0"/>
              <a:t>Bu durumun ağır sonuçları olabilir çünkü protez </a:t>
            </a:r>
            <a:r>
              <a:rPr lang="tr-TR" sz="2000" dirty="0" err="1"/>
              <a:t>enfekte</a:t>
            </a:r>
            <a:r>
              <a:rPr lang="tr-TR" sz="2000" dirty="0"/>
              <a:t> olduğunda çıkarılması gerekir. </a:t>
            </a:r>
          </a:p>
          <a:p>
            <a:pPr>
              <a:spcAft>
                <a:spcPts val="600"/>
              </a:spcAft>
            </a:pPr>
            <a:r>
              <a:rPr lang="tr-TR" sz="2000" dirty="0"/>
              <a:t>Diş çekimi sonrası oluşan </a:t>
            </a:r>
            <a:r>
              <a:rPr lang="tr-TR" sz="2000" dirty="0" err="1"/>
              <a:t>bakteriyemi</a:t>
            </a:r>
            <a:r>
              <a:rPr lang="tr-TR" sz="2000" dirty="0"/>
              <a:t>, protezin </a:t>
            </a:r>
            <a:r>
              <a:rPr lang="tr-TR" sz="2000" dirty="0" err="1"/>
              <a:t>enfekte</a:t>
            </a:r>
            <a:r>
              <a:rPr lang="tr-TR" sz="2000" dirty="0"/>
              <a:t> olmasına neden olabilir. </a:t>
            </a:r>
          </a:p>
          <a:p>
            <a:pPr>
              <a:spcAft>
                <a:spcPts val="600"/>
              </a:spcAft>
            </a:pPr>
            <a:r>
              <a:rPr lang="tr-TR" sz="2000" dirty="0"/>
              <a:t>Buna rağmen son zamanlarda yapılan çalışmalarda, oral prosedürlerin eklem protezi iltihabına neden olma ihtimalinin düşük olduğu bildirilmiştir. </a:t>
            </a:r>
          </a:p>
          <a:p>
            <a:pPr>
              <a:spcAft>
                <a:spcPts val="600"/>
              </a:spcAft>
            </a:pPr>
            <a:r>
              <a:rPr lang="tr-TR" sz="2000" dirty="0"/>
              <a:t>Oral cerrahi sonrası oluşan </a:t>
            </a:r>
            <a:r>
              <a:rPr lang="tr-TR" sz="2000" dirty="0" err="1"/>
              <a:t>bakteriyemi</a:t>
            </a:r>
            <a:r>
              <a:rPr lang="tr-TR" sz="2000" dirty="0"/>
              <a:t> geçicidir ve eklem protezinde enfeksiyona neden olacak kadar uzun süre kalmaz.</a:t>
            </a:r>
          </a:p>
        </p:txBody>
      </p:sp>
    </p:spTree>
    <p:extLst>
      <p:ext uri="{BB962C8B-B14F-4D97-AF65-F5344CB8AC3E}">
        <p14:creationId xmlns:p14="http://schemas.microsoft.com/office/powerpoint/2010/main" val="13134024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92500" lnSpcReduction="20000"/>
          </a:bodyPr>
          <a:lstStyle/>
          <a:p>
            <a:pPr>
              <a:spcAft>
                <a:spcPts val="600"/>
              </a:spcAft>
            </a:pPr>
            <a:r>
              <a:rPr lang="tr-TR" sz="2000" dirty="0"/>
              <a:t>Bakterilerin </a:t>
            </a:r>
            <a:r>
              <a:rPr lang="tr-TR" sz="2000" dirty="0" err="1"/>
              <a:t>hematojen</a:t>
            </a:r>
            <a:r>
              <a:rPr lang="tr-TR" sz="2000" dirty="0"/>
              <a:t> yolla yayılarak eklem protezini </a:t>
            </a:r>
            <a:r>
              <a:rPr lang="tr-TR" sz="2000" dirty="0" err="1"/>
              <a:t>enfekte</a:t>
            </a:r>
            <a:r>
              <a:rPr lang="tr-TR" sz="2000" dirty="0"/>
              <a:t> etmesi yerine, vücudun başka bir yerinde kronik septisemiye neden olabilir. Bu enfeksiyonlar tipik olarak; </a:t>
            </a:r>
            <a:r>
              <a:rPr lang="tr-TR" sz="2000" dirty="0" err="1"/>
              <a:t>ürogenital</a:t>
            </a:r>
            <a:r>
              <a:rPr lang="tr-TR" sz="2000" dirty="0"/>
              <a:t>, </a:t>
            </a:r>
            <a:r>
              <a:rPr lang="tr-TR" sz="2000" dirty="0" err="1"/>
              <a:t>gastrointestinal</a:t>
            </a:r>
            <a:r>
              <a:rPr lang="tr-TR" sz="2000" dirty="0"/>
              <a:t>, </a:t>
            </a:r>
            <a:r>
              <a:rPr lang="tr-TR" sz="2000" dirty="0" err="1"/>
              <a:t>pulmoner</a:t>
            </a:r>
            <a:r>
              <a:rPr lang="tr-TR" sz="2000" dirty="0"/>
              <a:t> ve deri enfeksiyonlarıdır. </a:t>
            </a:r>
          </a:p>
          <a:p>
            <a:pPr>
              <a:spcAft>
                <a:spcPts val="600"/>
              </a:spcAft>
            </a:pPr>
            <a:r>
              <a:rPr lang="tr-TR" sz="2000" dirty="0"/>
              <a:t>Ancak uzun süre bulunan </a:t>
            </a:r>
            <a:r>
              <a:rPr lang="tr-TR" sz="2000" dirty="0" err="1"/>
              <a:t>odontojenik</a:t>
            </a:r>
            <a:r>
              <a:rPr lang="tr-TR" sz="2000" dirty="0"/>
              <a:t> enfeksiyonlar  eklem protezi enfeksiyonuna neden olabilir. Ortopedik </a:t>
            </a:r>
            <a:r>
              <a:rPr lang="tr-TR" sz="2000" dirty="0" err="1"/>
              <a:t>pin</a:t>
            </a:r>
            <a:r>
              <a:rPr lang="tr-TR" sz="2000" dirty="0"/>
              <a:t>, plak ve vidaları olan hastaların </a:t>
            </a:r>
            <a:r>
              <a:rPr lang="tr-TR" sz="2000" dirty="0" err="1"/>
              <a:t>profilaktik</a:t>
            </a:r>
            <a:r>
              <a:rPr lang="tr-TR" sz="2000" dirty="0"/>
              <a:t> antibiyotik tedavisine ihtiyaçları yoktur.</a:t>
            </a:r>
          </a:p>
          <a:p>
            <a:pPr>
              <a:spcAft>
                <a:spcPts val="600"/>
              </a:spcAft>
            </a:pPr>
            <a:r>
              <a:rPr lang="tr-TR" sz="2000" dirty="0"/>
              <a:t>2003 yılında </a:t>
            </a:r>
            <a:r>
              <a:rPr lang="tr-TR" sz="2000" dirty="0" err="1"/>
              <a:t>American</a:t>
            </a:r>
            <a:r>
              <a:rPr lang="tr-TR" sz="2000" dirty="0"/>
              <a:t> </a:t>
            </a:r>
            <a:r>
              <a:rPr lang="tr-TR" sz="2000" dirty="0" err="1"/>
              <a:t>Dental</a:t>
            </a:r>
            <a:r>
              <a:rPr lang="tr-TR" sz="2000" dirty="0"/>
              <a:t> </a:t>
            </a:r>
            <a:r>
              <a:rPr lang="tr-TR" sz="2000" dirty="0" err="1"/>
              <a:t>Association</a:t>
            </a:r>
            <a:r>
              <a:rPr lang="tr-TR" sz="2000" dirty="0"/>
              <a:t> (ADA) ve </a:t>
            </a:r>
            <a:r>
              <a:rPr lang="tr-TR" sz="2000" dirty="0" err="1"/>
              <a:t>American</a:t>
            </a:r>
            <a:r>
              <a:rPr lang="tr-TR" sz="2000" dirty="0"/>
              <a:t> Academy of </a:t>
            </a:r>
            <a:r>
              <a:rPr lang="tr-TR" sz="2000" dirty="0" err="1"/>
              <a:t>Orthopaedic</a:t>
            </a:r>
            <a:r>
              <a:rPr lang="tr-TR" sz="2000" dirty="0"/>
              <a:t> </a:t>
            </a:r>
            <a:r>
              <a:rPr lang="tr-TR" sz="2000" dirty="0" err="1"/>
              <a:t>Surgeons</a:t>
            </a:r>
            <a:r>
              <a:rPr lang="tr-TR" sz="2000" dirty="0"/>
              <a:t> (AAOS), eklem protezi olan çoğu hastanın </a:t>
            </a:r>
            <a:r>
              <a:rPr lang="tr-TR" sz="2000" dirty="0" err="1"/>
              <a:t>dental</a:t>
            </a:r>
            <a:r>
              <a:rPr lang="tr-TR" sz="2000" dirty="0"/>
              <a:t> işlem sonrası enfeksiyon riski altında olmadığını belirtmişlerdir. Hangi hastaların eklem protezi enfeksiyonu riski altında olduğunu rapor etmişlerdir. </a:t>
            </a:r>
          </a:p>
          <a:p>
            <a:pPr>
              <a:spcAft>
                <a:spcPts val="600"/>
              </a:spcAft>
            </a:pPr>
            <a:endParaRPr lang="en-US" dirty="0"/>
          </a:p>
          <a:p>
            <a:endParaRPr lang="tr-TR" dirty="0"/>
          </a:p>
        </p:txBody>
      </p:sp>
    </p:spTree>
    <p:extLst>
      <p:ext uri="{BB962C8B-B14F-4D97-AF65-F5344CB8AC3E}">
        <p14:creationId xmlns:p14="http://schemas.microsoft.com/office/powerpoint/2010/main" val="37583525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69" y="533400"/>
            <a:ext cx="8857397" cy="990600"/>
          </a:xfrm>
        </p:spPr>
        <p:txBody>
          <a:bodyPr>
            <a:noAutofit/>
          </a:bodyPr>
          <a:lstStyle/>
          <a:p>
            <a:r>
              <a:rPr lang="tr-TR" sz="3200" dirty="0"/>
              <a:t>Eklem protezi enfeksiyonu riski altında olan hastalar</a:t>
            </a:r>
            <a:endParaRPr lang="en-US" sz="3200" dirty="0"/>
          </a:p>
        </p:txBody>
      </p:sp>
      <p:sp>
        <p:nvSpPr>
          <p:cNvPr id="3" name="Content Placeholder 2"/>
          <p:cNvSpPr>
            <a:spLocks noGrp="1"/>
          </p:cNvSpPr>
          <p:nvPr>
            <p:ph idx="1"/>
          </p:nvPr>
        </p:nvSpPr>
        <p:spPr/>
        <p:txBody>
          <a:bodyPr/>
          <a:lstStyle/>
          <a:p>
            <a:pPr>
              <a:spcAft>
                <a:spcPts val="600"/>
              </a:spcAft>
            </a:pPr>
            <a:r>
              <a:rPr lang="tr-TR" sz="2000" dirty="0"/>
              <a:t>Eklem protezinin yerleştirildiği ilk 2 yıl</a:t>
            </a:r>
          </a:p>
          <a:p>
            <a:pPr>
              <a:spcAft>
                <a:spcPts val="600"/>
              </a:spcAft>
            </a:pPr>
            <a:r>
              <a:rPr lang="tr-TR" sz="2000" dirty="0" err="1"/>
              <a:t>Romatoid</a:t>
            </a:r>
            <a:r>
              <a:rPr lang="tr-TR" sz="2000" dirty="0"/>
              <a:t> </a:t>
            </a:r>
            <a:r>
              <a:rPr lang="tr-TR" sz="2000" dirty="0" err="1"/>
              <a:t>artrit</a:t>
            </a:r>
            <a:endParaRPr lang="tr-TR" sz="2000" dirty="0"/>
          </a:p>
          <a:p>
            <a:pPr>
              <a:spcAft>
                <a:spcPts val="600"/>
              </a:spcAft>
            </a:pPr>
            <a:r>
              <a:rPr lang="tr-TR" sz="2000" dirty="0"/>
              <a:t>Sistemik </a:t>
            </a:r>
            <a:r>
              <a:rPr lang="tr-TR" sz="2000" dirty="0" err="1"/>
              <a:t>lupus</a:t>
            </a:r>
            <a:r>
              <a:rPr lang="tr-TR" sz="2000" dirty="0"/>
              <a:t> </a:t>
            </a:r>
            <a:r>
              <a:rPr lang="tr-TR" sz="2000" dirty="0" err="1"/>
              <a:t>eritematosus</a:t>
            </a:r>
            <a:endParaRPr lang="tr-TR" sz="2000" dirty="0"/>
          </a:p>
          <a:p>
            <a:pPr>
              <a:spcAft>
                <a:spcPts val="600"/>
              </a:spcAft>
            </a:pPr>
            <a:r>
              <a:rPr lang="tr-TR" sz="2000" dirty="0"/>
              <a:t>İnsülin bağımlı diyabet</a:t>
            </a:r>
          </a:p>
          <a:p>
            <a:pPr>
              <a:spcAft>
                <a:spcPts val="600"/>
              </a:spcAft>
            </a:pPr>
            <a:r>
              <a:rPr lang="tr-TR" sz="2000" dirty="0"/>
              <a:t>Geçirilmiş eklem protezi enfeksiyonu</a:t>
            </a:r>
          </a:p>
          <a:p>
            <a:pPr>
              <a:spcAft>
                <a:spcPts val="600"/>
              </a:spcAft>
            </a:pPr>
            <a:r>
              <a:rPr lang="tr-TR" sz="2000" dirty="0" err="1"/>
              <a:t>Konjenital</a:t>
            </a:r>
            <a:r>
              <a:rPr lang="tr-TR" sz="2000" dirty="0"/>
              <a:t> veya akut </a:t>
            </a:r>
            <a:r>
              <a:rPr lang="tr-TR" sz="2000" dirty="0" err="1"/>
              <a:t>immünsupresif</a:t>
            </a:r>
            <a:r>
              <a:rPr lang="tr-TR" sz="2000" dirty="0"/>
              <a:t> hastalıklar</a:t>
            </a:r>
          </a:p>
          <a:p>
            <a:pPr>
              <a:spcAft>
                <a:spcPts val="600"/>
              </a:spcAft>
            </a:pPr>
            <a:r>
              <a:rPr lang="tr-TR" sz="2000" dirty="0" err="1"/>
              <a:t>Malnütrisyon</a:t>
            </a:r>
            <a:endParaRPr lang="tr-TR" sz="2000" dirty="0"/>
          </a:p>
          <a:p>
            <a:pPr>
              <a:spcAft>
                <a:spcPts val="600"/>
              </a:spcAft>
            </a:pPr>
            <a:r>
              <a:rPr lang="tr-TR" sz="2000" dirty="0"/>
              <a:t>Hemofili</a:t>
            </a:r>
          </a:p>
          <a:p>
            <a:pPr>
              <a:spcAft>
                <a:spcPts val="600"/>
              </a:spcAft>
            </a:pPr>
            <a:endParaRPr lang="tr-TR" dirty="0"/>
          </a:p>
          <a:p>
            <a:pPr>
              <a:spcAft>
                <a:spcPts val="600"/>
              </a:spcAft>
            </a:pPr>
            <a:endParaRPr lang="en-US" dirty="0"/>
          </a:p>
        </p:txBody>
      </p:sp>
    </p:spTree>
    <p:extLst>
      <p:ext uri="{BB962C8B-B14F-4D97-AF65-F5344CB8AC3E}">
        <p14:creationId xmlns:p14="http://schemas.microsoft.com/office/powerpoint/2010/main" val="34685380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33400"/>
            <a:ext cx="8400197" cy="990600"/>
          </a:xfrm>
        </p:spPr>
        <p:txBody>
          <a:bodyPr>
            <a:noAutofit/>
          </a:bodyPr>
          <a:lstStyle/>
          <a:p>
            <a:r>
              <a:rPr lang="tr-TR" sz="2400" dirty="0"/>
              <a:t>Eklem protezi enfeksiyonuna karşı </a:t>
            </a:r>
            <a:r>
              <a:rPr lang="tr-TR" sz="2400" dirty="0" err="1"/>
              <a:t>profilaksi</a:t>
            </a:r>
            <a:r>
              <a:rPr lang="tr-TR" sz="2400" dirty="0"/>
              <a:t> gerektiren prosedürler</a:t>
            </a:r>
            <a:endParaRPr lang="en-US" sz="2400" dirty="0"/>
          </a:p>
        </p:txBody>
      </p:sp>
      <p:sp>
        <p:nvSpPr>
          <p:cNvPr id="3" name="Content Placeholder 2"/>
          <p:cNvSpPr>
            <a:spLocks noGrp="1"/>
          </p:cNvSpPr>
          <p:nvPr>
            <p:ph idx="1"/>
          </p:nvPr>
        </p:nvSpPr>
        <p:spPr/>
        <p:txBody>
          <a:bodyPr>
            <a:normAutofit lnSpcReduction="10000"/>
          </a:bodyPr>
          <a:lstStyle/>
          <a:p>
            <a:pPr>
              <a:spcAft>
                <a:spcPts val="600"/>
              </a:spcAft>
            </a:pPr>
            <a:r>
              <a:rPr lang="tr-TR" sz="2000" dirty="0"/>
              <a:t>Diş çekimleri</a:t>
            </a:r>
          </a:p>
          <a:p>
            <a:pPr>
              <a:spcAft>
                <a:spcPts val="600"/>
              </a:spcAft>
            </a:pPr>
            <a:r>
              <a:rPr lang="tr-TR" sz="2000" dirty="0" err="1"/>
              <a:t>Periodontal</a:t>
            </a:r>
            <a:r>
              <a:rPr lang="tr-TR" sz="2000" dirty="0"/>
              <a:t> prosedürler, </a:t>
            </a:r>
            <a:r>
              <a:rPr lang="tr-TR" sz="2000" dirty="0" err="1"/>
              <a:t>küretaj</a:t>
            </a:r>
            <a:endParaRPr lang="tr-TR" sz="2000" dirty="0"/>
          </a:p>
          <a:p>
            <a:pPr>
              <a:spcAft>
                <a:spcPts val="600"/>
              </a:spcAft>
            </a:pPr>
            <a:r>
              <a:rPr lang="tr-TR" sz="2000" dirty="0" err="1"/>
              <a:t>Dental</a:t>
            </a:r>
            <a:r>
              <a:rPr lang="tr-TR" sz="2000" dirty="0"/>
              <a:t> </a:t>
            </a:r>
            <a:r>
              <a:rPr lang="tr-TR" sz="2000" dirty="0" err="1"/>
              <a:t>implant</a:t>
            </a:r>
            <a:r>
              <a:rPr lang="tr-TR" sz="2000" dirty="0"/>
              <a:t> yerleştirilmesi</a:t>
            </a:r>
          </a:p>
          <a:p>
            <a:pPr>
              <a:spcAft>
                <a:spcPts val="600"/>
              </a:spcAft>
            </a:pPr>
            <a:r>
              <a:rPr lang="tr-TR" sz="2000" dirty="0" err="1"/>
              <a:t>Avülse</a:t>
            </a:r>
            <a:r>
              <a:rPr lang="tr-TR" sz="2000" dirty="0"/>
              <a:t> dişlerin </a:t>
            </a:r>
            <a:r>
              <a:rPr lang="tr-TR" sz="2000" dirty="0" err="1"/>
              <a:t>reimplantasyonu</a:t>
            </a:r>
            <a:endParaRPr lang="tr-TR" sz="2000" dirty="0"/>
          </a:p>
          <a:p>
            <a:pPr>
              <a:spcAft>
                <a:spcPts val="600"/>
              </a:spcAft>
            </a:pPr>
            <a:r>
              <a:rPr lang="tr-TR" sz="2000" dirty="0" err="1"/>
              <a:t>Periapikal</a:t>
            </a:r>
            <a:r>
              <a:rPr lang="tr-TR" sz="2000" dirty="0"/>
              <a:t> </a:t>
            </a:r>
            <a:r>
              <a:rPr lang="tr-TR" sz="2000" dirty="0" err="1"/>
              <a:t>endodontik</a:t>
            </a:r>
            <a:r>
              <a:rPr lang="tr-TR" sz="2000" dirty="0"/>
              <a:t> prosedürler</a:t>
            </a:r>
          </a:p>
          <a:p>
            <a:pPr>
              <a:spcAft>
                <a:spcPts val="600"/>
              </a:spcAft>
            </a:pPr>
            <a:r>
              <a:rPr lang="tr-TR" sz="2000" dirty="0" err="1"/>
              <a:t>Ortodontik</a:t>
            </a:r>
            <a:r>
              <a:rPr lang="tr-TR" sz="2000" dirty="0"/>
              <a:t> </a:t>
            </a:r>
            <a:r>
              <a:rPr lang="tr-TR" sz="2000" dirty="0" err="1"/>
              <a:t>bantlarin</a:t>
            </a:r>
            <a:r>
              <a:rPr lang="tr-TR" sz="2000" dirty="0"/>
              <a:t> ilk yerleştirilmesi</a:t>
            </a:r>
          </a:p>
          <a:p>
            <a:pPr>
              <a:spcAft>
                <a:spcPts val="600"/>
              </a:spcAft>
            </a:pPr>
            <a:r>
              <a:rPr lang="tr-TR" sz="2000" dirty="0" err="1"/>
              <a:t>İntraligamenter</a:t>
            </a:r>
            <a:r>
              <a:rPr lang="tr-TR" sz="2000" dirty="0"/>
              <a:t> lokal anestezi</a:t>
            </a:r>
          </a:p>
          <a:p>
            <a:pPr>
              <a:spcAft>
                <a:spcPts val="600"/>
              </a:spcAft>
            </a:pPr>
            <a:r>
              <a:rPr lang="tr-TR" sz="2000" dirty="0"/>
              <a:t>Kanama beklendiğinde </a:t>
            </a:r>
            <a:r>
              <a:rPr lang="tr-TR" sz="2000" dirty="0" err="1"/>
              <a:t>dental</a:t>
            </a:r>
            <a:r>
              <a:rPr lang="tr-TR" sz="2000" dirty="0"/>
              <a:t> </a:t>
            </a:r>
            <a:r>
              <a:rPr lang="tr-TR" sz="2000" dirty="0" err="1"/>
              <a:t>profilaksi</a:t>
            </a:r>
            <a:endParaRPr lang="tr-TR" sz="2000" dirty="0"/>
          </a:p>
          <a:p>
            <a:pPr>
              <a:spcAft>
                <a:spcPts val="600"/>
              </a:spcAft>
            </a:pPr>
            <a:r>
              <a:rPr lang="tr-TR" sz="2000" dirty="0" err="1"/>
              <a:t>Subgingival</a:t>
            </a:r>
            <a:r>
              <a:rPr lang="tr-TR" sz="2000" dirty="0"/>
              <a:t> antibiyotik fiber veya </a:t>
            </a:r>
            <a:r>
              <a:rPr lang="tr-TR" sz="2000" dirty="0" err="1"/>
              <a:t>striplerin</a:t>
            </a:r>
            <a:r>
              <a:rPr lang="tr-TR" sz="2000" dirty="0"/>
              <a:t> yerleştirilmesi</a:t>
            </a:r>
          </a:p>
        </p:txBody>
      </p:sp>
    </p:spTree>
    <p:extLst>
      <p:ext uri="{BB962C8B-B14F-4D97-AF65-F5344CB8AC3E}">
        <p14:creationId xmlns:p14="http://schemas.microsoft.com/office/powerpoint/2010/main" val="41053698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60" y="533400"/>
            <a:ext cx="8898339" cy="990600"/>
          </a:xfrm>
        </p:spPr>
        <p:txBody>
          <a:bodyPr>
            <a:normAutofit fontScale="90000"/>
          </a:bodyPr>
          <a:lstStyle/>
          <a:p>
            <a:r>
              <a:rPr lang="tr-TR" sz="3200" dirty="0"/>
              <a:t>KOMPLEKS ODONTOJENİK ENFEKSİYONLAR</a:t>
            </a:r>
            <a:endParaRPr lang="en-US" sz="3200" dirty="0"/>
          </a:p>
        </p:txBody>
      </p:sp>
      <p:sp>
        <p:nvSpPr>
          <p:cNvPr id="3" name="Content Placeholder 2"/>
          <p:cNvSpPr>
            <a:spLocks noGrp="1"/>
          </p:cNvSpPr>
          <p:nvPr>
            <p:ph sz="half" idx="1"/>
          </p:nvPr>
        </p:nvSpPr>
        <p:spPr>
          <a:xfrm>
            <a:off x="699247" y="1524000"/>
            <a:ext cx="3657600" cy="3376612"/>
          </a:xfrm>
        </p:spPr>
        <p:txBody>
          <a:bodyPr>
            <a:noAutofit/>
          </a:bodyPr>
          <a:lstStyle/>
          <a:p>
            <a:pPr>
              <a:spcAft>
                <a:spcPts val="600"/>
              </a:spcAft>
            </a:pPr>
            <a:r>
              <a:rPr lang="tr-TR" sz="1600" dirty="0"/>
              <a:t>Genel bir kural olarak dişlerden kaynaklanan </a:t>
            </a:r>
            <a:r>
              <a:rPr lang="tr-TR" sz="1600" dirty="0" err="1"/>
              <a:t>odontojenik</a:t>
            </a:r>
            <a:r>
              <a:rPr lang="tr-TR" sz="1600" dirty="0"/>
              <a:t> enfeksiyon en ince kemiği </a:t>
            </a:r>
            <a:r>
              <a:rPr lang="tr-TR" sz="1600" dirty="0" err="1"/>
              <a:t>erode</a:t>
            </a:r>
            <a:r>
              <a:rPr lang="tr-TR" sz="1600" dirty="0"/>
              <a:t> eder ve komşu yumuşak dokuda enfeksiyona neden olur.</a:t>
            </a:r>
          </a:p>
          <a:p>
            <a:pPr>
              <a:spcAft>
                <a:spcPts val="600"/>
              </a:spcAft>
            </a:pPr>
            <a:r>
              <a:rPr lang="tr-TR" sz="1600" dirty="0"/>
              <a:t>Enfeksiyonun </a:t>
            </a:r>
            <a:r>
              <a:rPr lang="tr-TR" sz="1600" dirty="0" err="1"/>
              <a:t>vestibüler</a:t>
            </a:r>
            <a:r>
              <a:rPr lang="tr-TR" sz="1600" dirty="0"/>
              <a:t> apse veya derin </a:t>
            </a:r>
            <a:r>
              <a:rPr lang="tr-TR" sz="1600" dirty="0" err="1"/>
              <a:t>fasial</a:t>
            </a:r>
            <a:r>
              <a:rPr lang="tr-TR" sz="1600" dirty="0"/>
              <a:t> </a:t>
            </a:r>
            <a:r>
              <a:rPr lang="tr-TR" sz="1600" dirty="0" err="1"/>
              <a:t>loj</a:t>
            </a:r>
            <a:r>
              <a:rPr lang="tr-TR" sz="1600" dirty="0"/>
              <a:t> apsesi haline gelip gelmeyeceği, enfeksiyonun kemikte </a:t>
            </a:r>
            <a:r>
              <a:rPr lang="tr-TR" sz="1600" dirty="0" err="1"/>
              <a:t>perforasyon</a:t>
            </a:r>
            <a:r>
              <a:rPr lang="tr-TR" sz="1600" dirty="0"/>
              <a:t> oluşturduğu nokta ile yakında bulunan kas </a:t>
            </a:r>
            <a:r>
              <a:rPr lang="tr-TR" sz="1600" dirty="0" err="1"/>
              <a:t>ataşmanı</a:t>
            </a:r>
            <a:r>
              <a:rPr lang="tr-TR" sz="1600" dirty="0"/>
              <a:t> arasındaki ilişkiye bağlıdır.</a:t>
            </a:r>
          </a:p>
          <a:p>
            <a:pPr>
              <a:spcAft>
                <a:spcPts val="600"/>
              </a:spcAft>
            </a:pPr>
            <a:r>
              <a:rPr lang="tr-TR" sz="1600" dirty="0"/>
              <a:t>Genellikle </a:t>
            </a:r>
            <a:r>
              <a:rPr lang="tr-TR" sz="1600" dirty="0" err="1"/>
              <a:t>odontojenik</a:t>
            </a:r>
            <a:r>
              <a:rPr lang="tr-TR" sz="1600" dirty="0"/>
              <a:t> enfeksiyonlar </a:t>
            </a:r>
            <a:r>
              <a:rPr lang="tr-TR" sz="1600" dirty="0" err="1"/>
              <a:t>fasiyal</a:t>
            </a:r>
            <a:r>
              <a:rPr lang="tr-TR" sz="1600" dirty="0"/>
              <a:t> kemiği </a:t>
            </a:r>
            <a:r>
              <a:rPr lang="tr-TR" sz="1600" dirty="0" err="1"/>
              <a:t>erode</a:t>
            </a:r>
            <a:r>
              <a:rPr lang="tr-TR" sz="1600" dirty="0"/>
              <a:t> ederek </a:t>
            </a:r>
            <a:r>
              <a:rPr lang="tr-TR" sz="1600" dirty="0" err="1"/>
              <a:t>vestibüler</a:t>
            </a:r>
            <a:r>
              <a:rPr lang="tr-TR" sz="1600" dirty="0"/>
              <a:t> apse halini alırlar. Bazı durumlarda enfeksiyon direkt olarak </a:t>
            </a:r>
            <a:r>
              <a:rPr lang="tr-TR" sz="1600" dirty="0" err="1"/>
              <a:t>fasiyal</a:t>
            </a:r>
            <a:r>
              <a:rPr lang="tr-TR" sz="1600" dirty="0"/>
              <a:t> </a:t>
            </a:r>
            <a:r>
              <a:rPr lang="tr-TR" sz="1600" dirty="0" err="1"/>
              <a:t>lojları</a:t>
            </a:r>
            <a:r>
              <a:rPr lang="tr-TR" sz="1600" dirty="0"/>
              <a:t> </a:t>
            </a:r>
            <a:r>
              <a:rPr lang="tr-TR" sz="1600" dirty="0" err="1"/>
              <a:t>enfekte</a:t>
            </a:r>
            <a:r>
              <a:rPr lang="tr-TR" sz="1600" dirty="0"/>
              <a:t> eder.</a:t>
            </a:r>
          </a:p>
        </p:txBody>
      </p:sp>
      <p:pic>
        <p:nvPicPr>
          <p:cNvPr id="5" name="Content Placeholder 4" descr="Ekran Resmi 2015-04-30 21.59.05.png"/>
          <p:cNvPicPr>
            <a:picLocks noGrp="1" noChangeAspect="1"/>
          </p:cNvPicPr>
          <p:nvPr>
            <p:ph sz="half" idx="2"/>
          </p:nvPr>
        </p:nvPicPr>
        <p:blipFill>
          <a:blip r:embed="rId2">
            <a:extLst>
              <a:ext uri="{28A0092B-C50C-407E-A947-70E740481C1C}">
                <a14:useLocalDpi xmlns:a14="http://schemas.microsoft.com/office/drawing/2010/main" val="0"/>
              </a:ext>
            </a:extLst>
          </a:blip>
          <a:srcRect t="8835" b="8835"/>
          <a:stretch>
            <a:fillRect/>
          </a:stretch>
        </p:blipFill>
        <p:spPr/>
      </p:pic>
    </p:spTree>
    <p:extLst>
      <p:ext uri="{BB962C8B-B14F-4D97-AF65-F5344CB8AC3E}">
        <p14:creationId xmlns:p14="http://schemas.microsoft.com/office/powerpoint/2010/main" val="324082172"/>
      </p:ext>
    </p:extLst>
  </p:cSld>
  <p:clrMapOvr>
    <a:masterClrMapping/>
  </p:clrMapOvr>
</p:sld>
</file>

<file path=ppt/theme/theme1.xml><?xml version="1.0" encoding="utf-8"?>
<a:theme xmlns:a="http://schemas.openxmlformats.org/drawingml/2006/main" name="Sky">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Sky">
      <a:majorFont>
        <a:latin typeface="Arial Rounded MT Bold"/>
        <a:ea typeface=""/>
        <a:cs typeface=""/>
        <a:font script="Jpan" typeface="ＭＳ Ｐゴシック"/>
      </a:majorFont>
      <a:minorFont>
        <a:latin typeface="Arial Rounded MT Bold"/>
        <a:ea typeface=""/>
        <a:cs typeface=""/>
        <a:font script="Jpan" typeface="ＭＳ Ｐゴシック"/>
      </a:minorFont>
    </a:fontScheme>
    <a:fmtScheme name="Sky">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Sky.thmx</Template>
  <TotalTime>10148</TotalTime>
  <Words>11534</Words>
  <Application>Microsoft Macintosh PowerPoint</Application>
  <PresentationFormat>Ekran Gösterisi (4:3)</PresentationFormat>
  <Paragraphs>796</Paragraphs>
  <Slides>150</Slides>
  <Notes>0</Notes>
  <HiddenSlides>1</HiddenSlides>
  <MMClips>0</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150</vt:i4>
      </vt:variant>
    </vt:vector>
  </HeadingPairs>
  <TitlesOfParts>
    <vt:vector size="153" baseType="lpstr">
      <vt:lpstr>Arial</vt:lpstr>
      <vt:lpstr>Arial Rounded MT Bold</vt:lpstr>
      <vt:lpstr>Sky</vt:lpstr>
      <vt:lpstr>ODONTOJENİK ENFEKSİYONLAR</vt:lpstr>
      <vt:lpstr>PowerPoint Sunusu</vt:lpstr>
      <vt:lpstr>ODONTOJENİK ENFEKSİYONLARIN MİKROBİYOLOJİSİ</vt:lpstr>
      <vt:lpstr>Anaerobik bakterilerin odontojenik enfeksiyonlardaki rolü;</vt:lpstr>
      <vt:lpstr>PowerPoint Sunusu</vt:lpstr>
      <vt:lpstr>PowerPoint Sunusu</vt:lpstr>
      <vt:lpstr>Odontojenik enfeksiyonlardaki majör patogenler</vt:lpstr>
      <vt:lpstr>PowerPoint Sunusu</vt:lpstr>
      <vt:lpstr>ÖDEM, SELÜLİT VE APSE!!!</vt:lpstr>
      <vt:lpstr>ODONTOJENİK ENFEKSİYONUN İLERLEMESİ</vt:lpstr>
      <vt:lpstr>PowerPoint Sunusu</vt:lpstr>
      <vt:lpstr>PowerPoint Sunusu</vt:lpstr>
      <vt:lpstr>PowerPoint Sunusu</vt:lpstr>
      <vt:lpstr>PowerPoint Sunusu</vt:lpstr>
      <vt:lpstr>PowerPoint Sunusu</vt:lpstr>
      <vt:lpstr>PowerPoint Sunusu</vt:lpstr>
      <vt:lpstr>ODONTOJENİK ENFEKSİYONLARIN TEDAVİ PRENSİPLERİ</vt:lpstr>
      <vt:lpstr>1.ENFEKSİYONUN DERECESİNİN BELİRLENMESİ: ANAMNEZ</vt:lpstr>
      <vt:lpstr>PowerPoint Sunusu</vt:lpstr>
      <vt:lpstr>PowerPoint Sunusu</vt:lpstr>
      <vt:lpstr>PowerPoint Sunusu</vt:lpstr>
      <vt:lpstr> FİZİKSEL MUAYENE</vt:lpstr>
      <vt:lpstr>PowerPoint Sunusu</vt:lpstr>
      <vt:lpstr>PowerPoint Sunusu</vt:lpstr>
      <vt:lpstr>PowerPoint Sunusu</vt:lpstr>
      <vt:lpstr>PowerPoint Sunusu</vt:lpstr>
      <vt:lpstr>PowerPoint Sunusu</vt:lpstr>
      <vt:lpstr>PowerPoint Sunusu</vt:lpstr>
      <vt:lpstr>PowerPoint Sunusu</vt:lpstr>
      <vt:lpstr>PowerPoint Sunusu</vt:lpstr>
      <vt:lpstr>2.Hastanın immün sisteminin değerlendirilmesi</vt:lpstr>
      <vt:lpstr>PowerPoint Sunusu</vt:lpstr>
      <vt:lpstr> 3. Hastanın uzman diş hekimine ihtiyacı olup olmadığına karar verilmesi;</vt:lpstr>
      <vt:lpstr>PowerPoint Sunusu</vt:lpstr>
      <vt:lpstr>Hastanın oral ve maxillofasial cerrahi yönlendirilmesi gereken durumlar</vt:lpstr>
      <vt:lpstr>PowerPoint Sunusu</vt:lpstr>
      <vt:lpstr>PowerPoint Sunusu</vt:lpstr>
      <vt:lpstr>4.Enfeksiyonun Cerrahi Tedavisi</vt:lpstr>
      <vt:lpstr>PowerPoint Sunusu</vt:lpstr>
      <vt:lpstr>PowerPoint Sunusu</vt:lpstr>
      <vt:lpstr>Kültür ve Antibiyotik Duyarlılığı Testi Endikasyonları</vt:lpstr>
      <vt:lpstr>PowerPoint Sunusu</vt:lpstr>
      <vt:lpstr>PowerPoint Sunusu</vt:lpstr>
      <vt:lpstr>PowerPoint Sunusu</vt:lpstr>
      <vt:lpstr>PowerPoint Sunusu</vt:lpstr>
      <vt:lpstr> 5.Hastanın medikal desteği</vt:lpstr>
      <vt:lpstr> 6.Doğru antibiyotiğin seçilmesi</vt:lpstr>
      <vt:lpstr>Antibiyotik kullanım gerekliliğinin değerlendirilmesi;</vt:lpstr>
      <vt:lpstr>PowerPoint Sunusu</vt:lpstr>
      <vt:lpstr>PowerPoint Sunusu</vt:lpstr>
      <vt:lpstr>Terapötik antibiyotik kullanımının endikasyonları</vt:lpstr>
      <vt:lpstr>PowerPoint Sunusu</vt:lpstr>
      <vt:lpstr>PowerPoint Sunusu</vt:lpstr>
      <vt:lpstr>Antibiyotik kullanımının gerekli olmadığı durumlar;</vt:lpstr>
      <vt:lpstr>PowerPoint Sunusu</vt:lpstr>
      <vt:lpstr>PowerPoint Sunusu</vt:lpstr>
      <vt:lpstr>7.Uygun antibiyotik kullanımı</vt:lpstr>
      <vt:lpstr>8.Hastanın kontrol sıklığı</vt:lpstr>
      <vt:lpstr>PowerPoint Sunusu</vt:lpstr>
      <vt:lpstr>PowerPoint Sunusu</vt:lpstr>
      <vt:lpstr>PowerPoint Sunusu</vt:lpstr>
      <vt:lpstr>Başarısız tedavi nedenleri</vt:lpstr>
      <vt:lpstr>PowerPoint Sunusu</vt:lpstr>
      <vt:lpstr>PowerPoint Sunusu</vt:lpstr>
      <vt:lpstr>PowerPoint Sunusu</vt:lpstr>
      <vt:lpstr>PowerPoint Sunusu</vt:lpstr>
      <vt:lpstr>PowerPoint Sunusu</vt:lpstr>
      <vt:lpstr>PowerPoint Sunusu</vt:lpstr>
      <vt:lpstr>PowerPoint Sunusu</vt:lpstr>
      <vt:lpstr>PowerPoint Sunusu</vt:lpstr>
      <vt:lpstr>ENFEKSİYONDAN KORUNMA PRENSİPLERİ</vt:lpstr>
      <vt:lpstr> PROFİLAKSİ PRENSİPLERİ</vt:lpstr>
      <vt:lpstr>Profilaktik antibiyotik kullanımının prensipleri</vt:lpstr>
      <vt:lpstr>Profilaktik antibiyotik kullanımının dezavantajları</vt:lpstr>
      <vt:lpstr>1.Prosedürün belirli enfeksiyon riski olmalı</vt:lpstr>
      <vt:lpstr>PowerPoint Sunusu</vt:lpstr>
      <vt:lpstr>Postoperatif enfeksiyonun bağlı olduğu faktörler</vt:lpstr>
      <vt:lpstr>PowerPoint Sunusu</vt:lpstr>
      <vt:lpstr>Fingerstick kan glukoz testine göre diyabet hastalarının dental tedavisi</vt:lpstr>
      <vt:lpstr> 2.Doğru antibiyotiğin seçimi</vt:lpstr>
      <vt:lpstr>3.Antibiyotik plazma seviyesi yüksek olmalı</vt:lpstr>
      <vt:lpstr>4. Antibiyotiğin doğru zamanlarda kullanılması</vt:lpstr>
      <vt:lpstr>Metastatik enfeksiyonlara karşı profilaksi</vt:lpstr>
      <vt:lpstr>PowerPoint Sunusu</vt:lpstr>
      <vt:lpstr>Enfektik endokardit profilaksisi</vt:lpstr>
      <vt:lpstr>PowerPoint Sunusu</vt:lpstr>
      <vt:lpstr>ENDOKARDİT PROFİLAKSİSİ GEREKTİREN YÜKSEK RİSKLİ KARDİYAK PROBLEMLER</vt:lpstr>
      <vt:lpstr>ANTİBİYOTİK PROFİLAKSİ PROTOKOLÜ</vt:lpstr>
      <vt:lpstr>PowerPoint Sunusu</vt:lpstr>
      <vt:lpstr>PowerPoint Sunusu</vt:lpstr>
      <vt:lpstr>PowerPoint Sunusu</vt:lpstr>
      <vt:lpstr>PowerPoint Sunusu</vt:lpstr>
      <vt:lpstr>Diğer kardiyovasküler durumlarda profilaksi</vt:lpstr>
      <vt:lpstr>PowerPoint Sunusu</vt:lpstr>
      <vt:lpstr>Total eklem protezi enfeksiyonuna karşı profilaksi</vt:lpstr>
      <vt:lpstr>PowerPoint Sunusu</vt:lpstr>
      <vt:lpstr>Eklem protezi enfeksiyonu riski altında olan hastalar</vt:lpstr>
      <vt:lpstr>Eklem protezi enfeksiyonuna karşı profilaksi gerektiren prosedürler</vt:lpstr>
      <vt:lpstr>KOMPLEKS ODONTOJENİK ENFEKSİYONLAR</vt:lpstr>
      <vt:lpstr>PowerPoint Sunusu</vt:lpstr>
      <vt:lpstr>Odontojenik enfeksiyonun yayılabileceği anatomik lojlar</vt:lpstr>
      <vt:lpstr>PowerPoint Sunusu</vt:lpstr>
      <vt:lpstr>PowerPoint Sunusu</vt:lpstr>
      <vt:lpstr>Fasiyal loj enfeksiyonlarının göreceli şiddetleri</vt:lpstr>
      <vt:lpstr>Herhangi bir dişten kaynaklanan enfeksiyonlar</vt:lpstr>
      <vt:lpstr>Maksiller diş kaynaklı enfeksiyonlar</vt:lpstr>
      <vt:lpstr>PowerPoint Sunusu</vt:lpstr>
      <vt:lpstr>PowerPoint Sunusu</vt:lpstr>
      <vt:lpstr>PowerPoint Sunusu</vt:lpstr>
      <vt:lpstr>PowerPoint Sunusu</vt:lpstr>
      <vt:lpstr>PowerPoint Sunusu</vt:lpstr>
      <vt:lpstr>Mandibular diş kaynaklı enfeksiyonlar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Derin servikal fasiyal loj enfeksiyonları</vt:lpstr>
      <vt:lpstr>PowerPoint Sunusu</vt:lpstr>
      <vt:lpstr>PowerPoint Sunusu</vt:lpstr>
      <vt:lpstr>PowerPoint Sunusu</vt:lpstr>
      <vt:lpstr>PowerPoint Sunusu</vt:lpstr>
      <vt:lpstr>PowerPoint Sunusu</vt:lpstr>
      <vt:lpstr>PowerPoint Sunusu</vt:lpstr>
      <vt:lpstr>PowerPoint Sunusu</vt:lpstr>
      <vt:lpstr>Fasiyal loj enfeksiyonlarının tedavisi</vt:lpstr>
      <vt:lpstr>Odontojenik enfeksiyon tedavisinin prensipleri</vt:lpstr>
      <vt:lpstr>PowerPoint Sunusu</vt:lpstr>
      <vt:lpstr>PowerPoint Sunusu</vt:lpstr>
      <vt:lpstr>OSTEOMYELİT</vt:lpstr>
      <vt:lpstr>PowerPoint Sunusu</vt:lpstr>
      <vt:lpstr>PowerPoint Sunusu</vt:lpstr>
      <vt:lpstr>PowerPoint Sunusu</vt:lpstr>
      <vt:lpstr>PowerPoint Sunusu</vt:lpstr>
      <vt:lpstr>PowerPoint Sunusu</vt:lpstr>
      <vt:lpstr>ACTINOMYCOSIS</vt:lpstr>
      <vt:lpstr>PowerPoint Sunusu</vt:lpstr>
      <vt:lpstr>PowerPoint Sunusu</vt:lpstr>
      <vt:lpstr>PowerPoint Sunusu</vt:lpstr>
      <vt:lpstr>Candidiasis</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ODONTOJENİK ENFEKSİYONLAR</dc:title>
  <dc:creator>Önel Yıldız</dc:creator>
  <cp:lastModifiedBy>Microsoft Office User</cp:lastModifiedBy>
  <cp:revision>94</cp:revision>
  <dcterms:created xsi:type="dcterms:W3CDTF">2015-04-28T09:16:27Z</dcterms:created>
  <dcterms:modified xsi:type="dcterms:W3CDTF">2020-05-04T21:28:00Z</dcterms:modified>
</cp:coreProperties>
</file>