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7" r:id="rId1"/>
  </p:sldMasterIdLst>
  <p:notesMasterIdLst>
    <p:notesMasterId r:id="rId28"/>
  </p:notesMasterIdLst>
  <p:sldIdLst>
    <p:sldId id="256" r:id="rId2"/>
    <p:sldId id="265" r:id="rId3"/>
    <p:sldId id="383" r:id="rId4"/>
    <p:sldId id="266" r:id="rId5"/>
    <p:sldId id="384" r:id="rId6"/>
    <p:sldId id="267" r:id="rId7"/>
    <p:sldId id="385"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370" r:id="rId22"/>
    <p:sldId id="281" r:id="rId23"/>
    <p:sldId id="282" r:id="rId24"/>
    <p:sldId id="283" r:id="rId25"/>
    <p:sldId id="387" r:id="rId26"/>
    <p:sldId id="386"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69286F-1047-4E3D-A845-FE81FD553401}" type="datetimeFigureOut">
              <a:rPr lang="tr-TR" smtClean="0"/>
              <a:pPr/>
              <a:t>6.04.2020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7A5EFD-84FE-419E-9B63-CE8315B90CB4}" type="slidenum">
              <a:rPr lang="tr-TR" smtClean="0"/>
              <a:pPr/>
              <a:t>‹#›</a:t>
            </a:fld>
            <a:endParaRPr lang="tr-TR"/>
          </a:p>
        </p:txBody>
      </p:sp>
    </p:spTree>
    <p:extLst>
      <p:ext uri="{BB962C8B-B14F-4D97-AF65-F5344CB8AC3E}">
        <p14:creationId xmlns="" xmlns:p14="http://schemas.microsoft.com/office/powerpoint/2010/main" val="2286030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27085539-E96E-43A7-B8A9-3AF31058DF89}" type="datetime1">
              <a:rPr lang="tr-TR" smtClean="0"/>
              <a:pPr/>
              <a:t>6.04.2020</a:t>
            </a:fld>
            <a:endParaRPr lang="tr-TR"/>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tr-T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1388826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0BF1DF-DC42-47E2-83CE-9E0F19EE8241}" type="datetime1">
              <a:rPr lang="tr-TR" smtClean="0"/>
              <a:pPr/>
              <a:t>6.04.2020</a:t>
            </a:fld>
            <a:endParaRPr lang="tr-TR"/>
          </a:p>
        </p:txBody>
      </p:sp>
      <p:sp>
        <p:nvSpPr>
          <p:cNvPr id="6" name="Footer Placeholder 5"/>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3367024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D10A788-AC8E-4D21-A5CB-2FA84430F47F}" type="datetime1">
              <a:rPr lang="tr-TR" smtClean="0"/>
              <a:pPr/>
              <a:t>6.04.2020</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806954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B0760AB-35BA-481C-A0C6-B2FD1D8CA971}" type="datetime1">
              <a:rPr lang="tr-TR" smtClean="0"/>
              <a:pPr/>
              <a:t>6.04.2020</a:t>
            </a:fld>
            <a:endParaRPr lang="tr-TR"/>
          </a:p>
        </p:txBody>
      </p:sp>
      <p:sp>
        <p:nvSpPr>
          <p:cNvPr id="5" name="Footer Placeholder 4"/>
          <p:cNvSpPr>
            <a:spLocks noGrp="1"/>
          </p:cNvSpPr>
          <p:nvPr>
            <p:ph type="ftr" sz="quarter" idx="11"/>
          </p:nvPr>
        </p:nvSpPr>
        <p:spPr/>
        <p:txBody>
          <a:bodyPr/>
          <a:lstStyle/>
          <a:p>
            <a:endParaRPr lang="tr-TR"/>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15692558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49BF22E-D2C7-400D-96C7-99A68E9D482B}" type="datetime1">
              <a:rPr lang="tr-TR" smtClean="0"/>
              <a:pPr/>
              <a:t>6.04.2020</a:t>
            </a:fld>
            <a:endParaRPr lang="tr-TR"/>
          </a:p>
        </p:txBody>
      </p:sp>
      <p:sp>
        <p:nvSpPr>
          <p:cNvPr id="5" name="Footer Placeholder 4"/>
          <p:cNvSpPr>
            <a:spLocks noGrp="1"/>
          </p:cNvSpPr>
          <p:nvPr>
            <p:ph type="ftr" sz="quarter" idx="11"/>
          </p:nvPr>
        </p:nvSpPr>
        <p:spPr/>
        <p:txBody>
          <a:bodyPr/>
          <a:lstStyle/>
          <a:p>
            <a:endParaRPr lang="tr-T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33581719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0047CF8-2671-4B86-8F06-EF41E523B656}" type="datetime1">
              <a:rPr lang="tr-TR" smtClean="0"/>
              <a:pPr/>
              <a:t>6.04.2020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8649063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247F68C-67B6-48C5-9425-A81DD4FE1D40}" type="datetime1">
              <a:rPr lang="tr-TR" smtClean="0"/>
              <a:pPr/>
              <a:t>6.04.2020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1664576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AE68ED2-1C77-4043-9EF6-6BF1B11F0297}" type="datetime1">
              <a:rPr lang="tr-TR" smtClean="0"/>
              <a:pPr/>
              <a:t>6.04.2020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36626743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3049DDB-5F17-4A88-AE15-7206B40D991A}" type="datetime1">
              <a:rPr lang="tr-TR" smtClean="0"/>
              <a:pPr/>
              <a:t>6.04.2020</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240297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3404DB-A98B-49C4-9B17-A520D97D93E6}" type="datetime1">
              <a:rPr lang="tr-TR" smtClean="0"/>
              <a:pPr/>
              <a:t>6.04.2020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1070682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64D596A-B7C6-4F5A-B335-F2FADDEC25B6}" type="datetime1">
              <a:rPr lang="tr-TR" smtClean="0"/>
              <a:pPr/>
              <a:t>6.04.2020</a:t>
            </a:fld>
            <a:endParaRPr lang="tr-TR"/>
          </a:p>
        </p:txBody>
      </p:sp>
      <p:sp>
        <p:nvSpPr>
          <p:cNvPr id="5" name="Footer Placeholder 4"/>
          <p:cNvSpPr>
            <a:spLocks noGrp="1"/>
          </p:cNvSpPr>
          <p:nvPr>
            <p:ph type="ftr" sz="quarter" idx="11"/>
          </p:nvPr>
        </p:nvSpPr>
        <p:spPr/>
        <p:txBody>
          <a:bodyPr/>
          <a:lstStyle/>
          <a:p>
            <a:endParaRPr lang="tr-T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4147849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B08DE0F-0872-418C-AC67-B9B6F74229B2}" type="datetime1">
              <a:rPr lang="tr-TR" smtClean="0"/>
              <a:pPr/>
              <a:t>6.04.2020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567002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F75BDCB-2419-4C95-AA68-F353DDE36778}" type="datetime1">
              <a:rPr lang="tr-TR" smtClean="0"/>
              <a:pPr/>
              <a:t>6.04.2020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1592959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55D20A0-8B93-4D33-B3BA-30D6BD945D48}" type="datetime1">
              <a:rPr lang="tr-TR" smtClean="0"/>
              <a:pPr/>
              <a:t>6.04.2020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1203464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D4F146-6CC7-405D-943E-C871A16D46B0}" type="datetime1">
              <a:rPr lang="tr-TR" smtClean="0"/>
              <a:pPr/>
              <a:t>6.04.2020</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1867257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BC8FE24-24C3-476D-8D32-D4D0C9CE6F31}" type="datetime1">
              <a:rPr lang="tr-TR" smtClean="0"/>
              <a:pPr/>
              <a:t>6.04.2020</a:t>
            </a:fld>
            <a:endParaRPr lang="tr-TR"/>
          </a:p>
        </p:txBody>
      </p:sp>
      <p:sp>
        <p:nvSpPr>
          <p:cNvPr id="6" name="Footer Placeholder 5"/>
          <p:cNvSpPr>
            <a:spLocks noGrp="1"/>
          </p:cNvSpPr>
          <p:nvPr>
            <p:ph type="ftr" sz="quarter" idx="11"/>
          </p:nvPr>
        </p:nvSpPr>
        <p:spPr/>
        <p:txBody>
          <a:bodyPr/>
          <a:lstStyle/>
          <a:p>
            <a:endParaRPr lang="tr-T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3912691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A01962C-FDE3-4F75-91E9-2DB4BEEAAAEB}" type="datetime1">
              <a:rPr lang="tr-TR" smtClean="0"/>
              <a:pPr/>
              <a:t>6.04.2020</a:t>
            </a:fld>
            <a:endParaRPr lang="tr-TR"/>
          </a:p>
        </p:txBody>
      </p:sp>
      <p:sp>
        <p:nvSpPr>
          <p:cNvPr id="6" name="Footer Placeholder 5"/>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4230673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02BA6209-BC3F-4158-933F-A76F2CBB2A4F}" type="datetime1">
              <a:rPr lang="tr-TR" smtClean="0"/>
              <a:pPr/>
              <a:t>6.04.2020</a:t>
            </a:fld>
            <a:endParaRPr lang="tr-TR"/>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tr-TR"/>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EDBDCCA2-E32C-47AF-90C9-1BA786E0CF39}" type="slidenum">
              <a:rPr lang="tr-TR" smtClean="0"/>
              <a:pPr/>
              <a:t>‹#›</a:t>
            </a:fld>
            <a:endParaRPr lang="tr-TR"/>
          </a:p>
        </p:txBody>
      </p:sp>
    </p:spTree>
    <p:extLst>
      <p:ext uri="{BB962C8B-B14F-4D97-AF65-F5344CB8AC3E}">
        <p14:creationId xmlns="" xmlns:p14="http://schemas.microsoft.com/office/powerpoint/2010/main" val="4017759055"/>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 id="2147483784" r:id="rId17"/>
  </p:sldLayoutIdLst>
  <p:hf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effectLst>
                  <a:outerShdw blurRad="38100" dist="38100" dir="2700000" algn="tl">
                    <a:srgbClr val="000000">
                      <a:alpha val="43137"/>
                    </a:srgbClr>
                  </a:outerShdw>
                </a:effectLst>
              </a:rPr>
              <a:t>TÜRKİYE’NİN EKONOMİK YAPISI</a:t>
            </a:r>
            <a:br>
              <a:rPr lang="tr-TR" b="1" dirty="0" smtClean="0">
                <a:effectLst>
                  <a:outerShdw blurRad="38100" dist="38100" dir="2700000" algn="tl">
                    <a:srgbClr val="000000">
                      <a:alpha val="43137"/>
                    </a:srgbClr>
                  </a:outerShdw>
                </a:effectLst>
              </a:rPr>
            </a:br>
            <a:r>
              <a:rPr lang="tr-TR" b="1" i="1" dirty="0" smtClean="0">
                <a:solidFill>
                  <a:prstClr val="white"/>
                </a:solidFill>
                <a:effectLst>
                  <a:outerShdw blurRad="38100" dist="38100" dir="2700000" algn="tl">
                    <a:srgbClr val="000000">
                      <a:alpha val="43137"/>
                    </a:srgbClr>
                  </a:outerShdw>
                </a:effectLst>
              </a:rPr>
              <a:t> Kurumlar ve İktisadi Gelişme</a:t>
            </a:r>
            <a:endParaRPr lang="tr-TR" b="1" dirty="0">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a:xfrm>
            <a:off x="1154955" y="4777379"/>
            <a:ext cx="8825658" cy="1750029"/>
          </a:xfrm>
        </p:spPr>
        <p:txBody>
          <a:bodyPr>
            <a:normAutofit/>
          </a:bodyPr>
          <a:lstStyle/>
          <a:p>
            <a:r>
              <a:rPr lang="tr-TR" b="1" dirty="0" smtClean="0">
                <a:effectLst>
                  <a:outerShdw blurRad="38100" dist="38100" dir="2700000" algn="tl">
                    <a:srgbClr val="000000">
                      <a:alpha val="43137"/>
                    </a:srgbClr>
                  </a:outerShdw>
                </a:effectLst>
              </a:rPr>
              <a:t>Prof. Dr. Hasan Hüseyin AKSOY</a:t>
            </a:r>
          </a:p>
          <a:p>
            <a:r>
              <a:rPr lang="tr-TR" b="1" i="1" dirty="0" smtClean="0">
                <a:effectLst>
                  <a:outerShdw blurRad="38100" dist="38100" dir="2700000" algn="tl">
                    <a:srgbClr val="000000">
                      <a:alpha val="43137"/>
                    </a:srgbClr>
                  </a:outerShdw>
                </a:effectLst>
              </a:rPr>
              <a:t>Ankara ÜNİVERSİTESİ/ </a:t>
            </a:r>
            <a:r>
              <a:rPr lang="tr-TR" b="1" i="1" dirty="0" err="1" smtClean="0">
                <a:effectLst>
                  <a:outerShdw blurRad="38100" dist="38100" dir="2700000" algn="tl">
                    <a:srgbClr val="000000">
                      <a:alpha val="43137"/>
                    </a:srgbClr>
                  </a:outerShdw>
                </a:effectLst>
              </a:rPr>
              <a:t>EğİTİm</a:t>
            </a:r>
            <a:r>
              <a:rPr lang="tr-TR" b="1" i="1" dirty="0" smtClean="0">
                <a:effectLst>
                  <a:outerShdw blurRad="38100" dist="38100" dir="2700000" algn="tl">
                    <a:srgbClr val="000000">
                      <a:alpha val="43137"/>
                    </a:srgbClr>
                  </a:outerShdw>
                </a:effectLst>
              </a:rPr>
              <a:t> BİLİMLERİ </a:t>
            </a:r>
            <a:r>
              <a:rPr lang="tr-TR" b="1" i="1" dirty="0" err="1" smtClean="0">
                <a:effectLst>
                  <a:outerShdw blurRad="38100" dist="38100" dir="2700000" algn="tl">
                    <a:srgbClr val="000000">
                      <a:alpha val="43137"/>
                    </a:srgbClr>
                  </a:outerShdw>
                </a:effectLst>
              </a:rPr>
              <a:t>Fakültesİ</a:t>
            </a:r>
            <a:endParaRPr lang="tr-TR" b="1" i="1" dirty="0" smtClean="0">
              <a:effectLst>
                <a:outerShdw blurRad="38100" dist="38100" dir="2700000" algn="tl">
                  <a:srgbClr val="000000">
                    <a:alpha val="43137"/>
                  </a:srgbClr>
                </a:outerShdw>
              </a:effectLst>
            </a:endParaRPr>
          </a:p>
          <a:p>
            <a:r>
              <a:rPr lang="tr-TR" sz="1400" b="1" i="1" smtClean="0">
                <a:effectLst>
                  <a:outerShdw blurRad="38100" dist="38100" dir="2700000" algn="tl">
                    <a:srgbClr val="000000">
                      <a:alpha val="43137"/>
                    </a:srgbClr>
                  </a:outerShdw>
                </a:effectLst>
              </a:rPr>
              <a:t>TEY </a:t>
            </a:r>
            <a:r>
              <a:rPr lang="tr-TR" sz="1400" b="1" i="1" dirty="0" smtClean="0">
                <a:effectLst>
                  <a:outerShdw blurRad="38100" dist="38100" dir="2700000" algn="tl">
                    <a:srgbClr val="000000">
                      <a:alpha val="43137"/>
                    </a:srgbClr>
                  </a:outerShdw>
                </a:effectLst>
              </a:rPr>
              <a:t>Dersi dışında Başka bir amaçla kullanılamaz, paylaşılamaz. Bu  sunuda yer alan tüm açıklama ve verilerin kaynağı kaynakçada verilmiştir. Kaynak göstermeler ilgili kaynağa yapılmalıdır.</a:t>
            </a:r>
          </a:p>
        </p:txBody>
      </p:sp>
      <p:sp>
        <p:nvSpPr>
          <p:cNvPr id="4" name="Alt Başlık 2"/>
          <p:cNvSpPr txBox="1">
            <a:spLocks/>
          </p:cNvSpPr>
          <p:nvPr/>
        </p:nvSpPr>
        <p:spPr>
          <a:xfrm>
            <a:off x="1237016" y="5598941"/>
            <a:ext cx="8825658" cy="656492"/>
          </a:xfrm>
          <a:prstGeom prst="rect">
            <a:avLst/>
          </a:prstGeom>
        </p:spPr>
        <p:txBody>
          <a:bodyPr vert="horz" lIns="91440" tIns="45720" rIns="91440" bIns="45720" rtlCol="0" anchor="t">
            <a:normAutofit/>
          </a:bodyPr>
          <a:lstStyle/>
          <a:p>
            <a:pPr marL="0" marR="0" lvl="0" indent="0" algn="l" defTabSz="457200" rtl="0" eaLnBrk="1" fontAlgn="auto" latinLnBrk="0" hangingPunct="1">
              <a:lnSpc>
                <a:spcPct val="100000"/>
              </a:lnSpc>
              <a:spcBef>
                <a:spcPts val="1000"/>
              </a:spcBef>
              <a:spcAft>
                <a:spcPts val="0"/>
              </a:spcAft>
              <a:buClr>
                <a:schemeClr val="accent1"/>
              </a:buClr>
              <a:buSzPct val="80000"/>
              <a:buFont typeface="Wingdings 3" charset="2"/>
              <a:buNone/>
              <a:tabLst/>
              <a:defRPr/>
            </a:pPr>
            <a:endParaRPr kumimoji="0" lang="tr-TR" sz="1800" b="1" i="1" u="none" strike="noStrike" kern="1200" cap="all" spc="0" normalizeH="0" baseline="0" noProof="0" dirty="0" smtClean="0">
              <a:ln>
                <a:noFill/>
              </a:ln>
              <a:solidFill>
                <a:schemeClr val="accent1"/>
              </a:solidFill>
              <a:effectLst>
                <a:outerShdw blurRad="38100" dist="38100" dir="2700000" algn="tl">
                  <a:srgbClr val="000000">
                    <a:alpha val="43137"/>
                  </a:srgbClr>
                </a:outerShdw>
              </a:effectLst>
              <a:uLnTx/>
              <a:uFillTx/>
              <a:latin typeface="+mn-lt"/>
              <a:ea typeface="+mn-ea"/>
              <a:cs typeface="+mn-cs"/>
            </a:endParaRPr>
          </a:p>
          <a:p>
            <a:pPr marL="0" marR="0" lvl="0" indent="0" algn="l" defTabSz="457200" rtl="0" eaLnBrk="1" fontAlgn="auto" latinLnBrk="0" hangingPunct="1">
              <a:lnSpc>
                <a:spcPct val="100000"/>
              </a:lnSpc>
              <a:spcBef>
                <a:spcPts val="1000"/>
              </a:spcBef>
              <a:spcAft>
                <a:spcPts val="0"/>
              </a:spcAft>
              <a:buClr>
                <a:schemeClr val="accent1"/>
              </a:buClr>
              <a:buSzPct val="80000"/>
              <a:buFont typeface="Wingdings 3" charset="2"/>
              <a:buNone/>
              <a:tabLst/>
              <a:defRPr/>
            </a:pPr>
            <a:endParaRPr kumimoji="0" lang="tr-TR" sz="1800" b="0" i="0" u="none" strike="noStrike" kern="1200" cap="all" spc="0" normalizeH="0" baseline="0" noProof="0" dirty="0" smtClean="0">
              <a:ln>
                <a:noFill/>
              </a:ln>
              <a:solidFill>
                <a:schemeClr val="accent1"/>
              </a:solidFill>
              <a:effectLst/>
              <a:uLnTx/>
              <a:uFillTx/>
              <a:latin typeface="+mn-lt"/>
              <a:ea typeface="+mn-ea"/>
              <a:cs typeface="+mn-cs"/>
            </a:endParaRPr>
          </a:p>
          <a:p>
            <a:pPr marL="0" marR="0" lvl="0" indent="0" algn="l" defTabSz="457200" rtl="0" eaLnBrk="1" fontAlgn="auto" latinLnBrk="0" hangingPunct="1">
              <a:lnSpc>
                <a:spcPct val="100000"/>
              </a:lnSpc>
              <a:spcBef>
                <a:spcPts val="1000"/>
              </a:spcBef>
              <a:spcAft>
                <a:spcPts val="0"/>
              </a:spcAft>
              <a:buClr>
                <a:schemeClr val="accent1"/>
              </a:buClr>
              <a:buSzPct val="80000"/>
              <a:buFont typeface="Wingdings 3" charset="2"/>
              <a:buNone/>
              <a:tabLst/>
              <a:defRPr/>
            </a:pPr>
            <a:endParaRPr kumimoji="0" lang="tr-TR" sz="1800" b="0" i="0" u="none" strike="noStrike" kern="1200" cap="all" spc="0" normalizeH="0" baseline="0" noProof="0" dirty="0" smtClean="0">
              <a:ln>
                <a:noFill/>
              </a:ln>
              <a:solidFill>
                <a:schemeClr val="accent1"/>
              </a:solidFill>
              <a:effectLst/>
              <a:uLnTx/>
              <a:uFillTx/>
              <a:latin typeface="+mn-lt"/>
              <a:ea typeface="+mn-ea"/>
              <a:cs typeface="+mn-cs"/>
            </a:endParaRPr>
          </a:p>
          <a:p>
            <a:pPr marL="0" marR="0" lvl="0" indent="0" algn="l" defTabSz="457200" rtl="0" eaLnBrk="1" fontAlgn="auto" latinLnBrk="0" hangingPunct="1">
              <a:lnSpc>
                <a:spcPct val="100000"/>
              </a:lnSpc>
              <a:spcBef>
                <a:spcPts val="1000"/>
              </a:spcBef>
              <a:spcAft>
                <a:spcPts val="0"/>
              </a:spcAft>
              <a:buClr>
                <a:schemeClr val="accent1"/>
              </a:buClr>
              <a:buSzPct val="80000"/>
              <a:buFont typeface="Wingdings 3" charset="2"/>
              <a:buNone/>
              <a:tabLst/>
              <a:defRPr/>
            </a:pPr>
            <a:endParaRPr kumimoji="0" lang="tr-TR" sz="1800" b="0" i="0" u="none" strike="noStrike" kern="1200" cap="all" spc="0" normalizeH="0" baseline="0" noProof="0" dirty="0" smtClean="0">
              <a:ln>
                <a:noFill/>
              </a:ln>
              <a:solidFill>
                <a:schemeClr val="accent1"/>
              </a:solidFill>
              <a:effectLst/>
              <a:uLnTx/>
              <a:uFillTx/>
              <a:latin typeface="+mn-lt"/>
              <a:ea typeface="+mn-ea"/>
              <a:cs typeface="+mn-cs"/>
            </a:endParaRPr>
          </a:p>
          <a:p>
            <a:pPr marL="0" marR="0" lvl="0" indent="0" algn="l" defTabSz="457200" rtl="0" eaLnBrk="1" fontAlgn="auto" latinLnBrk="0" hangingPunct="1">
              <a:lnSpc>
                <a:spcPct val="100000"/>
              </a:lnSpc>
              <a:spcBef>
                <a:spcPts val="1000"/>
              </a:spcBef>
              <a:spcAft>
                <a:spcPts val="0"/>
              </a:spcAft>
              <a:buClr>
                <a:schemeClr val="accent1"/>
              </a:buClr>
              <a:buSzPct val="80000"/>
              <a:buFont typeface="Wingdings 3" charset="2"/>
              <a:buNone/>
              <a:tabLst/>
              <a:defRPr/>
            </a:pPr>
            <a:endParaRPr kumimoji="0" lang="tr-TR" sz="1800" b="0" i="0" u="none" strike="noStrike" kern="1200" cap="all" spc="0" normalizeH="0" baseline="0" noProof="0" dirty="0">
              <a:ln>
                <a:noFill/>
              </a:ln>
              <a:solidFill>
                <a:schemeClr val="accent1"/>
              </a:solidFill>
              <a:effectLst/>
              <a:uLnTx/>
              <a:uFillTx/>
              <a:latin typeface="+mn-lt"/>
              <a:ea typeface="+mn-ea"/>
              <a:cs typeface="+mn-cs"/>
            </a:endParaRPr>
          </a:p>
        </p:txBody>
      </p:sp>
    </p:spTree>
    <p:extLst>
      <p:ext uri="{BB962C8B-B14F-4D97-AF65-F5344CB8AC3E}">
        <p14:creationId xmlns="" xmlns:p14="http://schemas.microsoft.com/office/powerpoint/2010/main" val="741942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1016" y="2603500"/>
            <a:ext cx="11690252" cy="4078654"/>
          </a:xfrm>
        </p:spPr>
        <p:txBody>
          <a:bodyPr>
            <a:normAutofit/>
          </a:bodyPr>
          <a:lstStyle/>
          <a:p>
            <a:pPr algn="just">
              <a:lnSpc>
                <a:spcPct val="150000"/>
              </a:lnSpc>
            </a:pPr>
            <a:r>
              <a:rPr lang="tr-TR" sz="2000" dirty="0" smtClean="0"/>
              <a:t>Bir toplumda kurumlar yatırımları, sermaye birikimini, teknolojik gelişme gibi üretim ve verimlilik artışı sağlayacak faaliyetleri olduğu gibi, dar kesimlere ayrıcalıklar sağlayan faaliyetleri de özendirebilirler.</a:t>
            </a:r>
          </a:p>
          <a:p>
            <a:pPr algn="just">
              <a:lnSpc>
                <a:spcPct val="150000"/>
              </a:lnSpc>
            </a:pPr>
            <a:r>
              <a:rPr lang="tr-TR" sz="2000" dirty="0" smtClean="0"/>
              <a:t>Eğer kurumlar geniş kesimlerin üretim ve yatırımlarını özendirmezse, fiziki sermaye, eğitim, araştırma ve verimlilik artışlarını sağlayacak yatırımlar gerçekleşmeyecek veya daha sınırlı ölçüde gerçekleşecektir. </a:t>
            </a:r>
          </a:p>
          <a:p>
            <a:pPr algn="just">
              <a:lnSpc>
                <a:spcPct val="150000"/>
              </a:lnSpc>
            </a:pPr>
            <a:r>
              <a:rPr lang="tr-TR" sz="2000" dirty="0" smtClean="0"/>
              <a:t>Yasaların dar kesimlerin çıkarlarının korunması yönünde çıkarıldığı </a:t>
            </a:r>
            <a:r>
              <a:rPr lang="tr-TR" sz="2000" dirty="0" smtClean="0"/>
              <a:t>toplumlarda</a:t>
            </a:r>
            <a:r>
              <a:rPr lang="tr-TR" sz="2000" dirty="0" smtClean="0"/>
              <a:t>, ekonominin işleyişi de bu dar kesimlerin kaynak ve becerileriyle sınırlı kalacaktır. </a:t>
            </a:r>
            <a:endParaRPr lang="tr-TR" sz="2000" dirty="0"/>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10</a:t>
            </a:fld>
            <a:endParaRPr lang="tr-TR"/>
          </a:p>
        </p:txBody>
      </p:sp>
    </p:spTree>
    <p:extLst>
      <p:ext uri="{BB962C8B-B14F-4D97-AF65-F5344CB8AC3E}">
        <p14:creationId xmlns="" xmlns:p14="http://schemas.microsoft.com/office/powerpoint/2010/main" val="27133981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208628"/>
            <a:ext cx="11957537" cy="4649372"/>
          </a:xfrm>
        </p:spPr>
        <p:txBody>
          <a:bodyPr>
            <a:noAutofit/>
          </a:bodyPr>
          <a:lstStyle/>
          <a:p>
            <a:pPr algn="just">
              <a:lnSpc>
                <a:spcPct val="200000"/>
              </a:lnSpc>
            </a:pPr>
            <a:r>
              <a:rPr lang="tr-TR" dirty="0" smtClean="0"/>
              <a:t>Son 500 yıllık tarihe bakıldığında, toplumlardaki kurumsal değişikliklerin her zaman iktisadi gelişme yönünde olmadığı, kurumların üretim, yatırım ve teknolojik gelişme faaliyetlerini geniş kesimlere açma yönünde oluşmadığı, devletlerin de iktisadi ve teknolojik gelişmeyi desteklemekten çok birikimlere el koyucu, iktisadi gelişmeyi engelleyici yönde davrandıkları görülmektedir.</a:t>
            </a:r>
          </a:p>
          <a:p>
            <a:pPr algn="just">
              <a:lnSpc>
                <a:spcPct val="200000"/>
              </a:lnSpc>
            </a:pPr>
            <a:r>
              <a:rPr lang="tr-TR" dirty="0"/>
              <a:t> </a:t>
            </a:r>
            <a:r>
              <a:rPr lang="tr-TR" dirty="0" smtClean="0"/>
              <a:t>İktisadi büyümenin ve gelişmenin hızlanması ancak iktisadi gelişme sürecinin önündeki engellerin kaldırılmasıyla, daha kapsayıcı, geniş kesimleri üretim faaliyetlerinin içine çekecek kurumlara doğru geçildikçe mümkün olabiliyor. </a:t>
            </a:r>
            <a:endParaRPr lang="tr-TR" dirty="0"/>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11</a:t>
            </a:fld>
            <a:endParaRPr lang="tr-TR"/>
          </a:p>
        </p:txBody>
      </p:sp>
    </p:spTree>
    <p:extLst>
      <p:ext uri="{BB962C8B-B14F-4D97-AF65-F5344CB8AC3E}">
        <p14:creationId xmlns="" xmlns:p14="http://schemas.microsoft.com/office/powerpoint/2010/main" val="7014612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5084" y="2603500"/>
            <a:ext cx="11859064" cy="4254500"/>
          </a:xfrm>
        </p:spPr>
        <p:txBody>
          <a:bodyPr>
            <a:noAutofit/>
          </a:bodyPr>
          <a:lstStyle/>
          <a:p>
            <a:pPr marL="0" indent="0" algn="just">
              <a:lnSpc>
                <a:spcPct val="150000"/>
              </a:lnSpc>
              <a:buNone/>
            </a:pPr>
            <a:r>
              <a:rPr lang="tr-TR" sz="2000" b="1" dirty="0" smtClean="0">
                <a:solidFill>
                  <a:srgbClr val="FF0000"/>
                </a:solidFill>
              </a:rPr>
              <a:t>Kurumlar Nasıl Biçimleniyor ve Değişiyor?</a:t>
            </a:r>
          </a:p>
          <a:p>
            <a:pPr algn="just">
              <a:lnSpc>
                <a:spcPct val="150000"/>
              </a:lnSpc>
            </a:pPr>
            <a:r>
              <a:rPr lang="tr-TR" sz="2000" dirty="0" smtClean="0">
                <a:solidFill>
                  <a:schemeClr val="tx1"/>
                </a:solidFill>
              </a:rPr>
              <a:t>Bir toplumda kurumların nasıl biçimlendiğinde dair görüşleri 3 ana başlık altında toplamak mümkündür:</a:t>
            </a:r>
            <a:endParaRPr lang="tr-TR" sz="2000" dirty="0">
              <a:solidFill>
                <a:schemeClr val="tx1"/>
              </a:solidFill>
            </a:endParaRPr>
          </a:p>
          <a:p>
            <a:pPr algn="just">
              <a:lnSpc>
                <a:spcPct val="150000"/>
              </a:lnSpc>
              <a:buFont typeface="+mj-lt"/>
              <a:buAutoNum type="alphaLcParenR"/>
            </a:pPr>
            <a:r>
              <a:rPr lang="tr-TR" sz="2000" dirty="0" smtClean="0">
                <a:solidFill>
                  <a:schemeClr val="tx1"/>
                </a:solidFill>
              </a:rPr>
              <a:t>Coğrafya ve doğal kaynaklar</a:t>
            </a:r>
          </a:p>
          <a:p>
            <a:pPr algn="just">
              <a:lnSpc>
                <a:spcPct val="150000"/>
              </a:lnSpc>
              <a:buFont typeface="+mj-lt"/>
              <a:buAutoNum type="alphaLcParenR"/>
            </a:pPr>
            <a:r>
              <a:rPr lang="tr-TR" sz="2000" dirty="0" smtClean="0">
                <a:solidFill>
                  <a:schemeClr val="tx1"/>
                </a:solidFill>
              </a:rPr>
              <a:t>Kültür ve din</a:t>
            </a:r>
          </a:p>
          <a:p>
            <a:pPr algn="just">
              <a:lnSpc>
                <a:spcPct val="150000"/>
              </a:lnSpc>
              <a:buFont typeface="+mj-lt"/>
              <a:buAutoNum type="alphaLcParenR"/>
            </a:pPr>
            <a:r>
              <a:rPr lang="tr-TR" sz="2000" dirty="0" smtClean="0">
                <a:solidFill>
                  <a:schemeClr val="tx1"/>
                </a:solidFill>
              </a:rPr>
              <a:t>Toplumsal yapı ve değişik kesimlerin çelişen çıkarları</a:t>
            </a:r>
            <a:endParaRPr lang="tr-TR" sz="2000" dirty="0">
              <a:solidFill>
                <a:schemeClr val="tx1"/>
              </a:solidFill>
            </a:endParaRPr>
          </a:p>
          <a:p>
            <a:pPr algn="just">
              <a:lnSpc>
                <a:spcPct val="150000"/>
              </a:lnSpc>
            </a:pPr>
            <a:r>
              <a:rPr lang="tr-TR" sz="2000" dirty="0" smtClean="0">
                <a:solidFill>
                  <a:schemeClr val="tx1"/>
                </a:solidFill>
              </a:rPr>
              <a:t>Bu etkenlerin her birinin toplumsal yapının şekillenmesinde az ya da çok ama bir miktar etkili olduğu söylenebilir. </a:t>
            </a:r>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12</a:t>
            </a:fld>
            <a:endParaRPr lang="tr-TR"/>
          </a:p>
        </p:txBody>
      </p:sp>
    </p:spTree>
    <p:extLst>
      <p:ext uri="{BB962C8B-B14F-4D97-AF65-F5344CB8AC3E}">
        <p14:creationId xmlns="" xmlns:p14="http://schemas.microsoft.com/office/powerpoint/2010/main" val="27867199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6609" y="2603500"/>
            <a:ext cx="11816862" cy="4254500"/>
          </a:xfrm>
        </p:spPr>
        <p:txBody>
          <a:bodyPr>
            <a:normAutofit/>
          </a:bodyPr>
          <a:lstStyle/>
          <a:p>
            <a:pPr marL="0" indent="0" algn="just">
              <a:lnSpc>
                <a:spcPct val="150000"/>
              </a:lnSpc>
              <a:buNone/>
            </a:pPr>
            <a:r>
              <a:rPr lang="tr-TR" sz="2000" b="1" dirty="0" smtClean="0">
                <a:solidFill>
                  <a:srgbClr val="FF0000"/>
                </a:solidFill>
              </a:rPr>
              <a:t>Devlet ve Devletin Rolü</a:t>
            </a:r>
          </a:p>
          <a:p>
            <a:pPr algn="just">
              <a:lnSpc>
                <a:spcPct val="150000"/>
              </a:lnSpc>
            </a:pPr>
            <a:r>
              <a:rPr lang="tr-TR" sz="2000" dirty="0" smtClean="0">
                <a:solidFill>
                  <a:schemeClr val="tx1"/>
                </a:solidFill>
              </a:rPr>
              <a:t>Kurumlar içinde en önemlisi devlettir. </a:t>
            </a:r>
          </a:p>
          <a:p>
            <a:pPr algn="just">
              <a:lnSpc>
                <a:spcPct val="150000"/>
              </a:lnSpc>
            </a:pPr>
            <a:r>
              <a:rPr lang="tr-TR" sz="2000" dirty="0" smtClean="0">
                <a:solidFill>
                  <a:schemeClr val="tx1"/>
                </a:solidFill>
              </a:rPr>
              <a:t>Kurumların oluşumu, güçlenmesi ve değişmesi sürecinde devletin çok önemli yeri vardır. </a:t>
            </a:r>
          </a:p>
          <a:p>
            <a:pPr algn="just">
              <a:lnSpc>
                <a:spcPct val="150000"/>
              </a:lnSpc>
            </a:pPr>
            <a:r>
              <a:rPr lang="tr-TR" sz="2000" dirty="0" smtClean="0">
                <a:solidFill>
                  <a:schemeClr val="tx1"/>
                </a:solidFill>
              </a:rPr>
              <a:t>Yasaların kağıda dökülmesi ve uygulanması, yatırımların desteklenmesi, mülkiyet haklarının korunması devlet sayesinde mümkün oluyor. </a:t>
            </a:r>
          </a:p>
          <a:p>
            <a:pPr algn="just">
              <a:lnSpc>
                <a:spcPct val="150000"/>
              </a:lnSpc>
            </a:pPr>
            <a:r>
              <a:rPr lang="tr-TR" sz="2000" dirty="0" smtClean="0">
                <a:solidFill>
                  <a:schemeClr val="tx1"/>
                </a:solidFill>
              </a:rPr>
              <a:t>Bu nedenle sosyal bilimler ve iktisat tarihi literatüründe iktisadi gelişme için nasıl bir devlete ihtiyaç olduğu, devletin güçlü mü zayıf mı olması gerektiği soruları sık sık soruluyor. </a:t>
            </a:r>
            <a:endParaRPr lang="tr-TR" sz="2000" dirty="0">
              <a:solidFill>
                <a:schemeClr val="tx1"/>
              </a:solidFill>
            </a:endParaRPr>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13</a:t>
            </a:fld>
            <a:endParaRPr lang="tr-TR"/>
          </a:p>
        </p:txBody>
      </p:sp>
    </p:spTree>
    <p:extLst>
      <p:ext uri="{BB962C8B-B14F-4D97-AF65-F5344CB8AC3E}">
        <p14:creationId xmlns="" xmlns:p14="http://schemas.microsoft.com/office/powerpoint/2010/main" val="30419411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222695"/>
            <a:ext cx="11901267" cy="4501661"/>
          </a:xfrm>
        </p:spPr>
        <p:txBody>
          <a:bodyPr>
            <a:normAutofit/>
          </a:bodyPr>
          <a:lstStyle/>
          <a:p>
            <a:pPr algn="just">
              <a:lnSpc>
                <a:spcPct val="150000"/>
              </a:lnSpc>
            </a:pPr>
            <a:r>
              <a:rPr lang="tr-TR" sz="2000" dirty="0" smtClean="0"/>
              <a:t>İç ve dış güvenlikten altyapıya, teknoloji ve eğitime kadar çeşitli konularda etkin olabilmesi için, yargıyı sağlıklı bir biçimde çalıştırabilmesi ve iktisadi gelişme sürecine katkı yapabilmesi için de devletin vergi toplayabilmesi gerekiyor. </a:t>
            </a:r>
          </a:p>
          <a:p>
            <a:pPr algn="just">
              <a:lnSpc>
                <a:spcPct val="150000"/>
              </a:lnSpc>
            </a:pPr>
            <a:r>
              <a:rPr lang="tr-TR" sz="2000" dirty="0" smtClean="0"/>
              <a:t>Bu noktada, daha az vergi toplayan, küçük devletin iktisadi gelişme için en yararlı devlet olduğu şeklindeki liberal görüşün doğru olmadığı ortaya çıkıyor. </a:t>
            </a:r>
          </a:p>
          <a:p>
            <a:pPr algn="just">
              <a:lnSpc>
                <a:spcPct val="150000"/>
              </a:lnSpc>
            </a:pPr>
            <a:r>
              <a:rPr lang="tr-TR" sz="2000" noProof="1" smtClean="0"/>
              <a:t>Tarihi örneklere bakıldığında, iktisadi gelişmenin devletin küçük ve güçsüz kaldığı ülkelerde değil, güçlü bir devletin kurumları güçlendirdiği ve iktisadi gelişmeyi desteklediği ülkelerde gerçekleştiği görülüyor (Chang, 2000; Allen, 2011). </a:t>
            </a:r>
            <a:endParaRPr lang="tr-TR" sz="2000" noProof="1"/>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14</a:t>
            </a:fld>
            <a:endParaRPr lang="tr-TR"/>
          </a:p>
        </p:txBody>
      </p:sp>
    </p:spTree>
    <p:extLst>
      <p:ext uri="{BB962C8B-B14F-4D97-AF65-F5344CB8AC3E}">
        <p14:creationId xmlns="" xmlns:p14="http://schemas.microsoft.com/office/powerpoint/2010/main" val="34512632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4284" y="2307102"/>
            <a:ext cx="11899863" cy="4550898"/>
          </a:xfrm>
        </p:spPr>
        <p:txBody>
          <a:bodyPr>
            <a:normAutofit/>
          </a:bodyPr>
          <a:lstStyle/>
          <a:p>
            <a:pPr algn="just">
              <a:lnSpc>
                <a:spcPct val="150000"/>
              </a:lnSpc>
            </a:pPr>
            <a:r>
              <a:rPr lang="tr-TR" sz="2000" noProof="1" smtClean="0"/>
              <a:t>Ancak, tarihteki bazı örneklerde devletin rolünün iç ve dış güvenlikle sınırlı kalmadığı da görülüyor. </a:t>
            </a:r>
          </a:p>
          <a:p>
            <a:pPr algn="just">
              <a:lnSpc>
                <a:spcPct val="150000"/>
              </a:lnSpc>
            </a:pPr>
            <a:r>
              <a:rPr lang="tr-TR" sz="2000" noProof="1" smtClean="0"/>
              <a:t>Batı Avrupa’da Sanayi Devrimi’ne giden süreçte özellikle Hollanda ve İngiltere’de devletler, ‘’merkantilizm’’ olarak adlandırılan iktisadi politikalar izleyerek iç piyasayı korumuş, tüccarları, yerli gemiciliği ve ihracatı desteklemiş, yerli üretimin ve istihdamın güçlenmesini, içeride üretilen katma değerin artmasını sağlamışlardır. </a:t>
            </a:r>
          </a:p>
          <a:p>
            <a:pPr algn="just">
              <a:lnSpc>
                <a:spcPct val="150000"/>
              </a:lnSpc>
            </a:pPr>
            <a:r>
              <a:rPr lang="tr-TR" sz="2000" noProof="1" smtClean="0"/>
              <a:t>1930’lu yıllardaki Dünya Bunalımı’nın derinleşmesiyle birlikte tarımsa uzmanlaşmaya dayalı modelin tıkandığı görülmüş, devlet bir yandan korumacılık öte yandan da çeşitli teşvik uygulamalarıyla sanayileşme destek olmuştur. </a:t>
            </a:r>
            <a:endParaRPr lang="tr-TR" sz="2000" noProof="1"/>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15</a:t>
            </a:fld>
            <a:endParaRPr lang="tr-TR"/>
          </a:p>
        </p:txBody>
      </p:sp>
    </p:spTree>
    <p:extLst>
      <p:ext uri="{BB962C8B-B14F-4D97-AF65-F5344CB8AC3E}">
        <p14:creationId xmlns="" xmlns:p14="http://schemas.microsoft.com/office/powerpoint/2010/main" val="8778971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363373"/>
            <a:ext cx="11901267" cy="4494628"/>
          </a:xfrm>
        </p:spPr>
        <p:txBody>
          <a:bodyPr>
            <a:noAutofit/>
          </a:bodyPr>
          <a:lstStyle/>
          <a:p>
            <a:pPr algn="just">
              <a:lnSpc>
                <a:spcPct val="150000"/>
              </a:lnSpc>
            </a:pPr>
            <a:r>
              <a:rPr lang="tr-TR" dirty="0" smtClean="0"/>
              <a:t>İkinci Dünya Savaşı’ndan sonra Doğu Asya’da Japonya, Tayvan, Güney Kore gibi ülkelerde yaşanan hızlı sanayileşme sürecinde verimliliği artıran ileri teknolojilerin benimsenmesinde, devletin müdahaleci konumu, sektör seçerek hatta kimi durumlarda firma seçerek oynadığı önemli roller bilinmektedir. </a:t>
            </a:r>
          </a:p>
          <a:p>
            <a:pPr algn="just">
              <a:lnSpc>
                <a:spcPct val="150000"/>
              </a:lnSpc>
            </a:pPr>
            <a:r>
              <a:rPr lang="tr-TR" dirty="0" smtClean="0"/>
              <a:t>Devlet müdahaleciliği bir yandan farklı toplumsal kesimlerin çıkarlarından ve taleplerinden etkilenirken, öte yandan da bu kesimleri dönüştürüyor. </a:t>
            </a:r>
          </a:p>
          <a:p>
            <a:pPr algn="just">
              <a:lnSpc>
                <a:spcPct val="150000"/>
              </a:lnSpc>
            </a:pPr>
            <a:r>
              <a:rPr lang="tr-TR" dirty="0" smtClean="0"/>
              <a:t>Devlet politikaları sadece bu kesimlerin davranışlarını değiştirmekle kalmıyor, iktisadi gelişme sürecinde devletin iktisadi gelişme yönündeki çabalarını kolaylaştırıyor. </a:t>
            </a:r>
          </a:p>
          <a:p>
            <a:pPr algn="just">
              <a:lnSpc>
                <a:spcPct val="150000"/>
              </a:lnSpc>
            </a:pPr>
            <a:r>
              <a:rPr lang="tr-TR" dirty="0" smtClean="0"/>
              <a:t>Sanayileşme sürecinde oluşan kurumsal yapı, zaman içinde süreklilik kazanıyor, daha sonraki davranışları da etkilemeye başlıyor. </a:t>
            </a:r>
            <a:endParaRPr lang="tr-TR" dirty="0"/>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16</a:t>
            </a:fld>
            <a:endParaRPr lang="tr-TR"/>
          </a:p>
        </p:txBody>
      </p:sp>
    </p:spTree>
    <p:extLst>
      <p:ext uri="{BB962C8B-B14F-4D97-AF65-F5344CB8AC3E}">
        <p14:creationId xmlns="" xmlns:p14="http://schemas.microsoft.com/office/powerpoint/2010/main" val="35753269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4746" y="2603500"/>
            <a:ext cx="11802792" cy="4254500"/>
          </a:xfrm>
        </p:spPr>
        <p:txBody>
          <a:bodyPr/>
          <a:lstStyle/>
          <a:p>
            <a:pPr algn="just">
              <a:lnSpc>
                <a:spcPct val="150000"/>
              </a:lnSpc>
            </a:pPr>
            <a:r>
              <a:rPr lang="tr-TR" sz="2000" dirty="0" smtClean="0"/>
              <a:t>Günümüzde de devlet politikaları ve kurumlar toprak sahipleri, tarımsal üreticiler, tüccarlar, loncalar sanayiciler, işçiler arasındaki mücadeleler sonucunda belirleniyor. </a:t>
            </a:r>
          </a:p>
          <a:p>
            <a:pPr algn="just">
              <a:lnSpc>
                <a:spcPct val="150000"/>
              </a:lnSpc>
            </a:pPr>
            <a:r>
              <a:rPr lang="tr-TR" sz="2000" dirty="0" smtClean="0"/>
              <a:t>Sanayileşmenin ivme kazanması, devletin de içinde olduğu bir süreçte, uzun süren mücadelelerden sonra mümkün olabiliyor. </a:t>
            </a:r>
          </a:p>
          <a:p>
            <a:pPr algn="just">
              <a:lnSpc>
                <a:spcPct val="150000"/>
              </a:lnSpc>
            </a:pPr>
            <a:r>
              <a:rPr lang="tr-TR" sz="2000" dirty="0" smtClean="0"/>
              <a:t>Devletin gücü ve belirli politikaları izleyebilme kapasitesi toplumun dışında değil, toplumsal yapıyla karşılıklı etkileşim içinde belirleniyor. </a:t>
            </a:r>
          </a:p>
          <a:p>
            <a:endParaRPr lang="tr-TR" dirty="0"/>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17</a:t>
            </a:fld>
            <a:endParaRPr lang="tr-TR"/>
          </a:p>
        </p:txBody>
      </p:sp>
    </p:spTree>
    <p:extLst>
      <p:ext uri="{BB962C8B-B14F-4D97-AF65-F5344CB8AC3E}">
        <p14:creationId xmlns="" xmlns:p14="http://schemas.microsoft.com/office/powerpoint/2010/main" val="22346150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09489" y="2603499"/>
            <a:ext cx="11549576" cy="4134925"/>
          </a:xfrm>
        </p:spPr>
        <p:txBody>
          <a:bodyPr>
            <a:normAutofit/>
          </a:bodyPr>
          <a:lstStyle/>
          <a:p>
            <a:pPr algn="just">
              <a:lnSpc>
                <a:spcPct val="150000"/>
              </a:lnSpc>
            </a:pPr>
            <a:r>
              <a:rPr lang="tr-TR" sz="2000" dirty="0" smtClean="0"/>
              <a:t>Toplumda iktisadi gelişme yönünde kurumsal değişiklikleri ve politikaları destekleyen kesimlerin gücü devletin uygulamalarına yansıyacaktır. </a:t>
            </a:r>
          </a:p>
          <a:p>
            <a:pPr algn="just">
              <a:lnSpc>
                <a:spcPct val="150000"/>
              </a:lnSpc>
            </a:pPr>
            <a:r>
              <a:rPr lang="tr-TR" sz="2000" dirty="0" smtClean="0"/>
              <a:t>Toplumda farklı yönlerde taleplerin olduğu ve güç dengelerinin daha geniş kesimlerin yararına iktisadi gelişme yönünde olmadığı durumlarda, kurumsal değişiklikler de sınırlı kalacaktır. </a:t>
            </a:r>
            <a:endParaRPr lang="tr-TR" sz="2000" dirty="0"/>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18</a:t>
            </a:fld>
            <a:endParaRPr lang="tr-TR"/>
          </a:p>
        </p:txBody>
      </p:sp>
    </p:spTree>
    <p:extLst>
      <p:ext uri="{BB962C8B-B14F-4D97-AF65-F5344CB8AC3E}">
        <p14:creationId xmlns="" xmlns:p14="http://schemas.microsoft.com/office/powerpoint/2010/main" val="27452794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8812" y="2489982"/>
            <a:ext cx="11915335" cy="4262510"/>
          </a:xfrm>
        </p:spPr>
        <p:txBody>
          <a:bodyPr>
            <a:noAutofit/>
          </a:bodyPr>
          <a:lstStyle/>
          <a:p>
            <a:pPr marL="0" indent="0" algn="just">
              <a:lnSpc>
                <a:spcPct val="150000"/>
              </a:lnSpc>
              <a:buNone/>
            </a:pPr>
            <a:r>
              <a:rPr lang="tr-TR" sz="2000" b="1" noProof="1" smtClean="0">
                <a:solidFill>
                  <a:srgbClr val="FF0000"/>
                </a:solidFill>
              </a:rPr>
              <a:t>Osmanlı’da Toplumsal Yapı</a:t>
            </a:r>
          </a:p>
          <a:p>
            <a:pPr algn="just">
              <a:lnSpc>
                <a:spcPct val="150000"/>
              </a:lnSpc>
            </a:pPr>
            <a:r>
              <a:rPr lang="tr-TR" sz="2000" noProof="1" smtClean="0">
                <a:solidFill>
                  <a:schemeClr val="tx1"/>
                </a:solidFill>
              </a:rPr>
              <a:t>Tarıma dayalı imparatorluk</a:t>
            </a:r>
          </a:p>
          <a:p>
            <a:pPr algn="just">
              <a:lnSpc>
                <a:spcPct val="150000"/>
              </a:lnSpc>
            </a:pPr>
            <a:r>
              <a:rPr lang="tr-TR" sz="2000" noProof="1" smtClean="0">
                <a:solidFill>
                  <a:schemeClr val="tx1"/>
                </a:solidFill>
              </a:rPr>
              <a:t>15. yy sonlarına kadar, taşradaki toprağa bağlı Türk kökenli aristokrasi ile merkezdeki çoğunluğu devşirmelerden oluşan bürokrasi arasında yoğun bir mücadele yaşandı.</a:t>
            </a:r>
          </a:p>
          <a:p>
            <a:pPr algn="just">
              <a:lnSpc>
                <a:spcPct val="150000"/>
              </a:lnSpc>
            </a:pPr>
            <a:r>
              <a:rPr lang="tr-TR" sz="2000" noProof="1" smtClean="0">
                <a:solidFill>
                  <a:schemeClr val="tx1"/>
                </a:solidFill>
              </a:rPr>
              <a:t>15. yy ikinci yarısında, II. Mehmed’in başarılı merkezileşme hamlesiyle, dengeler merkezden yana değişti. </a:t>
            </a:r>
          </a:p>
          <a:p>
            <a:pPr algn="just">
              <a:lnSpc>
                <a:spcPct val="150000"/>
              </a:lnSpc>
            </a:pPr>
            <a:r>
              <a:rPr lang="tr-TR" sz="2000" noProof="1" smtClean="0">
                <a:solidFill>
                  <a:schemeClr val="tx1"/>
                </a:solidFill>
              </a:rPr>
              <a:t>Toprağa bağlı aristokrasi yenilirken, özel mülkiyet altındaki topraklara devlet el koydu ve iktidar merkezi hükümet elinde toplandı. </a:t>
            </a:r>
            <a:endParaRPr lang="tr-TR" sz="2000" noProof="1">
              <a:solidFill>
                <a:schemeClr val="tx1"/>
              </a:solidFill>
            </a:endParaRPr>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solidFill>
                  <a:srgbClr val="EBEBEB"/>
                </a:solidFill>
                <a:effectLst>
                  <a:outerShdw blurRad="38100" dist="38100" dir="2700000" algn="tl">
                    <a:srgbClr val="000000">
                      <a:alpha val="43137"/>
                    </a:srgbClr>
                  </a:outerShdw>
                </a:effectLst>
              </a:rPr>
              <a:t> </a:t>
            </a:r>
            <a:br>
              <a:rPr lang="tr-TR" b="1" dirty="0" smtClean="0">
                <a:solidFill>
                  <a:srgbClr val="EBEBEB"/>
                </a:solidFill>
                <a:effectLst>
                  <a:outerShdw blurRad="38100" dist="38100" dir="2700000" algn="tl">
                    <a:srgbClr val="000000">
                      <a:alpha val="43137"/>
                    </a:srgbClr>
                  </a:outerShdw>
                </a:effectLst>
              </a:rPr>
            </a:br>
            <a:r>
              <a:rPr lang="tr-TR" b="1" i="1" dirty="0" smtClean="0">
                <a:solidFill>
                  <a:prstClr val="white"/>
                </a:solidFill>
                <a:effectLst>
                  <a:outerShdw blurRad="38100" dist="38100" dir="2700000" algn="tl">
                    <a:srgbClr val="000000">
                      <a:alpha val="43137"/>
                    </a:srgbClr>
                  </a:outerShdw>
                </a:effectLst>
              </a:rPr>
              <a:t>19. Yüzyıl Öncesinde Osmanlı Ekonomisi ve Kurumları</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19</a:t>
            </a:fld>
            <a:endParaRPr lang="tr-TR"/>
          </a:p>
        </p:txBody>
      </p:sp>
    </p:spTree>
    <p:extLst>
      <p:ext uri="{BB962C8B-B14F-4D97-AF65-F5344CB8AC3E}">
        <p14:creationId xmlns="" xmlns:p14="http://schemas.microsoft.com/office/powerpoint/2010/main" val="41006846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3" y="973668"/>
            <a:ext cx="8861244" cy="967674"/>
          </a:xfrm>
        </p:spPr>
        <p:txBody>
          <a:bodyPr/>
          <a:lstStyle/>
          <a:p>
            <a:pPr algn="ctr"/>
            <a:r>
              <a:rPr lang="tr-TR" b="1" i="1" dirty="0" smtClean="0">
                <a:solidFill>
                  <a:prstClr val="white"/>
                </a:solidFill>
                <a:effectLst>
                  <a:outerShdw blurRad="38100" dist="38100" dir="2700000" algn="tl">
                    <a:srgbClr val="000000">
                      <a:alpha val="43137"/>
                    </a:srgbClr>
                  </a:outerShdw>
                </a:effectLst>
              </a:rPr>
              <a:t>Kurumlar </a:t>
            </a:r>
            <a:r>
              <a:rPr lang="tr-TR" b="1" i="1" dirty="0" smtClean="0">
                <a:solidFill>
                  <a:prstClr val="white"/>
                </a:solidFill>
                <a:effectLst>
                  <a:outerShdw blurRad="38100" dist="38100" dir="2700000" algn="tl">
                    <a:srgbClr val="000000">
                      <a:alpha val="43137"/>
                    </a:srgbClr>
                  </a:outerShdw>
                </a:effectLst>
              </a:rPr>
              <a:t>ve İktisadi Gelişme</a:t>
            </a:r>
            <a:endParaRPr lang="tr-TR" sz="4800" dirty="0"/>
          </a:p>
        </p:txBody>
      </p:sp>
      <p:sp>
        <p:nvSpPr>
          <p:cNvPr id="3" name="İçerik Yer Tutucusu 2"/>
          <p:cNvSpPr>
            <a:spLocks noGrp="1"/>
          </p:cNvSpPr>
          <p:nvPr>
            <p:ph idx="1"/>
          </p:nvPr>
        </p:nvSpPr>
        <p:spPr>
          <a:xfrm>
            <a:off x="339029" y="2068926"/>
            <a:ext cx="11618509" cy="4458483"/>
          </a:xfrm>
        </p:spPr>
        <p:txBody>
          <a:bodyPr>
            <a:normAutofit/>
          </a:bodyPr>
          <a:lstStyle/>
          <a:p>
            <a:pPr marL="0" indent="0" algn="just">
              <a:lnSpc>
                <a:spcPct val="150000"/>
              </a:lnSpc>
              <a:buNone/>
            </a:pPr>
            <a:r>
              <a:rPr lang="tr-TR" sz="2000" b="1" dirty="0" smtClean="0">
                <a:solidFill>
                  <a:srgbClr val="FF0000"/>
                </a:solidFill>
              </a:rPr>
              <a:t>Kurumlar</a:t>
            </a:r>
          </a:p>
          <a:p>
            <a:pPr algn="just">
              <a:lnSpc>
                <a:spcPct val="150000"/>
              </a:lnSpc>
            </a:pPr>
            <a:r>
              <a:rPr lang="tr-TR" sz="2000" dirty="0" smtClean="0">
                <a:solidFill>
                  <a:schemeClr val="tx1"/>
                </a:solidFill>
              </a:rPr>
              <a:t>İktisat kuramı içinde kurumların önemini vurgulayan </a:t>
            </a:r>
            <a:r>
              <a:rPr lang="tr-TR" sz="2000" noProof="1" smtClean="0">
                <a:solidFill>
                  <a:schemeClr val="tx1"/>
                </a:solidFill>
              </a:rPr>
              <a:t>yaklaşımların kökenleri 20. yy’ın başlarına hatta daha öncelere kadar gidiyor.</a:t>
            </a:r>
          </a:p>
          <a:p>
            <a:pPr algn="just">
              <a:lnSpc>
                <a:spcPct val="150000"/>
              </a:lnSpc>
            </a:pPr>
            <a:r>
              <a:rPr lang="tr-TR" sz="2000" noProof="1" smtClean="0">
                <a:solidFill>
                  <a:schemeClr val="tx1"/>
                </a:solidFill>
              </a:rPr>
              <a:t>Ancak uzun vadeli iktisadi gelişme için kurumların önemini vurgulayan yaklaşımlar son dönemde güç kazandı. </a:t>
            </a:r>
          </a:p>
          <a:p>
            <a:pPr algn="just">
              <a:lnSpc>
                <a:spcPct val="150000"/>
              </a:lnSpc>
            </a:pPr>
            <a:r>
              <a:rPr lang="tr-TR" sz="2000" noProof="1" smtClean="0">
                <a:solidFill>
                  <a:schemeClr val="tx1"/>
                </a:solidFill>
              </a:rPr>
              <a:t>Başlangıçta toprak, emek, fiziki ve beşeri sermaye gibi girdiler ve bu bağlamdaki teknolojik ilerlemeler iktisadi büyümenin temel nedenleri olarak kabul edilirken son yıllarda kabul gören görüş yakın nedenler ile nihai nedenler arasında  önemli bir ayrım yapmaktadır. </a:t>
            </a:r>
          </a:p>
        </p:txBody>
      </p:sp>
      <p:sp>
        <p:nvSpPr>
          <p:cNvPr id="4" name="Slayt Numarası Yer Tutucusu 3"/>
          <p:cNvSpPr>
            <a:spLocks noGrp="1"/>
          </p:cNvSpPr>
          <p:nvPr>
            <p:ph type="sldNum" sz="quarter" idx="12"/>
          </p:nvPr>
        </p:nvSpPr>
        <p:spPr/>
        <p:txBody>
          <a:bodyPr/>
          <a:lstStyle/>
          <a:p>
            <a:fld id="{EDBDCCA2-E32C-47AF-90C9-1BA786E0CF39}" type="slidenum">
              <a:rPr lang="tr-TR" smtClean="0"/>
              <a:pPr/>
              <a:t>2</a:t>
            </a:fld>
            <a:endParaRPr lang="tr-TR"/>
          </a:p>
        </p:txBody>
      </p:sp>
    </p:spTree>
    <p:extLst>
      <p:ext uri="{BB962C8B-B14F-4D97-AF65-F5344CB8AC3E}">
        <p14:creationId xmlns="" xmlns:p14="http://schemas.microsoft.com/office/powerpoint/2010/main" val="26105745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307102"/>
            <a:ext cx="12070079" cy="4550898"/>
          </a:xfrm>
        </p:spPr>
        <p:txBody>
          <a:bodyPr>
            <a:normAutofit/>
          </a:bodyPr>
          <a:lstStyle/>
          <a:p>
            <a:pPr algn="just">
              <a:lnSpc>
                <a:spcPct val="170000"/>
              </a:lnSpc>
            </a:pPr>
            <a:r>
              <a:rPr lang="tr-TR" dirty="0" smtClean="0"/>
              <a:t>Bu köklü dönüşümden sonra imparatorluğun kurumları ve devletin iktisadi politikaları büyük ölçüde merkezi hükümetin öncelikleri yönünde biçimlendi, çok daha güçlü bir biçimde merkezi yönetimin önceliklerini yansıtmaya başladı.</a:t>
            </a:r>
          </a:p>
          <a:p>
            <a:pPr algn="just">
              <a:lnSpc>
                <a:spcPct val="170000"/>
              </a:lnSpc>
            </a:pPr>
            <a:r>
              <a:rPr lang="tr-TR" dirty="0" smtClean="0"/>
              <a:t>Buna karşılık, toprak sahiplerinin, tüccarların ve sarrafların devletin iktisadi politikaları üzerindeki etkisi de sınırlı kaldı. </a:t>
            </a:r>
          </a:p>
          <a:p>
            <a:pPr algn="just">
              <a:lnSpc>
                <a:spcPct val="170000"/>
              </a:lnSpc>
            </a:pPr>
            <a:r>
              <a:rPr lang="tr-TR" dirty="0" smtClean="0"/>
              <a:t>17. ve </a:t>
            </a:r>
            <a:r>
              <a:rPr lang="tr-TR" noProof="1" smtClean="0"/>
              <a:t>18. yy’da merkeziyetçi yapıların bir hayli zayıflamasına karşın üreticiler ve tüccarlar bu geleneksel politikaların değiştirilmesi için merkezi devlet </a:t>
            </a:r>
            <a:r>
              <a:rPr lang="tr-TR" dirty="0" smtClean="0"/>
              <a:t>üzerinde baskı oluşturacak kadar güçlenemediler. </a:t>
            </a:r>
          </a:p>
        </p:txBody>
      </p:sp>
      <p:sp>
        <p:nvSpPr>
          <p:cNvPr id="4" name="Unvan 1"/>
          <p:cNvSpPr txBox="1">
            <a:spLocks/>
          </p:cNvSpPr>
          <p:nvPr/>
        </p:nvSpPr>
        <p:spPr bwMode="gray">
          <a:xfrm>
            <a:off x="1249601" y="973667"/>
            <a:ext cx="8780664" cy="883267"/>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solidFill>
                  <a:srgbClr val="EBEBEB"/>
                </a:solidFill>
                <a:effectLst>
                  <a:outerShdw blurRad="38100" dist="38100" dir="2700000" algn="tl">
                    <a:srgbClr val="000000">
                      <a:alpha val="43137"/>
                    </a:srgbClr>
                  </a:outerShdw>
                </a:effectLst>
              </a:rPr>
              <a:t> </a:t>
            </a:r>
            <a:br>
              <a:rPr lang="tr-TR" b="1" dirty="0" smtClean="0">
                <a:solidFill>
                  <a:srgbClr val="EBEBEB"/>
                </a:solidFill>
                <a:effectLst>
                  <a:outerShdw blurRad="38100" dist="38100" dir="2700000" algn="tl">
                    <a:srgbClr val="000000">
                      <a:alpha val="43137"/>
                    </a:srgbClr>
                  </a:outerShdw>
                </a:effectLst>
              </a:rPr>
            </a:br>
            <a:r>
              <a:rPr lang="tr-TR" b="1" i="1" dirty="0" smtClean="0">
                <a:solidFill>
                  <a:prstClr val="white"/>
                </a:solidFill>
                <a:effectLst>
                  <a:outerShdw blurRad="38100" dist="38100" dir="2700000" algn="tl">
                    <a:srgbClr val="000000">
                      <a:alpha val="43137"/>
                    </a:srgbClr>
                  </a:outerShdw>
                </a:effectLst>
              </a:rPr>
              <a:t>19. Yüzyıl Öncesinde Osmanlı Ekonomisi ve Kurumları</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20</a:t>
            </a:fld>
            <a:endParaRPr lang="tr-TR"/>
          </a:p>
        </p:txBody>
      </p:sp>
    </p:spTree>
    <p:extLst>
      <p:ext uri="{BB962C8B-B14F-4D97-AF65-F5344CB8AC3E}">
        <p14:creationId xmlns="" xmlns:p14="http://schemas.microsoft.com/office/powerpoint/2010/main" val="25283564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2997" y="2744177"/>
            <a:ext cx="11369119" cy="4113823"/>
          </a:xfrm>
        </p:spPr>
        <p:txBody>
          <a:bodyPr/>
          <a:lstStyle/>
          <a:p>
            <a:pPr algn="just">
              <a:lnSpc>
                <a:spcPct val="170000"/>
              </a:lnSpc>
            </a:pPr>
            <a:r>
              <a:rPr lang="tr-TR" dirty="0"/>
              <a:t>Osmanlı’da dengelerin nasıl olması gerektiğine ilişkin anlayış  zaman içinde ekonominin ve toplumun geçirdiği dönüşümlerle birlikte değişti. </a:t>
            </a:r>
          </a:p>
          <a:p>
            <a:pPr algn="just">
              <a:lnSpc>
                <a:spcPct val="170000"/>
              </a:lnSpc>
            </a:pPr>
            <a:r>
              <a:rPr lang="tr-TR" dirty="0"/>
              <a:t>Merkezi hükümet herhangi bir anda var olan düzeni ve dengeleri korumaya çalışmaktaydı. </a:t>
            </a:r>
          </a:p>
          <a:p>
            <a:pPr algn="just">
              <a:lnSpc>
                <a:spcPct val="170000"/>
              </a:lnSpc>
            </a:pPr>
            <a:r>
              <a:rPr lang="tr-TR" dirty="0"/>
              <a:t>Tüccarların, lonca üyelerinin veya başkalarının hızla zenginleşmeleri, düzenin çözüleceği endişesiyle olumlu karşılanmıyordu. </a:t>
            </a:r>
          </a:p>
          <a:p>
            <a:endParaRPr lang="tr-TR" dirty="0"/>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solidFill>
                  <a:srgbClr val="EBEBEB"/>
                </a:solidFill>
                <a:effectLst>
                  <a:outerShdw blurRad="38100" dist="38100" dir="2700000" algn="tl">
                    <a:srgbClr val="000000">
                      <a:alpha val="43137"/>
                    </a:srgbClr>
                  </a:outerShdw>
                </a:effectLst>
              </a:rPr>
              <a:t> </a:t>
            </a:r>
            <a:br>
              <a:rPr lang="tr-TR" b="1" dirty="0" smtClean="0">
                <a:solidFill>
                  <a:srgbClr val="EBEBEB"/>
                </a:solidFill>
                <a:effectLst>
                  <a:outerShdw blurRad="38100" dist="38100" dir="2700000" algn="tl">
                    <a:srgbClr val="000000">
                      <a:alpha val="43137"/>
                    </a:srgbClr>
                  </a:outerShdw>
                </a:effectLst>
              </a:rPr>
            </a:br>
            <a:r>
              <a:rPr lang="tr-TR" b="1" i="1" dirty="0" smtClean="0">
                <a:solidFill>
                  <a:prstClr val="white"/>
                </a:solidFill>
                <a:effectLst>
                  <a:outerShdw blurRad="38100" dist="38100" dir="2700000" algn="tl">
                    <a:srgbClr val="000000">
                      <a:alpha val="43137"/>
                    </a:srgbClr>
                  </a:outerShdw>
                </a:effectLst>
              </a:rPr>
              <a:t>19. Yüzyıl Öncesinde Osmanlı Ekonomisi ve Kurumları</a:t>
            </a:r>
            <a:endParaRPr lang="tr-TR" dirty="0"/>
          </a:p>
        </p:txBody>
      </p:sp>
      <p:sp>
        <p:nvSpPr>
          <p:cNvPr id="5" name="Slayt Numarası Yer Tutucusu 4"/>
          <p:cNvSpPr>
            <a:spLocks noGrp="1"/>
          </p:cNvSpPr>
          <p:nvPr>
            <p:ph type="sldNum" sz="quarter" idx="12"/>
          </p:nvPr>
        </p:nvSpPr>
        <p:spPr/>
        <p:txBody>
          <a:bodyPr/>
          <a:lstStyle/>
          <a:p>
            <a:fld id="{EDBDCCA2-E32C-47AF-90C9-1BA786E0CF39}" type="slidenum">
              <a:rPr lang="tr-TR" smtClean="0"/>
              <a:pPr/>
              <a:t>21</a:t>
            </a:fld>
            <a:endParaRPr lang="tr-TR"/>
          </a:p>
        </p:txBody>
      </p:sp>
    </p:spTree>
    <p:extLst>
      <p:ext uri="{BB962C8B-B14F-4D97-AF65-F5344CB8AC3E}">
        <p14:creationId xmlns="" xmlns:p14="http://schemas.microsoft.com/office/powerpoint/2010/main" val="8037387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377441"/>
            <a:ext cx="12070079" cy="4360984"/>
          </a:xfrm>
        </p:spPr>
        <p:txBody>
          <a:bodyPr>
            <a:normAutofit/>
          </a:bodyPr>
          <a:lstStyle/>
          <a:p>
            <a:pPr algn="just">
              <a:lnSpc>
                <a:spcPct val="160000"/>
              </a:lnSpc>
            </a:pPr>
            <a:r>
              <a:rPr lang="tr-TR" noProof="1" smtClean="0"/>
              <a:t>17. ve 18. yy’da merkezi hükümetin gücünün azalmasına ve pek çok yerde vergi toplama sürecinin denetimini yitirmesine karşın, merkezi hükümet tarımsal topraklarda özel mülkiyetin kurulmasına direndi. </a:t>
            </a:r>
          </a:p>
          <a:p>
            <a:pPr algn="just">
              <a:lnSpc>
                <a:spcPct val="160000"/>
              </a:lnSpc>
            </a:pPr>
            <a:r>
              <a:rPr lang="tr-TR" noProof="1" smtClean="0"/>
              <a:t>  Toprak </a:t>
            </a:r>
            <a:r>
              <a:rPr lang="tr-TR" noProof="1" smtClean="0"/>
              <a:t>düzeni gibi iktisadi bir kurumda büyük değişiklikler yapmak mümkün olmadı. </a:t>
            </a:r>
          </a:p>
          <a:p>
            <a:pPr algn="just">
              <a:lnSpc>
                <a:spcPct val="160000"/>
              </a:lnSpc>
            </a:pPr>
            <a:r>
              <a:rPr lang="tr-TR" noProof="1" smtClean="0"/>
              <a:t>Devlet, toprak hukukunu ve bu hukukun uygulanmasını yönlendirmeye devam etti. </a:t>
            </a:r>
          </a:p>
          <a:p>
            <a:pPr algn="just">
              <a:lnSpc>
                <a:spcPct val="160000"/>
              </a:lnSpc>
            </a:pPr>
            <a:r>
              <a:rPr lang="tr-TR" noProof="1" smtClean="0"/>
              <a:t>Toprağın kullanımı da esas olarak küçük ölçekli aile işletmelerinin elinde kaldı. </a:t>
            </a:r>
          </a:p>
          <a:p>
            <a:pPr algn="just">
              <a:lnSpc>
                <a:spcPct val="160000"/>
              </a:lnSpc>
            </a:pPr>
            <a:r>
              <a:rPr lang="tr-TR" noProof="1" smtClean="0"/>
              <a:t>19. yy’da Tanzimat’ın bir parçası olarak düzenlenen Arazi Kanunnamesi’ne (1858) kadar, tarımsal topraklar üzerinde özel mülkiyet ve bunların alım satımı yaygınlaşmadı, kasaba ve kentlerin çevresindeki bağ ve bahçelerle sınırlı kaldı. </a:t>
            </a:r>
            <a:endParaRPr lang="tr-TR" noProof="1"/>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solidFill>
                  <a:srgbClr val="EBEBEB"/>
                </a:solidFill>
                <a:effectLst>
                  <a:outerShdw blurRad="38100" dist="38100" dir="2700000" algn="tl">
                    <a:srgbClr val="000000">
                      <a:alpha val="43137"/>
                    </a:srgbClr>
                  </a:outerShdw>
                </a:effectLst>
              </a:rPr>
              <a:t> </a:t>
            </a:r>
            <a:r>
              <a:rPr lang="tr-TR" b="1" dirty="0" smtClean="0">
                <a:solidFill>
                  <a:srgbClr val="EBEBEB"/>
                </a:solidFill>
                <a:effectLst>
                  <a:outerShdw blurRad="38100" dist="38100" dir="2700000" algn="tl">
                    <a:srgbClr val="000000">
                      <a:alpha val="43137"/>
                    </a:srgbClr>
                  </a:outerShdw>
                </a:effectLst>
              </a:rPr>
              <a:t/>
            </a:r>
            <a:br>
              <a:rPr lang="tr-TR" b="1" dirty="0" smtClean="0">
                <a:solidFill>
                  <a:srgbClr val="EBEBEB"/>
                </a:solidFill>
                <a:effectLst>
                  <a:outerShdw blurRad="38100" dist="38100" dir="2700000" algn="tl">
                    <a:srgbClr val="000000">
                      <a:alpha val="43137"/>
                    </a:srgbClr>
                  </a:outerShdw>
                </a:effectLst>
              </a:rPr>
            </a:br>
            <a:r>
              <a:rPr lang="tr-TR" sz="2400" b="1" i="1" dirty="0" smtClean="0">
                <a:solidFill>
                  <a:prstClr val="white"/>
                </a:solidFill>
                <a:effectLst>
                  <a:outerShdw blurRad="38100" dist="38100" dir="2700000" algn="tl">
                    <a:srgbClr val="000000">
                      <a:alpha val="43137"/>
                    </a:srgbClr>
                  </a:outerShdw>
                </a:effectLst>
              </a:rPr>
              <a:t>-19. Yüzyıl Öncesinde Osmanlı Ekonomisi ve Kurumları</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22</a:t>
            </a:fld>
            <a:endParaRPr lang="tr-TR"/>
          </a:p>
        </p:txBody>
      </p:sp>
    </p:spTree>
    <p:extLst>
      <p:ext uri="{BB962C8B-B14F-4D97-AF65-F5344CB8AC3E}">
        <p14:creationId xmlns="" xmlns:p14="http://schemas.microsoft.com/office/powerpoint/2010/main" val="6265833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5422" y="2603500"/>
            <a:ext cx="11619913" cy="3416300"/>
          </a:xfrm>
        </p:spPr>
        <p:txBody>
          <a:bodyPr>
            <a:normAutofit/>
          </a:bodyPr>
          <a:lstStyle/>
          <a:p>
            <a:pPr algn="just">
              <a:lnSpc>
                <a:spcPct val="150000"/>
              </a:lnSpc>
            </a:pPr>
            <a:r>
              <a:rPr lang="tr-TR" sz="2000" noProof="1" smtClean="0"/>
              <a:t>Tarımsal topraklar önemli bir yatırım aracı haline gelmedi.</a:t>
            </a:r>
          </a:p>
          <a:p>
            <a:pPr algn="just">
              <a:lnSpc>
                <a:spcPct val="150000"/>
              </a:lnSpc>
            </a:pPr>
            <a:r>
              <a:rPr lang="tr-TR" sz="2000" noProof="1" smtClean="0"/>
              <a:t>Taşrada güçlenen ayan büyük miktar topraktan devlet adına vergi toplama hakkını eline geçirse bile bu gücü büyük toprak mülkiyetine dönüştüremediler (Keyder ve Tabak, </a:t>
            </a:r>
            <a:r>
              <a:rPr lang="tr-TR" sz="2000" noProof="1" smtClean="0"/>
              <a:t>1991, Aktaran pamuk, 2015). </a:t>
            </a:r>
            <a:endParaRPr lang="tr-TR" sz="2000" noProof="1"/>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solidFill>
                  <a:srgbClr val="EBEBEB"/>
                </a:solidFill>
                <a:effectLst>
                  <a:outerShdw blurRad="38100" dist="38100" dir="2700000" algn="tl">
                    <a:srgbClr val="000000">
                      <a:alpha val="43137"/>
                    </a:srgbClr>
                  </a:outerShdw>
                </a:effectLst>
              </a:rPr>
              <a:t> </a:t>
            </a:r>
            <a:r>
              <a:rPr lang="tr-TR" b="1" dirty="0" smtClean="0">
                <a:solidFill>
                  <a:srgbClr val="EBEBEB"/>
                </a:solidFill>
                <a:effectLst>
                  <a:outerShdw blurRad="38100" dist="38100" dir="2700000" algn="tl">
                    <a:srgbClr val="000000">
                      <a:alpha val="43137"/>
                    </a:srgbClr>
                  </a:outerShdw>
                </a:effectLst>
              </a:rPr>
              <a:t/>
            </a:r>
            <a:br>
              <a:rPr lang="tr-TR" b="1" dirty="0" smtClean="0">
                <a:solidFill>
                  <a:srgbClr val="EBEBEB"/>
                </a:solidFill>
                <a:effectLst>
                  <a:outerShdw blurRad="38100" dist="38100" dir="2700000" algn="tl">
                    <a:srgbClr val="000000">
                      <a:alpha val="43137"/>
                    </a:srgbClr>
                  </a:outerShdw>
                </a:effectLst>
              </a:rPr>
            </a:br>
            <a:r>
              <a:rPr lang="tr-TR" sz="2400" b="1" i="1" dirty="0" smtClean="0">
                <a:solidFill>
                  <a:prstClr val="white"/>
                </a:solidFill>
                <a:effectLst>
                  <a:outerShdw blurRad="38100" dist="38100" dir="2700000" algn="tl">
                    <a:srgbClr val="000000">
                      <a:alpha val="43137"/>
                    </a:srgbClr>
                  </a:outerShdw>
                </a:effectLst>
              </a:rPr>
              <a:t>-19. Yüzyıl Öncesinde Osmanlı Ekonomisi ve Kurumları</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23</a:t>
            </a:fld>
            <a:endParaRPr lang="tr-TR"/>
          </a:p>
        </p:txBody>
      </p:sp>
    </p:spTree>
    <p:extLst>
      <p:ext uri="{BB962C8B-B14F-4D97-AF65-F5344CB8AC3E}">
        <p14:creationId xmlns="" xmlns:p14="http://schemas.microsoft.com/office/powerpoint/2010/main" val="35003562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2597" y="2293034"/>
            <a:ext cx="11929403" cy="3953021"/>
          </a:xfrm>
        </p:spPr>
        <p:txBody>
          <a:bodyPr>
            <a:normAutofit/>
          </a:bodyPr>
          <a:lstStyle/>
          <a:p>
            <a:pPr marL="0" indent="0" algn="just">
              <a:lnSpc>
                <a:spcPct val="170000"/>
              </a:lnSpc>
              <a:buNone/>
            </a:pPr>
            <a:r>
              <a:rPr lang="tr-TR" b="1" dirty="0" smtClean="0">
                <a:solidFill>
                  <a:srgbClr val="FF0000"/>
                </a:solidFill>
              </a:rPr>
              <a:t>Kent Ekonomisi ve Ticaret</a:t>
            </a:r>
          </a:p>
          <a:p>
            <a:pPr algn="just">
              <a:lnSpc>
                <a:spcPct val="170000"/>
              </a:lnSpc>
            </a:pPr>
            <a:r>
              <a:rPr lang="tr-TR" dirty="0" smtClean="0">
                <a:solidFill>
                  <a:schemeClr val="tx1"/>
                </a:solidFill>
              </a:rPr>
              <a:t>Osmanlı kentlerinde zanaat ve ticaret loncaları iktisadi yaşamın temel ekseni idi. </a:t>
            </a:r>
          </a:p>
          <a:p>
            <a:pPr algn="just">
              <a:lnSpc>
                <a:spcPct val="170000"/>
              </a:lnSpc>
            </a:pPr>
            <a:r>
              <a:rPr lang="tr-TR" dirty="0" smtClean="0">
                <a:solidFill>
                  <a:schemeClr val="tx1"/>
                </a:solidFill>
              </a:rPr>
              <a:t>Kentler büyüdükçe işbölümü ve uzmanlaşma da derinleşir, lonca sayısı artardı. </a:t>
            </a:r>
          </a:p>
          <a:p>
            <a:pPr algn="just">
              <a:lnSpc>
                <a:spcPct val="170000"/>
              </a:lnSpc>
            </a:pPr>
            <a:r>
              <a:rPr lang="tr-TR" dirty="0" smtClean="0">
                <a:solidFill>
                  <a:schemeClr val="tx1"/>
                </a:solidFill>
              </a:rPr>
              <a:t>İç ve dış ticaret ekonomi açısından çok önemliydi.</a:t>
            </a:r>
          </a:p>
          <a:p>
            <a:pPr algn="just">
              <a:lnSpc>
                <a:spcPct val="170000"/>
              </a:lnSpc>
            </a:pPr>
            <a:r>
              <a:rPr lang="tr-TR" dirty="0">
                <a:solidFill>
                  <a:schemeClr val="tx1"/>
                </a:solidFill>
              </a:rPr>
              <a:t> </a:t>
            </a:r>
            <a:r>
              <a:rPr lang="tr-TR" dirty="0" smtClean="0">
                <a:solidFill>
                  <a:schemeClr val="tx1"/>
                </a:solidFill>
              </a:rPr>
              <a:t>İç ticaret sayesinde kentlerdeki esnaf loncaları için hammadde sağlanıyor, kentlerdeki tüketicilerin, devlet yöneticilerinin, ordunun ve donanmanın gereksinimleri karşılanıyordu</a:t>
            </a:r>
            <a:r>
              <a:rPr lang="tr-TR" dirty="0" smtClean="0">
                <a:solidFill>
                  <a:schemeClr val="tx1"/>
                </a:solidFill>
              </a:rPr>
              <a:t>. Dış ticaret sayesinde de </a:t>
            </a:r>
            <a:r>
              <a:rPr lang="tr-TR" dirty="0" err="1" smtClean="0">
                <a:solidFill>
                  <a:schemeClr val="tx1"/>
                </a:solidFill>
              </a:rPr>
              <a:t>İmparatatorluk’ta</a:t>
            </a:r>
            <a:r>
              <a:rPr lang="tr-TR" dirty="0" smtClean="0">
                <a:solidFill>
                  <a:schemeClr val="tx1"/>
                </a:solidFill>
              </a:rPr>
              <a:t> üretilmeyen pek çok mal Doğu’dan ya da Batı’dan getirtilebiliyordu.</a:t>
            </a:r>
            <a:endParaRPr lang="tr-TR" dirty="0" smtClean="0">
              <a:solidFill>
                <a:schemeClr val="tx1"/>
              </a:solidFill>
            </a:endParaRPr>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solidFill>
                  <a:srgbClr val="EBEBEB"/>
                </a:solidFill>
                <a:effectLst>
                  <a:outerShdw blurRad="38100" dist="38100" dir="2700000" algn="tl">
                    <a:srgbClr val="000000">
                      <a:alpha val="43137"/>
                    </a:srgbClr>
                  </a:outerShdw>
                </a:effectLst>
              </a:rPr>
              <a:t> </a:t>
            </a:r>
            <a:br>
              <a:rPr lang="tr-TR" b="1" dirty="0" smtClean="0">
                <a:solidFill>
                  <a:srgbClr val="EBEBEB"/>
                </a:solidFill>
                <a:effectLst>
                  <a:outerShdw blurRad="38100" dist="38100" dir="2700000" algn="tl">
                    <a:srgbClr val="000000">
                      <a:alpha val="43137"/>
                    </a:srgbClr>
                  </a:outerShdw>
                </a:effectLst>
              </a:rPr>
            </a:br>
            <a:r>
              <a:rPr lang="tr-TR" b="1" i="1" dirty="0" smtClean="0">
                <a:solidFill>
                  <a:prstClr val="white"/>
                </a:solidFill>
                <a:effectLst>
                  <a:outerShdw blurRad="38100" dist="38100" dir="2700000" algn="tl">
                    <a:srgbClr val="000000">
                      <a:alpha val="43137"/>
                    </a:srgbClr>
                  </a:outerShdw>
                </a:effectLst>
              </a:rPr>
              <a:t>19. Yüzyıl Öncesinde Osmanlı Ekonomisi ve Kurumları</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24</a:t>
            </a:fld>
            <a:endParaRPr lang="tr-TR"/>
          </a:p>
        </p:txBody>
      </p:sp>
    </p:spTree>
    <p:extLst>
      <p:ext uri="{BB962C8B-B14F-4D97-AF65-F5344CB8AC3E}">
        <p14:creationId xmlns="" xmlns:p14="http://schemas.microsoft.com/office/powerpoint/2010/main" val="17471158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1349" y="492369"/>
            <a:ext cx="8805018" cy="1941342"/>
          </a:xfrm>
        </p:spPr>
        <p:txBody>
          <a:bodyPr/>
          <a:lstStyle/>
          <a:p>
            <a:pPr algn="ct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b="1" dirty="0" smtClean="0">
                <a:solidFill>
                  <a:srgbClr val="FF0000"/>
                </a:solidFill>
              </a:rPr>
              <a:t>Türkiye’de </a:t>
            </a:r>
            <a:r>
              <a:rPr lang="tr-TR" b="1" dirty="0" smtClean="0">
                <a:solidFill>
                  <a:srgbClr val="FF0000"/>
                </a:solidFill>
              </a:rPr>
              <a:t>ve Avrupa’da Ücret ve Gelirler</a:t>
            </a:r>
            <a:br>
              <a:rPr lang="tr-TR" b="1" dirty="0" smtClean="0">
                <a:solidFill>
                  <a:srgbClr val="FF0000"/>
                </a:solidFill>
              </a:rPr>
            </a:br>
            <a:endParaRPr lang="tr-TR" b="1" dirty="0" smtClean="0">
              <a:solidFill>
                <a:srgbClr val="FF0000"/>
              </a:solidFill>
            </a:endParaRPr>
          </a:p>
          <a:p>
            <a:r>
              <a:rPr lang="tr-TR" dirty="0" smtClean="0"/>
              <a:t>14. ve 15. yüzyıllarda, nüfusun Ortadoğu ve Avrupa’yı etkisi altına alan ve Kara Ölüm olarak adlandırılan veba salgınında üçte bir oranında gerilemesi söz konusu olmuş, buna </a:t>
            </a:r>
            <a:r>
              <a:rPr lang="tr-TR" dirty="0" smtClean="0"/>
              <a:t> </a:t>
            </a:r>
            <a:r>
              <a:rPr lang="tr-TR" dirty="0" smtClean="0"/>
              <a:t>karşın geride kalanların ücret ve gelirlerinde artış olmuştur. </a:t>
            </a:r>
          </a:p>
          <a:p>
            <a:r>
              <a:rPr lang="tr-TR" dirty="0" smtClean="0"/>
              <a:t>16. yüzyılda nüfus yeniden veba salgını öncesi düzeye yaklaşmış ya da eski düzeyini geçmiş iken, ücret ve kişi başına gelirlerde de gerileme eğilimi ortaya çıkmıştır.</a:t>
            </a:r>
          </a:p>
          <a:p>
            <a:r>
              <a:rPr lang="tr-TR" dirty="0" smtClean="0"/>
              <a:t>16. </a:t>
            </a:r>
            <a:r>
              <a:rPr lang="tr-TR" dirty="0" err="1" smtClean="0"/>
              <a:t>yy.’da</a:t>
            </a:r>
            <a:r>
              <a:rPr lang="tr-TR" dirty="0" smtClean="0"/>
              <a:t> İstanbul’daki inşaat işçilerinin ücretlerinin Avrupa’daki ücretlere bir hayli yakın olduğu, bazı bölgelerde %50 daha fazla olduğu,Avrupa’nın  sanayileşmesine karşın Türkiye’nin tarımda uzmanlaşmaya </a:t>
            </a:r>
            <a:r>
              <a:rPr lang="tr-TR" dirty="0" err="1" smtClean="0"/>
              <a:t>devasm</a:t>
            </a:r>
            <a:r>
              <a:rPr lang="tr-TR" dirty="0" smtClean="0"/>
              <a:t> etmesi ile bu farkın artış gösterdiği belirtilmektedir.  </a:t>
            </a:r>
            <a:endParaRPr lang="tr-TR" dirty="0"/>
          </a:p>
        </p:txBody>
      </p:sp>
      <p:sp>
        <p:nvSpPr>
          <p:cNvPr id="4" name="3 Slayt Numarası Yer Tutucusu"/>
          <p:cNvSpPr>
            <a:spLocks noGrp="1"/>
          </p:cNvSpPr>
          <p:nvPr>
            <p:ph type="sldNum" sz="quarter" idx="12"/>
          </p:nvPr>
        </p:nvSpPr>
        <p:spPr/>
        <p:txBody>
          <a:bodyPr/>
          <a:lstStyle/>
          <a:p>
            <a:fld id="{EDBDCCA2-E32C-47AF-90C9-1BA786E0CF39}" type="slidenum">
              <a:rPr lang="tr-TR" smtClean="0"/>
              <a:pPr/>
              <a:t>25</a:t>
            </a:fld>
            <a:endParaRPr lang="tr-T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Kaynak</a:t>
            </a:r>
            <a:endParaRPr lang="tr-TR" dirty="0"/>
          </a:p>
        </p:txBody>
      </p:sp>
      <p:sp>
        <p:nvSpPr>
          <p:cNvPr id="3" name="2 İçerik Yer Tutucusu"/>
          <p:cNvSpPr>
            <a:spLocks noGrp="1"/>
          </p:cNvSpPr>
          <p:nvPr>
            <p:ph idx="1"/>
          </p:nvPr>
        </p:nvSpPr>
        <p:spPr/>
        <p:txBody>
          <a:bodyPr/>
          <a:lstStyle/>
          <a:p>
            <a:r>
              <a:rPr lang="tr-TR" sz="2400" dirty="0" smtClean="0"/>
              <a:t>Pamuk, Şevket (2019). </a:t>
            </a:r>
            <a:r>
              <a:rPr lang="tr-TR" sz="2400" i="1" dirty="0" smtClean="0"/>
              <a:t>Türkiye’nin 200 Yıllık İktisadi Tarihi</a:t>
            </a:r>
            <a:r>
              <a:rPr lang="tr-TR" sz="2400" dirty="0" smtClean="0"/>
              <a:t>. 10. Baskı. İş Bankası Yayınları</a:t>
            </a:r>
          </a:p>
          <a:p>
            <a:endParaRPr lang="tr-TR" dirty="0"/>
          </a:p>
        </p:txBody>
      </p:sp>
      <p:sp>
        <p:nvSpPr>
          <p:cNvPr id="4" name="3 Slayt Numarası Yer Tutucusu"/>
          <p:cNvSpPr>
            <a:spLocks noGrp="1"/>
          </p:cNvSpPr>
          <p:nvPr>
            <p:ph type="sldNum" sz="quarter" idx="12"/>
          </p:nvPr>
        </p:nvSpPr>
        <p:spPr/>
        <p:txBody>
          <a:bodyPr/>
          <a:lstStyle/>
          <a:p>
            <a:fld id="{EDBDCCA2-E32C-47AF-90C9-1BA786E0CF39}" type="slidenum">
              <a:rPr lang="tr-TR" smtClean="0"/>
              <a:pPr/>
              <a:t>26</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2031" y="2603500"/>
            <a:ext cx="11422966" cy="4254500"/>
          </a:xfrm>
        </p:spPr>
        <p:txBody>
          <a:bodyPr/>
          <a:lstStyle/>
          <a:p>
            <a:pPr algn="just">
              <a:lnSpc>
                <a:spcPct val="150000"/>
              </a:lnSpc>
            </a:pPr>
            <a:r>
              <a:rPr lang="tr-TR" sz="2000" noProof="1">
                <a:solidFill>
                  <a:schemeClr val="tx1"/>
                </a:solidFill>
              </a:rPr>
              <a:t>Bu ayrıma göre iktisadi büyümenin yakın nedenleri olarak girdilerin miktarı ve verimliliğindeki artışlara işaret ediliyor. </a:t>
            </a:r>
          </a:p>
          <a:p>
            <a:pPr algn="just">
              <a:lnSpc>
                <a:spcPct val="150000"/>
              </a:lnSpc>
            </a:pPr>
            <a:r>
              <a:rPr lang="tr-TR" sz="2000" noProof="1">
                <a:solidFill>
                  <a:schemeClr val="tx1"/>
                </a:solidFill>
              </a:rPr>
              <a:t>Nihai nedenler olarak ise büyümenin içinde yer aldığı toplumsal ve siyasal ortam gösteriliyor,</a:t>
            </a:r>
            <a:r>
              <a:rPr lang="tr-TR" sz="2000" dirty="0">
                <a:solidFill>
                  <a:schemeClr val="tx1"/>
                </a:solidFill>
              </a:rPr>
              <a:t> kurumların önemi de bu noktada ortaya çıkıyor. </a:t>
            </a:r>
          </a:p>
          <a:p>
            <a:endParaRPr lang="tr-TR" dirty="0"/>
          </a:p>
        </p:txBody>
      </p:sp>
      <p:sp>
        <p:nvSpPr>
          <p:cNvPr id="4" name="Unvan 1"/>
          <p:cNvSpPr>
            <a:spLocks noGrp="1"/>
          </p:cNvSpPr>
          <p:nvPr>
            <p:ph type="title"/>
          </p:nvPr>
        </p:nvSpPr>
        <p:spPr>
          <a:xfrm>
            <a:off x="1154953" y="973668"/>
            <a:ext cx="8761413" cy="706964"/>
          </a:xfrm>
        </p:spPr>
        <p:txBody>
          <a:body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5" name="Slayt Numarası Yer Tutucusu 4"/>
          <p:cNvSpPr>
            <a:spLocks noGrp="1"/>
          </p:cNvSpPr>
          <p:nvPr>
            <p:ph type="sldNum" sz="quarter" idx="12"/>
          </p:nvPr>
        </p:nvSpPr>
        <p:spPr/>
        <p:txBody>
          <a:bodyPr/>
          <a:lstStyle/>
          <a:p>
            <a:fld id="{EDBDCCA2-E32C-47AF-90C9-1BA786E0CF39}" type="slidenum">
              <a:rPr lang="tr-TR" smtClean="0"/>
              <a:pPr/>
              <a:t>3</a:t>
            </a:fld>
            <a:endParaRPr lang="tr-TR"/>
          </a:p>
        </p:txBody>
      </p:sp>
    </p:spTree>
    <p:extLst>
      <p:ext uri="{BB962C8B-B14F-4D97-AF65-F5344CB8AC3E}">
        <p14:creationId xmlns="" xmlns:p14="http://schemas.microsoft.com/office/powerpoint/2010/main" val="2478093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603499"/>
            <a:ext cx="12013809" cy="4134925"/>
          </a:xfrm>
        </p:spPr>
        <p:txBody>
          <a:bodyPr>
            <a:normAutofit/>
          </a:bodyPr>
          <a:lstStyle/>
          <a:p>
            <a:pPr algn="just">
              <a:lnSpc>
                <a:spcPct val="170000"/>
              </a:lnSpc>
            </a:pPr>
            <a:r>
              <a:rPr lang="tr-TR" sz="2000" dirty="0" smtClean="0"/>
              <a:t>Kurumlar, toplum içinde kişiler veya farklı gruplar ya da kesimler arasındaki ilişkileri biçimlendiren ve yönlendiren yazılı ve yazılı olmayan kurallar, örgütlenmeler ve bunların uygulanması olarak tanımlanmaktadır.</a:t>
            </a:r>
          </a:p>
          <a:p>
            <a:pPr algn="just">
              <a:lnSpc>
                <a:spcPct val="170000"/>
              </a:lnSpc>
            </a:pPr>
            <a:r>
              <a:rPr lang="tr-TR" sz="2000" dirty="0" smtClean="0"/>
              <a:t>Bu tanıma göre, örneğin, somut uygulanış biçimiyle hukuk ve piyasa kurumları akla gelen ilk kurumlardandır. </a:t>
            </a:r>
          </a:p>
          <a:p>
            <a:pPr algn="just">
              <a:lnSpc>
                <a:spcPct val="170000"/>
              </a:lnSpc>
            </a:pPr>
            <a:r>
              <a:rPr lang="tr-TR" sz="2000" dirty="0" smtClean="0"/>
              <a:t>İktisadi kurumlar dendiğinde, birbirleriyle örtüşen ve birbirlerini tamamlayan iki kümeden söz ediliyor: </a:t>
            </a:r>
          </a:p>
          <a:p>
            <a:pPr marL="0" indent="0" algn="just">
              <a:lnSpc>
                <a:spcPct val="170000"/>
              </a:lnSpc>
              <a:buNone/>
            </a:pPr>
            <a:endParaRPr lang="tr-TR" dirty="0" smtClean="0"/>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4</a:t>
            </a:fld>
            <a:endParaRPr lang="tr-TR"/>
          </a:p>
        </p:txBody>
      </p:sp>
    </p:spTree>
    <p:extLst>
      <p:ext uri="{BB962C8B-B14F-4D97-AF65-F5344CB8AC3E}">
        <p14:creationId xmlns="" xmlns:p14="http://schemas.microsoft.com/office/powerpoint/2010/main" val="3172372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3895" y="2603500"/>
            <a:ext cx="11549576" cy="4254500"/>
          </a:xfrm>
        </p:spPr>
        <p:txBody>
          <a:bodyPr/>
          <a:lstStyle/>
          <a:p>
            <a:pPr algn="just">
              <a:lnSpc>
                <a:spcPct val="150000"/>
              </a:lnSpc>
              <a:buFont typeface="+mj-lt"/>
              <a:buAutoNum type="arabicPeriod"/>
            </a:pPr>
            <a:r>
              <a:rPr lang="tr-TR" sz="2000" b="1" dirty="0"/>
              <a:t>Aşağıdan yukarıya doğru biçimlenen kurumlar</a:t>
            </a:r>
            <a:r>
              <a:rPr lang="tr-TR" sz="2000" dirty="0"/>
              <a:t>, kişilerin, ortaklıkların, iktisadi faaliyetlerinde belirsizliği azaltmak, verimliliği artırmak ve farklı kişi, topluluk ve kuruluşlar arasındaki işbirliğini güçlendirmek amacıyla geliştirdikleri kuralları ve bunların uygulanmasını kapsıyor. Böylece kişiler ya da birimler arasındaki ilişkilerin daha kolay, güvenli ve istikrarlı koşullar altında gerçekleşmesi sağlanmaya çalışılıyor. </a:t>
            </a:r>
          </a:p>
          <a:p>
            <a:endParaRPr lang="tr-TR" dirty="0"/>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5" name="Slayt Numarası Yer Tutucusu 4"/>
          <p:cNvSpPr>
            <a:spLocks noGrp="1"/>
          </p:cNvSpPr>
          <p:nvPr>
            <p:ph type="sldNum" sz="quarter" idx="12"/>
          </p:nvPr>
        </p:nvSpPr>
        <p:spPr/>
        <p:txBody>
          <a:bodyPr/>
          <a:lstStyle/>
          <a:p>
            <a:fld id="{EDBDCCA2-E32C-47AF-90C9-1BA786E0CF39}" type="slidenum">
              <a:rPr lang="tr-TR" smtClean="0"/>
              <a:pPr/>
              <a:t>5</a:t>
            </a:fld>
            <a:endParaRPr lang="tr-TR"/>
          </a:p>
        </p:txBody>
      </p:sp>
    </p:spTree>
    <p:extLst>
      <p:ext uri="{BB962C8B-B14F-4D97-AF65-F5344CB8AC3E}">
        <p14:creationId xmlns="" xmlns:p14="http://schemas.microsoft.com/office/powerpoint/2010/main" val="39345109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542" y="2293034"/>
            <a:ext cx="11915335" cy="4564966"/>
          </a:xfrm>
        </p:spPr>
        <p:txBody>
          <a:bodyPr>
            <a:normAutofit/>
          </a:bodyPr>
          <a:lstStyle/>
          <a:p>
            <a:pPr algn="just">
              <a:lnSpc>
                <a:spcPct val="160000"/>
              </a:lnSpc>
            </a:pPr>
            <a:r>
              <a:rPr lang="tr-TR" sz="2000" noProof="1" smtClean="0"/>
              <a:t>Aşağıdan yukarıya doğru biçimlenen kurumlar ekonomiyi, siyaseti, siyasi kurumları ve devletin yapısını da etkiliyor. </a:t>
            </a:r>
          </a:p>
          <a:p>
            <a:pPr algn="just">
              <a:lnSpc>
                <a:spcPct val="160000"/>
              </a:lnSpc>
            </a:pPr>
            <a:r>
              <a:rPr lang="tr-TR" sz="2000" noProof="1" smtClean="0"/>
              <a:t>Kurumlar sadece formel ya da enformel kurumlar olarak görülmemelidir. Enformel kurumlar, özellikle formel kurumların yetersiz kaldığı durumlarda önemli işleve sahiptir. </a:t>
            </a:r>
          </a:p>
          <a:p>
            <a:pPr algn="just">
              <a:lnSpc>
                <a:spcPct val="160000"/>
              </a:lnSpc>
            </a:pPr>
            <a:r>
              <a:rPr lang="tr-TR" sz="2000" noProof="1" smtClean="0"/>
              <a:t>Örn: Devletin yargı kurumlarının ya da banka kredisi kanallarının iyi çalışmadığı ortamlarda aynı işlevi enformel kurumlar yerine getirebiliyor. </a:t>
            </a:r>
          </a:p>
        </p:txBody>
      </p:sp>
      <p:sp>
        <p:nvSpPr>
          <p:cNvPr id="4" name="Unvan 1"/>
          <p:cNvSpPr txBox="1">
            <a:spLocks/>
          </p:cNvSpPr>
          <p:nvPr/>
        </p:nvSpPr>
        <p:spPr bwMode="gray">
          <a:xfrm>
            <a:off x="1291804"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6</a:t>
            </a:fld>
            <a:endParaRPr lang="tr-TR"/>
          </a:p>
        </p:txBody>
      </p:sp>
    </p:spTree>
    <p:extLst>
      <p:ext uri="{BB962C8B-B14F-4D97-AF65-F5344CB8AC3E}">
        <p14:creationId xmlns="" xmlns:p14="http://schemas.microsoft.com/office/powerpoint/2010/main" val="20914780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4234" y="2603499"/>
            <a:ext cx="11296357" cy="4106789"/>
          </a:xfrm>
        </p:spPr>
        <p:txBody>
          <a:bodyPr/>
          <a:lstStyle/>
          <a:p>
            <a:pPr algn="just">
              <a:lnSpc>
                <a:spcPct val="150000"/>
              </a:lnSpc>
            </a:pPr>
            <a:r>
              <a:rPr lang="tr-TR" sz="2000" noProof="1"/>
              <a:t>Enformel kurumlar topluluk bağları, akrabalık ilişkileri, etnik ya da dini bağlara dayanır ve daha çok tarihteki örneklerde ve gelişen ülkelerde görülür. </a:t>
            </a:r>
          </a:p>
          <a:p>
            <a:pPr algn="just">
              <a:lnSpc>
                <a:spcPct val="150000"/>
              </a:lnSpc>
            </a:pPr>
            <a:r>
              <a:rPr lang="tr-TR" sz="2000" noProof="1"/>
              <a:t>Günümüz Türkiye’sinde tarikat ağları enformel kurumların bir örneği. </a:t>
            </a:r>
          </a:p>
          <a:p>
            <a:endParaRPr lang="tr-TR" dirty="0"/>
          </a:p>
        </p:txBody>
      </p:sp>
      <p:sp>
        <p:nvSpPr>
          <p:cNvPr id="4" name="Unvan 1"/>
          <p:cNvSpPr txBox="1">
            <a:spLocks/>
          </p:cNvSpPr>
          <p:nvPr/>
        </p:nvSpPr>
        <p:spPr bwMode="gray">
          <a:xfrm>
            <a:off x="1291804"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5" name="Slayt Numarası Yer Tutucusu 4"/>
          <p:cNvSpPr>
            <a:spLocks noGrp="1"/>
          </p:cNvSpPr>
          <p:nvPr>
            <p:ph type="sldNum" sz="quarter" idx="12"/>
          </p:nvPr>
        </p:nvSpPr>
        <p:spPr/>
        <p:txBody>
          <a:bodyPr/>
          <a:lstStyle/>
          <a:p>
            <a:fld id="{EDBDCCA2-E32C-47AF-90C9-1BA786E0CF39}" type="slidenum">
              <a:rPr lang="tr-TR" smtClean="0"/>
              <a:pPr/>
              <a:t>7</a:t>
            </a:fld>
            <a:endParaRPr lang="tr-TR"/>
          </a:p>
        </p:txBody>
      </p:sp>
    </p:spTree>
    <p:extLst>
      <p:ext uri="{BB962C8B-B14F-4D97-AF65-F5344CB8AC3E}">
        <p14:creationId xmlns="" xmlns:p14="http://schemas.microsoft.com/office/powerpoint/2010/main" val="8512159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3218" y="2603500"/>
            <a:ext cx="11746523" cy="4092722"/>
          </a:xfrm>
        </p:spPr>
        <p:txBody>
          <a:bodyPr>
            <a:normAutofit/>
          </a:bodyPr>
          <a:lstStyle/>
          <a:p>
            <a:pPr algn="just">
              <a:lnSpc>
                <a:spcPct val="150000"/>
              </a:lnSpc>
              <a:buFont typeface="+mj-lt"/>
              <a:buAutoNum type="arabicPeriod" startAt="2"/>
            </a:pPr>
            <a:r>
              <a:rPr lang="tr-TR" sz="2000" b="1" dirty="0" smtClean="0"/>
              <a:t>Yukarıdan aşağıya doğru biçimlenen kurumlar: </a:t>
            </a:r>
            <a:r>
              <a:rPr lang="tr-TR" sz="2000" dirty="0" smtClean="0"/>
              <a:t>Pek çok kurum aslında aşağıdan yukarıya doğru biçimlenmiş olsa da, zamanla toplumlar karmaşıklaştıkça, kurumlar toplumun değişik kesimlerinin çıkarları ya da hesapları doğrultusunda, devletin de içinde olduğu pazarlıklar ve anlaşmalarla belirlenmeye ya da değişmeye başlıyor. </a:t>
            </a:r>
          </a:p>
          <a:p>
            <a:pPr algn="just">
              <a:lnSpc>
                <a:spcPct val="150000"/>
              </a:lnSpc>
            </a:pPr>
            <a:r>
              <a:rPr lang="tr-TR" sz="2000" dirty="0" smtClean="0"/>
              <a:t>Siyasi kurumlar, devlet, hukuk, yasalar, mülkiyet hakları, emek, sermaye ve devlet arasındaki düzenlemeler ve diğerleri, siyasi süreçler sonucunda biçimleniyor. </a:t>
            </a:r>
            <a:endParaRPr lang="tr-TR" sz="2000" dirty="0"/>
          </a:p>
          <a:p>
            <a:pPr algn="just">
              <a:lnSpc>
                <a:spcPct val="150000"/>
              </a:lnSpc>
            </a:pPr>
            <a:r>
              <a:rPr lang="tr-TR" sz="2000" dirty="0" smtClean="0"/>
              <a:t>Bu tür kurumlar da yukarıdan </a:t>
            </a:r>
            <a:r>
              <a:rPr lang="tr-TR" sz="2000" dirty="0" smtClean="0"/>
              <a:t>aşağıya </a:t>
            </a:r>
            <a:r>
              <a:rPr lang="tr-TR" sz="2000" dirty="0" smtClean="0"/>
              <a:t>doğru oluşan kurumlar olarak düşünülebilir. </a:t>
            </a:r>
          </a:p>
          <a:p>
            <a:pPr marL="0" indent="0">
              <a:buNone/>
            </a:pPr>
            <a:endParaRPr lang="tr-TR" dirty="0"/>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8</a:t>
            </a:fld>
            <a:endParaRPr lang="tr-TR"/>
          </a:p>
        </p:txBody>
      </p:sp>
    </p:spTree>
    <p:extLst>
      <p:ext uri="{BB962C8B-B14F-4D97-AF65-F5344CB8AC3E}">
        <p14:creationId xmlns="" xmlns:p14="http://schemas.microsoft.com/office/powerpoint/2010/main" val="31359903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7286" y="2603500"/>
            <a:ext cx="11507371" cy="4148992"/>
          </a:xfrm>
        </p:spPr>
        <p:txBody>
          <a:bodyPr>
            <a:normAutofit/>
          </a:bodyPr>
          <a:lstStyle/>
          <a:p>
            <a:pPr marL="0" indent="0" algn="just">
              <a:lnSpc>
                <a:spcPct val="150000"/>
              </a:lnSpc>
              <a:buNone/>
            </a:pPr>
            <a:r>
              <a:rPr lang="tr-TR" sz="2000" b="1" dirty="0" smtClean="0">
                <a:solidFill>
                  <a:srgbClr val="FF0000"/>
                </a:solidFill>
              </a:rPr>
              <a:t>İktisadi Gelişme</a:t>
            </a:r>
          </a:p>
          <a:p>
            <a:pPr algn="just">
              <a:lnSpc>
                <a:spcPct val="150000"/>
              </a:lnSpc>
            </a:pPr>
            <a:r>
              <a:rPr lang="tr-TR" sz="2000" dirty="0" smtClean="0">
                <a:solidFill>
                  <a:schemeClr val="tx1"/>
                </a:solidFill>
              </a:rPr>
              <a:t>Uzun vadeli iktisadi büyüme ve gelişme ancak kurumların istikrarlı bir biçimde üretim ve verimlilik artışlarına yol açan faaliyetleri desteklemesi ve özendirmesi sayesinde mümkün olacaktır.</a:t>
            </a:r>
          </a:p>
          <a:p>
            <a:pPr algn="just">
              <a:lnSpc>
                <a:spcPct val="150000"/>
              </a:lnSpc>
            </a:pPr>
            <a:r>
              <a:rPr lang="tr-TR" sz="2000" dirty="0" smtClean="0">
                <a:solidFill>
                  <a:schemeClr val="tx1"/>
                </a:solidFill>
              </a:rPr>
              <a:t>Kurumlar üretim ve verimlilik artışlarını bu amaçla yapılacak yatırımları teşvik ettikleri, bu faaliyetlere girişenlerin bekledikleri getiriyi sağlamalarına olanak sağladıkları, belirsizlikleri azaltabildikleri, kısacası üretim ve yatırım kararlarını teşvik edici rol oynadıkları ölçüde, yatırımlar ve verim artışları gerçekleşecektir. </a:t>
            </a:r>
          </a:p>
        </p:txBody>
      </p:sp>
      <p:sp>
        <p:nvSpPr>
          <p:cNvPr id="4" name="Unvan 1"/>
          <p:cNvSpPr txBox="1">
            <a:spLocks/>
          </p:cNvSpPr>
          <p:nvPr/>
        </p:nvSpPr>
        <p:spPr bwMode="gray">
          <a:xfrm>
            <a:off x="1249601" y="973668"/>
            <a:ext cx="8761413"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i="1" dirty="0" smtClean="0">
                <a:solidFill>
                  <a:prstClr val="white"/>
                </a:solidFill>
                <a:effectLst>
                  <a:outerShdw blurRad="38100" dist="38100" dir="2700000" algn="tl">
                    <a:srgbClr val="000000">
                      <a:alpha val="43137"/>
                    </a:srgbClr>
                  </a:outerShdw>
                </a:effectLst>
              </a:rPr>
              <a:t>Kurumlar ve İktisadi Gelişme</a:t>
            </a:r>
            <a:endParaRPr lang="tr-TR" dirty="0"/>
          </a:p>
        </p:txBody>
      </p:sp>
      <p:sp>
        <p:nvSpPr>
          <p:cNvPr id="2" name="Slayt Numarası Yer Tutucusu 1"/>
          <p:cNvSpPr>
            <a:spLocks noGrp="1"/>
          </p:cNvSpPr>
          <p:nvPr>
            <p:ph type="sldNum" sz="quarter" idx="12"/>
          </p:nvPr>
        </p:nvSpPr>
        <p:spPr/>
        <p:txBody>
          <a:bodyPr/>
          <a:lstStyle/>
          <a:p>
            <a:fld id="{EDBDCCA2-E32C-47AF-90C9-1BA786E0CF39}" type="slidenum">
              <a:rPr lang="tr-TR" smtClean="0"/>
              <a:pPr/>
              <a:t>9</a:t>
            </a:fld>
            <a:endParaRPr lang="tr-TR"/>
          </a:p>
        </p:txBody>
      </p:sp>
    </p:spTree>
    <p:extLst>
      <p:ext uri="{BB962C8B-B14F-4D97-AF65-F5344CB8AC3E}">
        <p14:creationId xmlns="" xmlns:p14="http://schemas.microsoft.com/office/powerpoint/2010/main" val="32125783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ürkiye'nin 200 Yıllık İktisadi Tarihi-Şevket Pamuk">
  <a:themeElements>
    <a:clrScheme name="İyon Toplantı Odası">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yon Toplantı Odası">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Türkiye'nin 200 Yıllık İktisadi Tarihi-Şevket Pamuk</Template>
  <TotalTime>55</TotalTime>
  <Words>1696</Words>
  <Application>Microsoft Office PowerPoint</Application>
  <PresentationFormat>Özel</PresentationFormat>
  <Paragraphs>136</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Türkiye'nin 200 Yıllık İktisadi Tarihi-Şevket Pamuk</vt:lpstr>
      <vt:lpstr>TÜRKİYE’NİN EKONOMİK YAPISI  Kurumlar ve İktisadi Gelişme</vt:lpstr>
      <vt:lpstr>Kurumlar ve İktisadi Gelişme</vt:lpstr>
      <vt:lpstr>Kurumlar ve İktisadi Gelişme</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Kaynak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TÜRKİYE’NİN EKONOMİK YAPISI  Kurumlar ve İktisadi Gelişme</dc:title>
  <dc:creator>Windows Kullanıcısı</dc:creator>
  <cp:lastModifiedBy>Windows Kullanıcısı</cp:lastModifiedBy>
  <cp:revision>8</cp:revision>
  <dcterms:created xsi:type="dcterms:W3CDTF">2020-03-22T23:59:47Z</dcterms:created>
  <dcterms:modified xsi:type="dcterms:W3CDTF">2020-04-06T00:01:11Z</dcterms:modified>
</cp:coreProperties>
</file>