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57" r:id="rId3"/>
    <p:sldId id="258" r:id="rId4"/>
    <p:sldId id="260" r:id="rId5"/>
    <p:sldId id="261" r:id="rId6"/>
    <p:sldId id="259" r:id="rId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09" autoAdjust="0"/>
    <p:restoredTop sz="94660"/>
  </p:normalViewPr>
  <p:slideViewPr>
    <p:cSldViewPr>
      <p:cViewPr varScale="1">
        <p:scale>
          <a:sx n="86" d="100"/>
          <a:sy n="86" d="100"/>
        </p:scale>
        <p:origin x="-148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EF6291-42BD-4073-B5FC-90C42CA0F377}" type="datetimeFigureOut">
              <a:rPr lang="tr-TR" smtClean="0"/>
              <a:pPr/>
              <a:t>17.12.2018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C608B7-BA56-4DE4-AF90-CE5ECEE55FA3}"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83C608B7-BA56-4DE4-AF90-CE5ECEE55FA3}" type="slidenum">
              <a:rPr lang="tr-TR" smtClean="0"/>
              <a:pPr/>
              <a:t>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17.12.2018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17.12.2018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17.12.2018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17.12.2018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17.12.2018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4994FF87-16F7-4B52-A867-587D7D98BC62}" type="datetimeFigureOut">
              <a:rPr lang="tr-TR" smtClean="0"/>
              <a:pPr/>
              <a:t>17.12.2018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4994FF87-16F7-4B52-A867-587D7D98BC62}" type="datetimeFigureOut">
              <a:rPr lang="tr-TR" smtClean="0"/>
              <a:pPr/>
              <a:t>17.12.2018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4994FF87-16F7-4B52-A867-587D7D98BC62}" type="datetimeFigureOut">
              <a:rPr lang="tr-TR" smtClean="0"/>
              <a:pPr/>
              <a:t>17.12.2018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4994FF87-16F7-4B52-A867-587D7D98BC62}" type="datetimeFigureOut">
              <a:rPr lang="tr-TR" smtClean="0"/>
              <a:pPr/>
              <a:t>17.12.2018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17.12.2018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17.12.2018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94FF87-16F7-4B52-A867-587D7D98BC62}" type="datetimeFigureOut">
              <a:rPr lang="tr-TR" smtClean="0"/>
              <a:pPr/>
              <a:t>17.12.2018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276020-7276-4183-87CA-7D2DDEDCF56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a:bodyPr>
          <a:lstStyle/>
          <a:p>
            <a:r>
              <a:rPr lang="tr-TR" sz="4800" dirty="0" smtClean="0">
                <a:latin typeface="Andalus" pitchFamily="18" charset="-78"/>
                <a:cs typeface="Andalus" pitchFamily="18" charset="-78"/>
              </a:rPr>
              <a:t>12. </a:t>
            </a:r>
            <a:r>
              <a:rPr lang="tr-TR" sz="4800" dirty="0">
                <a:latin typeface="Andalus" pitchFamily="18" charset="-78"/>
                <a:cs typeface="Andalus" pitchFamily="18" charset="-78"/>
              </a:rPr>
              <a:t>konu</a:t>
            </a:r>
          </a:p>
        </p:txBody>
      </p:sp>
      <p:sp>
        <p:nvSpPr>
          <p:cNvPr id="3" name="2 Alt Başlık"/>
          <p:cNvSpPr>
            <a:spLocks noGrp="1"/>
          </p:cNvSpPr>
          <p:nvPr>
            <p:ph type="subTitle" idx="1"/>
          </p:nvPr>
        </p:nvSpPr>
        <p:spPr/>
        <p:txBody>
          <a:bodyPr>
            <a:normAutofit/>
          </a:bodyPr>
          <a:lstStyle/>
          <a:p>
            <a:r>
              <a:rPr lang="tr-TR" sz="4400" dirty="0" err="1" smtClean="0">
                <a:latin typeface="Bell MT" pitchFamily="18" charset="0"/>
                <a:cs typeface="Andalus" pitchFamily="18" charset="-78"/>
              </a:rPr>
              <a:t>Pierre</a:t>
            </a:r>
            <a:r>
              <a:rPr lang="tr-TR" sz="4400" dirty="0" smtClean="0">
                <a:latin typeface="Bell MT" pitchFamily="18" charset="0"/>
                <a:cs typeface="Andalus" pitchFamily="18" charset="-78"/>
              </a:rPr>
              <a:t> </a:t>
            </a:r>
            <a:r>
              <a:rPr lang="tr-TR" sz="4400" dirty="0" err="1" smtClean="0">
                <a:latin typeface="Bell MT" pitchFamily="18" charset="0"/>
                <a:cs typeface="Andalus" pitchFamily="18" charset="-78"/>
              </a:rPr>
              <a:t>Bourdieu</a:t>
            </a:r>
            <a:r>
              <a:rPr lang="tr-TR" sz="4400" dirty="0" smtClean="0">
                <a:latin typeface="Bell MT" pitchFamily="18" charset="0"/>
                <a:cs typeface="Andalus" pitchFamily="18" charset="-78"/>
              </a:rPr>
              <a:t> ve Yeni </a:t>
            </a:r>
            <a:r>
              <a:rPr lang="tr-TR" sz="4400" dirty="0" smtClean="0">
                <a:latin typeface="Bell MT" pitchFamily="18" charset="0"/>
                <a:cs typeface="Andalus" pitchFamily="18" charset="-78"/>
              </a:rPr>
              <a:t>Sınıf </a:t>
            </a:r>
            <a:r>
              <a:rPr lang="tr-TR" sz="4400" dirty="0" smtClean="0">
                <a:latin typeface="Bell MT" pitchFamily="18" charset="0"/>
                <a:cs typeface="Andalus" pitchFamily="18" charset="-78"/>
              </a:rPr>
              <a:t>Anlayışı</a:t>
            </a:r>
            <a:endParaRPr lang="tr-TR" sz="4400" dirty="0">
              <a:latin typeface="Bell MT" pitchFamily="18" charset="0"/>
              <a:cs typeface="Andalus" pitchFamily="18" charset="-78"/>
            </a:endParaRPr>
          </a:p>
          <a:p>
            <a:endParaRPr lang="tr-TR" sz="4400" dirty="0">
              <a:latin typeface="Aldhabi" pitchFamily="2" charset="-78"/>
              <a:cs typeface="Aldhabi" pitchFamily="2" charset="-7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latin typeface="Andalus" pitchFamily="18" charset="-78"/>
                <a:cs typeface="Andalus" pitchFamily="18" charset="-78"/>
              </a:rPr>
              <a:t>12. </a:t>
            </a:r>
            <a:r>
              <a:rPr lang="tr-TR" dirty="0">
                <a:latin typeface="Andalus" pitchFamily="18" charset="-78"/>
                <a:cs typeface="Andalus" pitchFamily="18" charset="-78"/>
              </a:rPr>
              <a:t>hafta</a:t>
            </a:r>
          </a:p>
        </p:txBody>
      </p:sp>
      <p:sp>
        <p:nvSpPr>
          <p:cNvPr id="3" name="2 İçerik Yer Tutucusu"/>
          <p:cNvSpPr>
            <a:spLocks noGrp="1"/>
          </p:cNvSpPr>
          <p:nvPr>
            <p:ph idx="1"/>
          </p:nvPr>
        </p:nvSpPr>
        <p:spPr/>
        <p:txBody>
          <a:bodyPr>
            <a:normAutofit/>
          </a:bodyPr>
          <a:lstStyle/>
          <a:p>
            <a:r>
              <a:rPr lang="tr-TR" sz="2400" dirty="0" smtClean="0">
                <a:latin typeface="Bell MT" pitchFamily="18" charset="0"/>
              </a:rPr>
              <a:t>Akrabalık ve Sosyal Organizasyon dersinin 11. ve 12. haftaları </a:t>
            </a:r>
            <a:r>
              <a:rPr lang="tr-TR" sz="2400" dirty="0" err="1" smtClean="0">
                <a:latin typeface="Bell MT" pitchFamily="18" charset="0"/>
              </a:rPr>
              <a:t>Weberyen</a:t>
            </a:r>
            <a:r>
              <a:rPr lang="tr-TR" sz="2400" dirty="0" smtClean="0">
                <a:latin typeface="Bell MT" pitchFamily="18" charset="0"/>
              </a:rPr>
              <a:t> paradigma etrafında örülen sosyal teoride yakın dönem bir tepe noktası oluşturan </a:t>
            </a:r>
            <a:r>
              <a:rPr lang="tr-TR" sz="2400" dirty="0" err="1" smtClean="0">
                <a:latin typeface="Bell MT" pitchFamily="18" charset="0"/>
              </a:rPr>
              <a:t>Bourdieu’ya</a:t>
            </a:r>
            <a:r>
              <a:rPr lang="tr-TR" sz="2400" dirty="0" smtClean="0">
                <a:latin typeface="Bell MT" pitchFamily="18" charset="0"/>
              </a:rPr>
              <a:t> ve onun sınıfsal analizine ayrıldı.</a:t>
            </a:r>
          </a:p>
          <a:p>
            <a:r>
              <a:rPr lang="tr-TR" sz="2400" dirty="0" err="1" smtClean="0">
                <a:latin typeface="Bell MT" pitchFamily="18" charset="0"/>
              </a:rPr>
              <a:t>Bourdieu</a:t>
            </a:r>
            <a:r>
              <a:rPr lang="tr-TR" sz="2400" dirty="0" smtClean="0">
                <a:latin typeface="Bell MT" pitchFamily="18" charset="0"/>
              </a:rPr>
              <a:t> hem toplumsal alan kavramının toplumsal aktör modeline benzerliği ile hem de önerdiği kapitallerin rasyonalite tiplerine paralelliği ile net bir </a:t>
            </a:r>
            <a:r>
              <a:rPr lang="tr-TR" sz="2400" dirty="0" err="1" smtClean="0">
                <a:latin typeface="Bell MT" pitchFamily="18" charset="0"/>
              </a:rPr>
              <a:t>Weberyen</a:t>
            </a:r>
            <a:r>
              <a:rPr lang="tr-TR" sz="2400" dirty="0" smtClean="0">
                <a:latin typeface="Bell MT" pitchFamily="18" charset="0"/>
              </a:rPr>
              <a:t> paradigma takipçisidir.</a:t>
            </a:r>
          </a:p>
          <a:p>
            <a:r>
              <a:rPr lang="tr-TR" sz="2400" dirty="0" smtClean="0">
                <a:latin typeface="Bell MT" pitchFamily="18" charset="0"/>
              </a:rPr>
              <a:t>Kendisinin ayrıca toplumsal yapı teorisine değerli kavramsal katkıları vardır.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latin typeface="Andalus" pitchFamily="18" charset="-78"/>
                <a:cs typeface="Andalus" pitchFamily="18" charset="-78"/>
              </a:rPr>
              <a:t>12. </a:t>
            </a:r>
            <a:r>
              <a:rPr lang="tr-TR" dirty="0">
                <a:latin typeface="Andalus" pitchFamily="18" charset="-78"/>
                <a:cs typeface="Andalus" pitchFamily="18" charset="-78"/>
              </a:rPr>
              <a:t>hafta</a:t>
            </a:r>
            <a:endParaRPr lang="tr-TR" dirty="0"/>
          </a:p>
        </p:txBody>
      </p:sp>
      <p:sp>
        <p:nvSpPr>
          <p:cNvPr id="3" name="2 İçerik Yer Tutucusu"/>
          <p:cNvSpPr>
            <a:spLocks noGrp="1"/>
          </p:cNvSpPr>
          <p:nvPr>
            <p:ph idx="1"/>
          </p:nvPr>
        </p:nvSpPr>
        <p:spPr/>
        <p:txBody>
          <a:bodyPr>
            <a:normAutofit fontScale="92500" lnSpcReduction="10000"/>
          </a:bodyPr>
          <a:lstStyle/>
          <a:p>
            <a:r>
              <a:rPr lang="tr-TR" sz="2400" dirty="0" err="1" smtClean="0">
                <a:latin typeface="Bell MT" pitchFamily="18" charset="0"/>
              </a:rPr>
              <a:t>Bourdieu’nun</a:t>
            </a:r>
            <a:r>
              <a:rPr lang="tr-TR" sz="2400" dirty="0" smtClean="0">
                <a:latin typeface="Bell MT" pitchFamily="18" charset="0"/>
              </a:rPr>
              <a:t> toplumsal alanda hareket eden aktörleri, bir tür üst sınıfsal </a:t>
            </a:r>
            <a:r>
              <a:rPr lang="tr-TR" sz="2400" dirty="0" err="1" smtClean="0">
                <a:latin typeface="Bell MT" pitchFamily="18" charset="0"/>
              </a:rPr>
              <a:t>kollektivite</a:t>
            </a:r>
            <a:r>
              <a:rPr lang="tr-TR" sz="2400" dirty="0" smtClean="0">
                <a:latin typeface="Bell MT" pitchFamily="18" charset="0"/>
              </a:rPr>
              <a:t> içerisinde konumlandırmaya dönük çabası da kayda değerdir. Fakat, </a:t>
            </a:r>
            <a:r>
              <a:rPr lang="tr-TR" sz="2400" dirty="0" err="1" smtClean="0">
                <a:latin typeface="Bell MT" pitchFamily="18" charset="0"/>
              </a:rPr>
              <a:t>Weber’in</a:t>
            </a:r>
            <a:r>
              <a:rPr lang="tr-TR" sz="2400" dirty="0" smtClean="0">
                <a:latin typeface="Bell MT" pitchFamily="18" charset="0"/>
              </a:rPr>
              <a:t> kapitalizmi ekonomik parametre ile açıklamaya çalışan Marksist yaklaşıma bunun yanına hukuki, siyasal ve dinsel </a:t>
            </a:r>
            <a:r>
              <a:rPr lang="tr-TR" sz="2400" dirty="0" err="1" smtClean="0">
                <a:latin typeface="Bell MT" pitchFamily="18" charset="0"/>
              </a:rPr>
              <a:t>parametleri</a:t>
            </a:r>
            <a:r>
              <a:rPr lang="tr-TR" sz="2400" dirty="0" smtClean="0">
                <a:latin typeface="Bell MT" pitchFamily="18" charset="0"/>
              </a:rPr>
              <a:t> de koyarak karşı çıkışında olduğu gibi, </a:t>
            </a:r>
            <a:r>
              <a:rPr lang="tr-TR" sz="2400" dirty="0" err="1" smtClean="0">
                <a:latin typeface="Bell MT" pitchFamily="18" charset="0"/>
              </a:rPr>
              <a:t>Bourdieucu</a:t>
            </a:r>
            <a:r>
              <a:rPr lang="tr-TR" sz="2400" dirty="0" smtClean="0">
                <a:latin typeface="Bell MT" pitchFamily="18" charset="0"/>
              </a:rPr>
              <a:t> sınıflar da yalnızca ekonomik sermayeleri ile tanımlanmazlar.</a:t>
            </a:r>
          </a:p>
          <a:p>
            <a:r>
              <a:rPr lang="tr-TR" sz="2400" dirty="0" smtClean="0">
                <a:latin typeface="Bell MT" pitchFamily="18" charset="0"/>
              </a:rPr>
              <a:t> Bir yanda eğitime ve alınan diplomalara dayanan bir kültürel sermaye bulunur. Bu sermaye esasen beğeni ve bilgi siyasetinin anahtarı mahiyetindedir. Sözgelimi ekonomik kapitalin yüksekliğine nazaran bu kapitalin eksikliği görgüsüz zengin, çarıklı ağa gib</a:t>
            </a:r>
            <a:r>
              <a:rPr lang="tr-TR" sz="2400" dirty="0" smtClean="0">
                <a:latin typeface="Bell MT" pitchFamily="18" charset="0"/>
              </a:rPr>
              <a:t>i aşağılamaları tetikler. Stalin’in bir süre sonra kullanımını yasakladığı </a:t>
            </a:r>
            <a:r>
              <a:rPr lang="tr-TR" sz="2400" i="1" dirty="0" smtClean="0">
                <a:latin typeface="Bell MT" pitchFamily="18" charset="0"/>
              </a:rPr>
              <a:t>kulak</a:t>
            </a:r>
            <a:r>
              <a:rPr lang="tr-TR" sz="2400" dirty="0" smtClean="0">
                <a:latin typeface="Bell MT" pitchFamily="18" charset="0"/>
              </a:rPr>
              <a:t> terimi, örneğin, toprak sahibi çiftçileri aşağılamak için Rus entelektüelleri tarafından kullanılırdı.</a:t>
            </a:r>
            <a:endParaRPr lang="tr-TR" sz="2400" dirty="0" smtClean="0">
              <a:latin typeface="Bell MT"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latin typeface="Andalus" pitchFamily="18" charset="-78"/>
                <a:cs typeface="Andalus" pitchFamily="18" charset="-78"/>
              </a:rPr>
              <a:t>12. </a:t>
            </a:r>
            <a:r>
              <a:rPr lang="tr-TR" dirty="0">
                <a:latin typeface="Andalus" pitchFamily="18" charset="-78"/>
                <a:cs typeface="Andalus" pitchFamily="18" charset="-78"/>
              </a:rPr>
              <a:t>hafta</a:t>
            </a:r>
            <a:endParaRPr lang="tr-TR" dirty="0"/>
          </a:p>
        </p:txBody>
      </p:sp>
      <p:sp>
        <p:nvSpPr>
          <p:cNvPr id="3" name="2 İçerik Yer Tutucusu"/>
          <p:cNvSpPr>
            <a:spLocks noGrp="1"/>
          </p:cNvSpPr>
          <p:nvPr>
            <p:ph idx="1"/>
          </p:nvPr>
        </p:nvSpPr>
        <p:spPr/>
        <p:txBody>
          <a:bodyPr>
            <a:normAutofit/>
          </a:bodyPr>
          <a:lstStyle/>
          <a:p>
            <a:r>
              <a:rPr lang="tr-TR" sz="2400" dirty="0" smtClean="0">
                <a:latin typeface="Bell MT" pitchFamily="18" charset="0"/>
              </a:rPr>
              <a:t>Bu iki kapitale eşlik eden veya bazen alternatif olan sosyal sermayeden de bahsedilmelidir. Toplumsal aktörün sahip olduğu sosyal imkanlar, sosyal ağına dahil olanların hem nicel hem nitel büyüklüğü bu sermayeyi oluşturur. Ne için kime gidebilirsin, kimi harekete geçirebilirsin bu sermayeye karşılık gelen sorulardır.</a:t>
            </a:r>
          </a:p>
          <a:p>
            <a:r>
              <a:rPr lang="tr-TR" sz="2400" dirty="0" smtClean="0">
                <a:latin typeface="Bell MT" pitchFamily="18" charset="0"/>
              </a:rPr>
              <a:t>Son tip sermaye ise bir tür üçünün bileşkesi içerisinde okunabilecek sembolik sermayedir. Burada, toplumsal avantajlılık alanlarının barındırdığı toplumsal anlamları okuyabilme ve kendi avantajına dönüştürebilmeye dönük bir sermayeden bahsedebiliriz.</a:t>
            </a:r>
            <a:r>
              <a:rPr lang="tr-TR" sz="2400" dirty="0" smtClean="0">
                <a:latin typeface="Bell MT" pitchFamily="18" charset="0"/>
              </a:rPr>
              <a:t>  </a:t>
            </a:r>
            <a:endParaRPr lang="tr-TR" sz="2400" dirty="0">
              <a:latin typeface="Bell MT"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latin typeface="Andalus" pitchFamily="18" charset="-78"/>
                <a:cs typeface="Andalus" pitchFamily="18" charset="-78"/>
              </a:rPr>
              <a:t>12. </a:t>
            </a:r>
            <a:r>
              <a:rPr lang="tr-TR" dirty="0">
                <a:latin typeface="Andalus" pitchFamily="18" charset="-78"/>
                <a:cs typeface="Andalus" pitchFamily="18" charset="-78"/>
              </a:rPr>
              <a:t>hafta</a:t>
            </a:r>
            <a:endParaRPr lang="tr-TR" dirty="0"/>
          </a:p>
        </p:txBody>
      </p:sp>
      <p:sp>
        <p:nvSpPr>
          <p:cNvPr id="3" name="2 İçerik Yer Tutucusu"/>
          <p:cNvSpPr>
            <a:spLocks noGrp="1"/>
          </p:cNvSpPr>
          <p:nvPr>
            <p:ph idx="1"/>
          </p:nvPr>
        </p:nvSpPr>
        <p:spPr/>
        <p:txBody>
          <a:bodyPr>
            <a:normAutofit/>
          </a:bodyPr>
          <a:lstStyle/>
          <a:p>
            <a:r>
              <a:rPr lang="tr-TR" sz="2400" dirty="0" smtClean="0">
                <a:latin typeface="Bell MT" pitchFamily="18" charset="0"/>
              </a:rPr>
              <a:t>Bu sermayeler, genellikle birbiri ile uyumlu çalışsa da, sözgelimi kültürel sermayenin mobilize edebileceği sosyal imkanlar ve belki uzun vadede ekonomik birikim sağlamadaki avantajı, </a:t>
            </a:r>
            <a:r>
              <a:rPr lang="tr-TR" sz="2400" dirty="0" err="1" smtClean="0">
                <a:latin typeface="Bell MT" pitchFamily="18" charset="0"/>
              </a:rPr>
              <a:t>Bourdieu’nun</a:t>
            </a:r>
            <a:r>
              <a:rPr lang="tr-TR" sz="2400" dirty="0" smtClean="0">
                <a:latin typeface="Bell MT" pitchFamily="18" charset="0"/>
              </a:rPr>
              <a:t> modeli bir tür sermayede dezavantajlı olan grupların diğer sermayeleri ön plana çıkararak dezavantajlılıklarını kapatmaya ve hatta avantaja dönüştürmeye namzet olduklarını önerir</a:t>
            </a:r>
            <a:r>
              <a:rPr lang="tr-TR" sz="2400" dirty="0" smtClean="0">
                <a:latin typeface="Bell MT" pitchFamily="18" charset="0"/>
              </a:rPr>
              <a:t>. </a:t>
            </a:r>
            <a:r>
              <a:rPr lang="tr-TR" sz="2400" dirty="0" smtClean="0">
                <a:latin typeface="Bell MT" pitchFamily="18" charset="0"/>
              </a:rPr>
              <a:t>Örneğin, mahalle </a:t>
            </a:r>
            <a:r>
              <a:rPr lang="tr-TR" sz="2400" dirty="0" smtClean="0">
                <a:latin typeface="Bell MT" pitchFamily="18" charset="0"/>
              </a:rPr>
              <a:t>grupları ve delikanlılık söylemleri bir sosyal kapital iddiası olarak okunabilir ve yükselen burjuvazi karşısında gerileyen Batılı aristokrasinin soylu kadınlarını hedef alan </a:t>
            </a:r>
            <a:r>
              <a:rPr lang="tr-TR" sz="2400" dirty="0" err="1" smtClean="0">
                <a:latin typeface="Bell MT" pitchFamily="18" charset="0"/>
              </a:rPr>
              <a:t>kazanova</a:t>
            </a:r>
            <a:r>
              <a:rPr lang="tr-TR" sz="2400" dirty="0" smtClean="0">
                <a:latin typeface="Bell MT" pitchFamily="18" charset="0"/>
              </a:rPr>
              <a:t> tipi baştan çıkarıcı sembolik kapitalin yüksekliğinin dışavurumu olarak değerlendirilebilir.   </a:t>
            </a:r>
            <a:endParaRPr lang="tr-TR" sz="2400" dirty="0">
              <a:latin typeface="Bell MT"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latin typeface="Andalus" pitchFamily="18" charset="-78"/>
                <a:cs typeface="Andalus" pitchFamily="18" charset="-78"/>
              </a:rPr>
              <a:t>12. </a:t>
            </a:r>
            <a:r>
              <a:rPr lang="tr-TR" dirty="0">
                <a:latin typeface="Andalus" pitchFamily="18" charset="-78"/>
                <a:cs typeface="Andalus" pitchFamily="18" charset="-78"/>
              </a:rPr>
              <a:t>hafta</a:t>
            </a:r>
            <a:endParaRPr lang="tr-TR" dirty="0"/>
          </a:p>
        </p:txBody>
      </p:sp>
      <p:sp>
        <p:nvSpPr>
          <p:cNvPr id="3" name="2 İçerik Yer Tutucusu"/>
          <p:cNvSpPr>
            <a:spLocks noGrp="1"/>
          </p:cNvSpPr>
          <p:nvPr>
            <p:ph idx="1"/>
          </p:nvPr>
        </p:nvSpPr>
        <p:spPr/>
        <p:txBody>
          <a:bodyPr>
            <a:normAutofit/>
          </a:bodyPr>
          <a:lstStyle/>
          <a:p>
            <a:r>
              <a:rPr lang="tr-TR" sz="2400" b="1" dirty="0">
                <a:latin typeface="Bell MT" pitchFamily="18" charset="0"/>
              </a:rPr>
              <a:t>Zorunlu </a:t>
            </a:r>
            <a:r>
              <a:rPr lang="tr-TR" sz="2400" b="1" dirty="0" smtClean="0">
                <a:latin typeface="Bell MT" pitchFamily="18" charset="0"/>
              </a:rPr>
              <a:t>okuma:</a:t>
            </a:r>
          </a:p>
          <a:p>
            <a:r>
              <a:rPr lang="tr-TR" sz="2400" dirty="0" err="1" smtClean="0">
                <a:latin typeface="Bell MT" pitchFamily="18" charset="0"/>
              </a:rPr>
              <a:t>Pierre</a:t>
            </a:r>
            <a:r>
              <a:rPr lang="tr-TR" sz="2400" dirty="0" smtClean="0">
                <a:latin typeface="Bell MT" pitchFamily="18" charset="0"/>
              </a:rPr>
              <a:t> </a:t>
            </a:r>
            <a:r>
              <a:rPr lang="tr-TR" sz="2400" dirty="0" err="1" smtClean="0">
                <a:latin typeface="Bell MT" pitchFamily="18" charset="0"/>
              </a:rPr>
              <a:t>Bourdieu</a:t>
            </a:r>
            <a:r>
              <a:rPr lang="tr-TR" sz="2400" dirty="0" smtClean="0">
                <a:latin typeface="Bell MT" pitchFamily="18" charset="0"/>
              </a:rPr>
              <a:t>. </a:t>
            </a:r>
            <a:r>
              <a:rPr lang="tr-TR" sz="2400" i="1" dirty="0" smtClean="0">
                <a:latin typeface="Bell MT" pitchFamily="18" charset="0"/>
              </a:rPr>
              <a:t>Ayrım: Beğeni Yargısının Toplumsal Eleştirisi.</a:t>
            </a:r>
            <a:r>
              <a:rPr lang="tr-TR" sz="2400" dirty="0" smtClean="0">
                <a:latin typeface="Bell MT" pitchFamily="18" charset="0"/>
              </a:rPr>
              <a:t> Ankara: </a:t>
            </a:r>
            <a:r>
              <a:rPr lang="tr-TR" sz="2400" dirty="0" err="1" smtClean="0">
                <a:latin typeface="Bell MT" pitchFamily="18" charset="0"/>
              </a:rPr>
              <a:t>Heretik</a:t>
            </a:r>
            <a:r>
              <a:rPr lang="tr-TR" sz="2400" dirty="0" smtClean="0">
                <a:latin typeface="Bell MT" pitchFamily="18" charset="0"/>
              </a:rPr>
              <a:t> Yayıncılık. </a:t>
            </a:r>
            <a:r>
              <a:rPr lang="tr-TR" sz="2400" dirty="0" smtClean="0">
                <a:latin typeface="Bell MT" pitchFamily="18" charset="0"/>
              </a:rPr>
              <a:t>(Üçüncü Bölümün </a:t>
            </a:r>
            <a:r>
              <a:rPr lang="tr-TR" sz="2400" dirty="0" smtClean="0">
                <a:latin typeface="Bell MT" pitchFamily="18" charset="0"/>
              </a:rPr>
              <a:t>tamamı </a:t>
            </a:r>
            <a:r>
              <a:rPr lang="tr-TR" sz="2400" dirty="0" smtClean="0">
                <a:latin typeface="Bell MT" pitchFamily="18" charset="0"/>
              </a:rPr>
              <a:t>ve Sonuç (bu </a:t>
            </a:r>
            <a:r>
              <a:rPr lang="tr-TR" sz="2400" dirty="0" smtClean="0">
                <a:latin typeface="Bell MT" pitchFamily="18" charset="0"/>
              </a:rPr>
              <a:t>fevkalade önemli eser oldukça uzun, ayrıca </a:t>
            </a:r>
            <a:r>
              <a:rPr lang="tr-TR" sz="2400" dirty="0" err="1" smtClean="0">
                <a:latin typeface="Bell MT" pitchFamily="18" charset="0"/>
              </a:rPr>
              <a:t>Bourdieu’nun</a:t>
            </a:r>
            <a:r>
              <a:rPr lang="tr-TR" sz="2400" dirty="0" smtClean="0">
                <a:latin typeface="Bell MT" pitchFamily="18" charset="0"/>
              </a:rPr>
              <a:t> dilinin ağırlığı çeviri dilinin ağırlığıyla bezenmiş. Bahsettiğim bölümleri uzun uzun sonradan okumanızı öneririm. Fakat burada, ders için kullandığı kimi kavramlara derste tartışabilecek kadar aşinalık sağlamak amacınız olsun. Hızlı okuyun))</a:t>
            </a:r>
            <a:endParaRPr lang="en-US" sz="2400" dirty="0" smtClean="0">
              <a:latin typeface="Bell MT" pitchFamily="18" charset="0"/>
            </a:endParaRP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353</TotalTime>
  <Words>436</Words>
  <Application>Microsoft Office PowerPoint</Application>
  <PresentationFormat>Ekran Gösterisi (4:3)</PresentationFormat>
  <Paragraphs>18</Paragraphs>
  <Slides>6</Slides>
  <Notes>1</Notes>
  <HiddenSlides>0</HiddenSlides>
  <MMClips>0</MMClips>
  <ScaleCrop>false</ScaleCrop>
  <HeadingPairs>
    <vt:vector size="4" baseType="variant">
      <vt:variant>
        <vt:lpstr>Tema</vt:lpstr>
      </vt:variant>
      <vt:variant>
        <vt:i4>1</vt:i4>
      </vt:variant>
      <vt:variant>
        <vt:lpstr>Slayt Başlıkları</vt:lpstr>
      </vt:variant>
      <vt:variant>
        <vt:i4>6</vt:i4>
      </vt:variant>
    </vt:vector>
  </HeadingPairs>
  <TitlesOfParts>
    <vt:vector size="7" baseType="lpstr">
      <vt:lpstr>Ofis Teması</vt:lpstr>
      <vt:lpstr>12. konu</vt:lpstr>
      <vt:lpstr>12. hafta</vt:lpstr>
      <vt:lpstr>12. hafta</vt:lpstr>
      <vt:lpstr>12. hafta</vt:lpstr>
      <vt:lpstr>12. hafta</vt:lpstr>
      <vt:lpstr>12. hafta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konu</dc:title>
  <dc:creator>çağlar</dc:creator>
  <cp:lastModifiedBy>çağlar</cp:lastModifiedBy>
  <cp:revision>55</cp:revision>
  <dcterms:created xsi:type="dcterms:W3CDTF">2018-05-08T13:48:36Z</dcterms:created>
  <dcterms:modified xsi:type="dcterms:W3CDTF">2018-12-17T16:33:07Z</dcterms:modified>
</cp:coreProperties>
</file>