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21" r:id="rId3"/>
    <p:sldId id="322" r:id="rId4"/>
    <p:sldId id="257" r:id="rId5"/>
    <p:sldId id="314" r:id="rId6"/>
    <p:sldId id="259" r:id="rId7"/>
    <p:sldId id="258" r:id="rId8"/>
    <p:sldId id="268" r:id="rId9"/>
    <p:sldId id="269" r:id="rId10"/>
    <p:sldId id="288" r:id="rId11"/>
    <p:sldId id="291" r:id="rId12"/>
    <p:sldId id="271" r:id="rId13"/>
    <p:sldId id="289" r:id="rId14"/>
    <p:sldId id="316" r:id="rId15"/>
    <p:sldId id="318" r:id="rId16"/>
    <p:sldId id="286" r:id="rId17"/>
    <p:sldId id="272" r:id="rId18"/>
    <p:sldId id="304" r:id="rId19"/>
    <p:sldId id="293" r:id="rId20"/>
    <p:sldId id="273" r:id="rId21"/>
    <p:sldId id="283" r:id="rId22"/>
    <p:sldId id="261" r:id="rId23"/>
    <p:sldId id="296" r:id="rId24"/>
    <p:sldId id="262" r:id="rId25"/>
    <p:sldId id="280" r:id="rId26"/>
    <p:sldId id="282" r:id="rId27"/>
    <p:sldId id="277" r:id="rId28"/>
    <p:sldId id="313" r:id="rId29"/>
    <p:sldId id="275" r:id="rId30"/>
    <p:sldId id="279" r:id="rId31"/>
    <p:sldId id="315" r:id="rId32"/>
    <p:sldId id="317" r:id="rId33"/>
    <p:sldId id="303" r:id="rId34"/>
    <p:sldId id="305" r:id="rId35"/>
    <p:sldId id="311" r:id="rId36"/>
    <p:sldId id="319" r:id="rId37"/>
    <p:sldId id="307" r:id="rId38"/>
    <p:sldId id="308" r:id="rId39"/>
    <p:sldId id="320" r:id="rId40"/>
    <p:sldId id="306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48E35-6B2F-4A3E-B86D-1D4EF3498BBF}" type="datetimeFigureOut">
              <a:rPr lang="tr-TR" smtClean="0"/>
              <a:pPr/>
              <a:t>01.07.2019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94637-4C90-47E7-9F30-4C603C1F1BB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F19A-5F5A-4C1E-9D3D-67495763E273}" type="datetimeFigureOut">
              <a:rPr lang="tr-TR" smtClean="0"/>
              <a:pPr/>
              <a:t>01.07.2019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9569-B8E5-46D3-BD75-47BF5DF6259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F19A-5F5A-4C1E-9D3D-67495763E273}" type="datetimeFigureOut">
              <a:rPr lang="tr-TR" smtClean="0"/>
              <a:pPr/>
              <a:t>01.07.2019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9569-B8E5-46D3-BD75-47BF5DF6259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F19A-5F5A-4C1E-9D3D-67495763E273}" type="datetimeFigureOut">
              <a:rPr lang="tr-TR" smtClean="0"/>
              <a:pPr/>
              <a:t>01.07.2019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9569-B8E5-46D3-BD75-47BF5DF6259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F19A-5F5A-4C1E-9D3D-67495763E273}" type="datetimeFigureOut">
              <a:rPr lang="tr-TR" smtClean="0"/>
              <a:pPr/>
              <a:t>01.07.2019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9569-B8E5-46D3-BD75-47BF5DF6259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F19A-5F5A-4C1E-9D3D-67495763E273}" type="datetimeFigureOut">
              <a:rPr lang="tr-TR" smtClean="0"/>
              <a:pPr/>
              <a:t>01.07.2019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9569-B8E5-46D3-BD75-47BF5DF6259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F19A-5F5A-4C1E-9D3D-67495763E273}" type="datetimeFigureOut">
              <a:rPr lang="tr-TR" smtClean="0"/>
              <a:pPr/>
              <a:t>01.07.2019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9569-B8E5-46D3-BD75-47BF5DF6259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F19A-5F5A-4C1E-9D3D-67495763E273}" type="datetimeFigureOut">
              <a:rPr lang="tr-TR" smtClean="0"/>
              <a:pPr/>
              <a:t>01.07.2019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9569-B8E5-46D3-BD75-47BF5DF6259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F19A-5F5A-4C1E-9D3D-67495763E273}" type="datetimeFigureOut">
              <a:rPr lang="tr-TR" smtClean="0"/>
              <a:pPr/>
              <a:t>01.07.2019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9569-B8E5-46D3-BD75-47BF5DF6259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F19A-5F5A-4C1E-9D3D-67495763E273}" type="datetimeFigureOut">
              <a:rPr lang="tr-TR" smtClean="0"/>
              <a:pPr/>
              <a:t>01.07.2019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9569-B8E5-46D3-BD75-47BF5DF6259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F19A-5F5A-4C1E-9D3D-67495763E273}" type="datetimeFigureOut">
              <a:rPr lang="tr-TR" smtClean="0"/>
              <a:pPr/>
              <a:t>01.07.2019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9569-B8E5-46D3-BD75-47BF5DF6259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F19A-5F5A-4C1E-9D3D-67495763E273}" type="datetimeFigureOut">
              <a:rPr lang="tr-TR" smtClean="0"/>
              <a:pPr/>
              <a:t>01.07.2019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9569-B8E5-46D3-BD75-47BF5DF6259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8F19A-5F5A-4C1E-9D3D-67495763E273}" type="datetimeFigureOut">
              <a:rPr lang="tr-TR" smtClean="0"/>
              <a:pPr/>
              <a:t>01.07.2019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69569-B8E5-46D3-BD75-47BF5DF6259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tr-TR" sz="4000" b="1" dirty="0" smtClean="0"/>
              <a:t>BRONŞEKTAZİ</a:t>
            </a:r>
            <a:endParaRPr lang="tr-TR" sz="40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  <a:gradFill flip="none" rotWithShape="1">
            <a:gsLst>
              <a:gs pos="0">
                <a:schemeClr val="accent4">
                  <a:lumMod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Prof. Dr. ÖZNUR YILDIZ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err="1" smtClean="0"/>
              <a:t>Etyoloji</a:t>
            </a:r>
            <a:r>
              <a:rPr lang="tr-TR" b="1" dirty="0" smtClean="0"/>
              <a:t>-2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Olguların yaklaşık %50 sinde altta yatan neden tespit edilmektedir (%26 -%74)</a:t>
            </a:r>
          </a:p>
          <a:p>
            <a:endParaRPr lang="tr-TR" dirty="0" smtClean="0"/>
          </a:p>
          <a:p>
            <a:r>
              <a:rPr lang="tr-TR" sz="2800" dirty="0" smtClean="0"/>
              <a:t>En sık post-enfeksiyon (% 32)</a:t>
            </a:r>
          </a:p>
          <a:p>
            <a:r>
              <a:rPr lang="tr-TR" sz="2800" dirty="0" smtClean="0"/>
              <a:t>Post </a:t>
            </a:r>
            <a:r>
              <a:rPr lang="tr-TR" sz="2800" dirty="0" err="1" smtClean="0"/>
              <a:t>infektif</a:t>
            </a:r>
            <a:r>
              <a:rPr lang="tr-TR" sz="2800" dirty="0" smtClean="0"/>
              <a:t> </a:t>
            </a:r>
            <a:r>
              <a:rPr lang="tr-TR" sz="2800" dirty="0" err="1" smtClean="0"/>
              <a:t>bronşektazi</a:t>
            </a:r>
            <a:r>
              <a:rPr lang="tr-TR" sz="2800" dirty="0" smtClean="0"/>
              <a:t> </a:t>
            </a:r>
          </a:p>
          <a:p>
            <a:pPr lvl="1"/>
            <a:r>
              <a:rPr lang="tr-TR" sz="2100" dirty="0" smtClean="0"/>
              <a:t>Kızamık, Boğmaca, RSV gibi çocukluk çağı</a:t>
            </a:r>
          </a:p>
          <a:p>
            <a:pPr lvl="1"/>
            <a:r>
              <a:rPr lang="tr-TR" sz="2100" dirty="0" err="1" smtClean="0"/>
              <a:t>Adeno</a:t>
            </a:r>
            <a:r>
              <a:rPr lang="tr-TR" sz="2100" dirty="0" smtClean="0"/>
              <a:t> </a:t>
            </a:r>
            <a:r>
              <a:rPr lang="tr-TR" sz="2100" dirty="0" err="1" smtClean="0"/>
              <a:t>virus</a:t>
            </a:r>
            <a:r>
              <a:rPr lang="tr-TR" sz="2100" dirty="0" smtClean="0"/>
              <a:t> (tip 7), </a:t>
            </a:r>
            <a:r>
              <a:rPr lang="tr-TR" sz="2100" dirty="0" err="1" smtClean="0"/>
              <a:t>Herpes</a:t>
            </a:r>
            <a:r>
              <a:rPr lang="tr-TR" sz="2100" dirty="0" smtClean="0"/>
              <a:t> </a:t>
            </a:r>
            <a:r>
              <a:rPr lang="tr-TR" sz="2100" dirty="0" err="1" smtClean="0"/>
              <a:t>simpleks</a:t>
            </a:r>
            <a:r>
              <a:rPr lang="tr-TR" sz="2100" dirty="0" smtClean="0"/>
              <a:t>, </a:t>
            </a:r>
            <a:r>
              <a:rPr lang="tr-TR" sz="2100" dirty="0" err="1" smtClean="0"/>
              <a:t>İnfluenza</a:t>
            </a:r>
            <a:endParaRPr lang="tr-TR" sz="2100" dirty="0" smtClean="0"/>
          </a:p>
          <a:p>
            <a:pPr lvl="1"/>
            <a:r>
              <a:rPr lang="tr-TR" sz="2100" dirty="0" err="1" smtClean="0"/>
              <a:t>Staf</a:t>
            </a:r>
            <a:r>
              <a:rPr lang="tr-TR" sz="2100" dirty="0" smtClean="0"/>
              <a:t>. </a:t>
            </a:r>
            <a:r>
              <a:rPr lang="tr-TR" sz="2100" dirty="0" err="1" smtClean="0"/>
              <a:t>Aureus</a:t>
            </a:r>
            <a:r>
              <a:rPr lang="tr-TR" sz="2100" dirty="0" smtClean="0"/>
              <a:t>, </a:t>
            </a:r>
            <a:r>
              <a:rPr lang="tr-TR" sz="2100" dirty="0" err="1" smtClean="0"/>
              <a:t>Klebsiella</a:t>
            </a:r>
            <a:r>
              <a:rPr lang="tr-TR" sz="2100" dirty="0" smtClean="0"/>
              <a:t> </a:t>
            </a:r>
            <a:r>
              <a:rPr lang="tr-TR" sz="2100" dirty="0" err="1" smtClean="0"/>
              <a:t>spp</a:t>
            </a:r>
            <a:r>
              <a:rPr lang="tr-TR" sz="2100" dirty="0" smtClean="0"/>
              <a:t>., Tüberküloz, </a:t>
            </a:r>
            <a:r>
              <a:rPr lang="tr-TR" sz="2100" dirty="0" err="1" smtClean="0"/>
              <a:t>Mycoplasma</a:t>
            </a:r>
            <a:r>
              <a:rPr lang="tr-TR" sz="2100" dirty="0" smtClean="0"/>
              <a:t> </a:t>
            </a:r>
            <a:r>
              <a:rPr lang="tr-TR" sz="2100" dirty="0" err="1" smtClean="0"/>
              <a:t>Pn</a:t>
            </a:r>
            <a:r>
              <a:rPr lang="tr-TR" sz="2100" dirty="0" smtClean="0"/>
              <a:t>.</a:t>
            </a:r>
          </a:p>
          <a:p>
            <a:pPr lvl="1"/>
            <a:r>
              <a:rPr lang="tr-TR" sz="2100" dirty="0" err="1" smtClean="0"/>
              <a:t>Aspergillus</a:t>
            </a:r>
            <a:r>
              <a:rPr lang="tr-TR" sz="2100" dirty="0" smtClean="0"/>
              <a:t> </a:t>
            </a:r>
            <a:r>
              <a:rPr lang="tr-TR" sz="2100" dirty="0" err="1" smtClean="0"/>
              <a:t>spp</a:t>
            </a:r>
            <a:endParaRPr lang="tr-TR" sz="2100" dirty="0" smtClean="0"/>
          </a:p>
          <a:p>
            <a:endParaRPr lang="tr-T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16632"/>
            <a:ext cx="1191394" cy="166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err="1" smtClean="0"/>
              <a:t>Etyoloji</a:t>
            </a:r>
            <a:r>
              <a:rPr lang="tr-TR" b="1" dirty="0" smtClean="0"/>
              <a:t>-3</a:t>
            </a:r>
            <a:endParaRPr lang="tr-TR" dirty="0"/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ERS 2017 uzlaşı raporu;</a:t>
            </a:r>
          </a:p>
          <a:p>
            <a:pPr lvl="1"/>
            <a:r>
              <a:rPr lang="tr-TR" dirty="0" smtClean="0"/>
              <a:t>Yeni tanı </a:t>
            </a:r>
            <a:r>
              <a:rPr lang="tr-TR" dirty="0" err="1" smtClean="0"/>
              <a:t>bronşektazi</a:t>
            </a:r>
            <a:r>
              <a:rPr lang="tr-TR" dirty="0" smtClean="0"/>
              <a:t> olgularında </a:t>
            </a:r>
            <a:r>
              <a:rPr lang="tr-TR" dirty="0" err="1" smtClean="0"/>
              <a:t>etyolojik</a:t>
            </a:r>
            <a:r>
              <a:rPr lang="tr-TR" dirty="0" smtClean="0"/>
              <a:t> tarama işlemleri belirli sınırlar içinde yapılmalıdır</a:t>
            </a:r>
          </a:p>
          <a:p>
            <a:pPr lvl="2"/>
            <a:r>
              <a:rPr lang="tr-TR" dirty="0" smtClean="0"/>
              <a:t>Kan sayımı</a:t>
            </a:r>
          </a:p>
          <a:p>
            <a:pPr lvl="2"/>
            <a:r>
              <a:rPr lang="tr-TR" dirty="0" smtClean="0"/>
              <a:t>Serum IG ( </a:t>
            </a:r>
            <a:r>
              <a:rPr lang="tr-TR" dirty="0" err="1" smtClean="0"/>
              <a:t>IgG</a:t>
            </a:r>
            <a:r>
              <a:rPr lang="tr-TR" dirty="0" smtClean="0"/>
              <a:t>, </a:t>
            </a:r>
            <a:r>
              <a:rPr lang="tr-TR" dirty="0" err="1" smtClean="0"/>
              <a:t>IgA</a:t>
            </a:r>
            <a:r>
              <a:rPr lang="tr-TR" dirty="0" smtClean="0"/>
              <a:t> ve </a:t>
            </a:r>
            <a:r>
              <a:rPr lang="tr-TR" dirty="0" err="1" smtClean="0"/>
              <a:t>IgM</a:t>
            </a:r>
            <a:r>
              <a:rPr lang="tr-TR" dirty="0" smtClean="0"/>
              <a:t>)</a:t>
            </a:r>
          </a:p>
          <a:p>
            <a:pPr lvl="2"/>
            <a:r>
              <a:rPr lang="tr-TR" dirty="0" smtClean="0"/>
              <a:t>ABPA için ileri tetkik ( total </a:t>
            </a:r>
            <a:r>
              <a:rPr lang="tr-TR" dirty="0" err="1" smtClean="0"/>
              <a:t>IgE</a:t>
            </a:r>
            <a:r>
              <a:rPr lang="tr-TR" dirty="0" smtClean="0"/>
              <a:t>, spesifik </a:t>
            </a:r>
            <a:r>
              <a:rPr lang="tr-TR" dirty="0" err="1" smtClean="0"/>
              <a:t>IgG</a:t>
            </a:r>
            <a:r>
              <a:rPr lang="tr-TR" dirty="0" smtClean="0"/>
              <a:t> ve </a:t>
            </a:r>
            <a:r>
              <a:rPr lang="tr-TR" dirty="0" err="1" smtClean="0"/>
              <a:t>IgE</a:t>
            </a:r>
            <a:r>
              <a:rPr lang="tr-TR" dirty="0" smtClean="0"/>
              <a:t>, deri testi (</a:t>
            </a:r>
            <a:r>
              <a:rPr lang="tr-TR" dirty="0" err="1" smtClean="0"/>
              <a:t>aspergillusa</a:t>
            </a:r>
            <a:r>
              <a:rPr lang="tr-TR" dirty="0" smtClean="0"/>
              <a:t> </a:t>
            </a:r>
            <a:r>
              <a:rPr lang="tr-TR" dirty="0" err="1" smtClean="0"/>
              <a:t>spasifik</a:t>
            </a:r>
            <a:r>
              <a:rPr lang="tr-TR" dirty="0" smtClean="0"/>
              <a:t>)</a:t>
            </a:r>
          </a:p>
          <a:p>
            <a:pPr lvl="2"/>
            <a:r>
              <a:rPr lang="tr-TR" dirty="0" err="1" smtClean="0"/>
              <a:t>Bakteriyal</a:t>
            </a:r>
            <a:r>
              <a:rPr lang="tr-TR" dirty="0" smtClean="0"/>
              <a:t> enfeksiyonu takip amaçlı balgam kültürü</a:t>
            </a:r>
          </a:p>
          <a:p>
            <a:pPr>
              <a:buNone/>
            </a:pPr>
            <a:r>
              <a:rPr lang="tr-TR" dirty="0" smtClean="0"/>
              <a:t>	</a:t>
            </a:r>
          </a:p>
          <a:p>
            <a:pPr>
              <a:buNone/>
            </a:pPr>
            <a:r>
              <a:rPr lang="tr-TR" sz="2400" dirty="0" smtClean="0"/>
              <a:t>	Klinik bulguların varlığına göre diğer </a:t>
            </a:r>
            <a:r>
              <a:rPr lang="tr-TR" sz="2400" dirty="0" err="1" smtClean="0"/>
              <a:t>etyolojik</a:t>
            </a:r>
            <a:r>
              <a:rPr lang="tr-TR" sz="2400" dirty="0" smtClean="0"/>
              <a:t> tarama işlemleri yapılabilir</a:t>
            </a:r>
            <a:endParaRPr lang="tr-TR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16632"/>
            <a:ext cx="1191394" cy="166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err="1" smtClean="0"/>
              <a:t>Fizyopatoloji</a:t>
            </a:r>
            <a:r>
              <a:rPr lang="tr-TR" b="1" dirty="0" smtClean="0"/>
              <a:t>-1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Bronş duvarının </a:t>
            </a:r>
            <a:r>
              <a:rPr lang="tr-TR" dirty="0" err="1" smtClean="0"/>
              <a:t>hasarlanması</a:t>
            </a:r>
            <a:endParaRPr lang="tr-TR" dirty="0" smtClean="0"/>
          </a:p>
          <a:p>
            <a:r>
              <a:rPr lang="tr-TR" dirty="0" smtClean="0"/>
              <a:t>Bronş lümen obstrüksiyonu</a:t>
            </a:r>
          </a:p>
          <a:p>
            <a:r>
              <a:rPr lang="tr-TR" dirty="0" smtClean="0"/>
              <a:t>Gelişen </a:t>
            </a:r>
            <a:r>
              <a:rPr lang="tr-TR" dirty="0" err="1" smtClean="0"/>
              <a:t>fibrozis</a:t>
            </a:r>
            <a:r>
              <a:rPr lang="tr-TR" dirty="0" smtClean="0"/>
              <a:t> nedeniyle çekintiler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827584" y="274638"/>
            <a:ext cx="7402016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err="1" smtClean="0"/>
              <a:t>Fizyopatoloji</a:t>
            </a:r>
            <a:r>
              <a:rPr lang="tr-TR" b="1" dirty="0" smtClean="0"/>
              <a:t>-2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1403648" y="1484784"/>
            <a:ext cx="5400600" cy="892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 smtClean="0"/>
              <a:t>Peter </a:t>
            </a:r>
            <a:r>
              <a:rPr lang="tr-TR" sz="2800" dirty="0" err="1" smtClean="0"/>
              <a:t>Cole</a:t>
            </a:r>
            <a:r>
              <a:rPr lang="tr-TR" sz="2800" dirty="0" smtClean="0"/>
              <a:t>, “</a:t>
            </a:r>
            <a:r>
              <a:rPr lang="tr-TR" sz="2800" b="1" dirty="0" smtClean="0"/>
              <a:t>Kısır döngü hipotezi</a:t>
            </a:r>
            <a:r>
              <a:rPr lang="tr-TR" sz="2800" dirty="0" smtClean="0"/>
              <a:t>”</a:t>
            </a:r>
          </a:p>
          <a:p>
            <a:endParaRPr lang="tr-TR" dirty="0"/>
          </a:p>
        </p:txBody>
      </p:sp>
      <p:sp>
        <p:nvSpPr>
          <p:cNvPr id="4" name="3 Patlama 2"/>
          <p:cNvSpPr/>
          <p:nvPr/>
        </p:nvSpPr>
        <p:spPr>
          <a:xfrm rot="1744303">
            <a:off x="3419530" y="2240729"/>
            <a:ext cx="1676038" cy="1322329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3635896" y="2708920"/>
            <a:ext cx="121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Enfeksiyon</a:t>
            </a:r>
            <a:endParaRPr lang="tr-TR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5652120" y="3717032"/>
            <a:ext cx="132260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tr-TR" dirty="0" err="1" smtClean="0"/>
              <a:t>İnflamasyon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5868144" y="4653136"/>
            <a:ext cx="1716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err="1" smtClean="0"/>
              <a:t>Sitokinler</a:t>
            </a:r>
            <a:endParaRPr lang="tr-TR" sz="1600" b="1" dirty="0" smtClean="0"/>
          </a:p>
          <a:p>
            <a:r>
              <a:rPr lang="tr-TR" sz="1600" b="1" dirty="0" err="1" smtClean="0"/>
              <a:t>Proteazlar</a:t>
            </a:r>
            <a:endParaRPr lang="tr-TR" sz="1600" b="1" dirty="0" smtClean="0"/>
          </a:p>
          <a:p>
            <a:r>
              <a:rPr lang="tr-TR" sz="1600" b="1" dirty="0" smtClean="0"/>
              <a:t>Oksijen radikalleri</a:t>
            </a:r>
            <a:endParaRPr lang="tr-TR" sz="1600" b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1619672" y="4365104"/>
            <a:ext cx="2923685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dirty="0" err="1" smtClean="0"/>
              <a:t>Mukosilier</a:t>
            </a:r>
            <a:r>
              <a:rPr lang="tr-TR" dirty="0" smtClean="0"/>
              <a:t> </a:t>
            </a:r>
            <a:r>
              <a:rPr lang="tr-TR" dirty="0" err="1" smtClean="0"/>
              <a:t>klirensde</a:t>
            </a:r>
            <a:r>
              <a:rPr lang="tr-TR" dirty="0" smtClean="0"/>
              <a:t> bozulma</a:t>
            </a:r>
          </a:p>
          <a:p>
            <a:r>
              <a:rPr lang="tr-TR" dirty="0" smtClean="0"/>
              <a:t>Mukus </a:t>
            </a:r>
            <a:r>
              <a:rPr lang="tr-TR" dirty="0" err="1" smtClean="0"/>
              <a:t>sekresyonunda</a:t>
            </a:r>
            <a:r>
              <a:rPr lang="tr-TR" dirty="0" smtClean="0"/>
              <a:t> artış</a:t>
            </a:r>
          </a:p>
          <a:p>
            <a:r>
              <a:rPr lang="tr-TR" dirty="0" smtClean="0"/>
              <a:t>Bronş duvar hasarı</a:t>
            </a:r>
          </a:p>
          <a:p>
            <a:r>
              <a:rPr lang="tr-TR" dirty="0" smtClean="0"/>
              <a:t>(Kas ve elastik doku)</a:t>
            </a:r>
            <a:endParaRPr lang="tr-TR" dirty="0"/>
          </a:p>
        </p:txBody>
      </p:sp>
      <p:sp>
        <p:nvSpPr>
          <p:cNvPr id="11" name="10 Çember Ok"/>
          <p:cNvSpPr/>
          <p:nvPr/>
        </p:nvSpPr>
        <p:spPr>
          <a:xfrm rot="2264249">
            <a:off x="5214125" y="2831303"/>
            <a:ext cx="893815" cy="756648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12 Çember Ok"/>
          <p:cNvSpPr/>
          <p:nvPr/>
        </p:nvSpPr>
        <p:spPr>
          <a:xfrm rot="17788051">
            <a:off x="2765694" y="3416242"/>
            <a:ext cx="893815" cy="756648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4" name="13 Çember Ok"/>
          <p:cNvSpPr/>
          <p:nvPr/>
        </p:nvSpPr>
        <p:spPr>
          <a:xfrm rot="9263437">
            <a:off x="4907644" y="4161068"/>
            <a:ext cx="893815" cy="756648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err="1" smtClean="0"/>
              <a:t>Fizyopatoloji</a:t>
            </a:r>
            <a:r>
              <a:rPr lang="tr-TR" b="1" dirty="0" smtClean="0"/>
              <a:t>-3</a:t>
            </a:r>
            <a:endParaRPr lang="tr-TR" dirty="0"/>
          </a:p>
        </p:txBody>
      </p:sp>
      <p:sp>
        <p:nvSpPr>
          <p:cNvPr id="12" name="1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Bronşektazide</a:t>
            </a:r>
            <a:r>
              <a:rPr lang="tr-TR" b="1" dirty="0" smtClean="0"/>
              <a:t> </a:t>
            </a:r>
            <a:r>
              <a:rPr lang="tr-TR" b="1" dirty="0" err="1" smtClean="0"/>
              <a:t>inflamasyon</a:t>
            </a:r>
            <a:r>
              <a:rPr lang="tr-TR" dirty="0" smtClean="0"/>
              <a:t>, </a:t>
            </a:r>
            <a:r>
              <a:rPr lang="tr-TR" dirty="0" err="1" smtClean="0"/>
              <a:t>nötrofiliktir</a:t>
            </a:r>
            <a:r>
              <a:rPr lang="tr-TR" dirty="0" smtClean="0"/>
              <a:t> ve </a:t>
            </a:r>
            <a:r>
              <a:rPr lang="tr-TR" dirty="0" err="1" smtClean="0"/>
              <a:t>persistan</a:t>
            </a:r>
            <a:r>
              <a:rPr lang="tr-TR" dirty="0" smtClean="0"/>
              <a:t> bakteriyel enfeksiyona bağlıdır.</a:t>
            </a:r>
          </a:p>
          <a:p>
            <a:r>
              <a:rPr lang="tr-TR" dirty="0" smtClean="0"/>
              <a:t>Aşırı </a:t>
            </a:r>
            <a:r>
              <a:rPr lang="tr-TR" dirty="0" err="1" smtClean="0"/>
              <a:t>nötrofilik</a:t>
            </a:r>
            <a:r>
              <a:rPr lang="tr-TR" dirty="0" smtClean="0"/>
              <a:t> </a:t>
            </a:r>
            <a:r>
              <a:rPr lang="tr-TR" dirty="0" err="1" smtClean="0"/>
              <a:t>inflamasyon</a:t>
            </a:r>
            <a:r>
              <a:rPr lang="tr-TR" dirty="0" smtClean="0"/>
              <a:t> ; sık ataklar ve fonksiyonel kayıplar (havayolu </a:t>
            </a:r>
            <a:r>
              <a:rPr lang="tr-TR" dirty="0" err="1" smtClean="0"/>
              <a:t>elastin</a:t>
            </a:r>
            <a:r>
              <a:rPr lang="tr-TR" dirty="0" smtClean="0"/>
              <a:t> kayıpları) ile birliktedir</a:t>
            </a:r>
          </a:p>
          <a:p>
            <a:r>
              <a:rPr lang="tr-TR" dirty="0" smtClean="0"/>
              <a:t>T hücreli hücresel </a:t>
            </a:r>
            <a:r>
              <a:rPr lang="tr-TR" dirty="0" err="1" smtClean="0"/>
              <a:t>immünitenin</a:t>
            </a:r>
            <a:r>
              <a:rPr lang="tr-TR" dirty="0" smtClean="0"/>
              <a:t> de </a:t>
            </a:r>
            <a:r>
              <a:rPr lang="tr-TR" dirty="0" err="1" smtClean="0"/>
              <a:t>bronşektazi</a:t>
            </a:r>
            <a:r>
              <a:rPr lang="tr-TR" dirty="0" smtClean="0"/>
              <a:t> </a:t>
            </a:r>
            <a:r>
              <a:rPr lang="tr-TR" dirty="0" err="1" smtClean="0"/>
              <a:t>fizyopatolojisinde</a:t>
            </a:r>
            <a:r>
              <a:rPr lang="tr-TR" dirty="0" smtClean="0"/>
              <a:t>  rolü olduğu bilinmektedir</a:t>
            </a: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2771800" y="1556792"/>
            <a:ext cx="4152547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tr-TR" sz="2800" dirty="0" smtClean="0"/>
              <a:t>Kronik </a:t>
            </a:r>
            <a:r>
              <a:rPr lang="tr-TR" sz="2800" dirty="0" err="1" smtClean="0"/>
              <a:t>bronşiyal</a:t>
            </a:r>
            <a:r>
              <a:rPr lang="tr-TR" sz="2800" dirty="0" smtClean="0"/>
              <a:t> enfeksiyon</a:t>
            </a:r>
            <a:endParaRPr lang="tr-TR" sz="28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323528" y="2852936"/>
            <a:ext cx="3245247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tr-TR" sz="2800" dirty="0" smtClean="0"/>
              <a:t>Yapısal akciğer hasarı</a:t>
            </a:r>
            <a:endParaRPr lang="tr-TR" sz="28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6300192" y="2924944"/>
            <a:ext cx="1952779" cy="523220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İnflamasyon</a:t>
            </a:r>
            <a:endParaRPr lang="tr-TR" sz="2800" dirty="0"/>
          </a:p>
        </p:txBody>
      </p:sp>
      <p:sp>
        <p:nvSpPr>
          <p:cNvPr id="7" name="6 Metin kutusu"/>
          <p:cNvSpPr txBox="1"/>
          <p:nvPr/>
        </p:nvSpPr>
        <p:spPr>
          <a:xfrm>
            <a:off x="2339752" y="4437112"/>
            <a:ext cx="4439742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Mukosilier</a:t>
            </a:r>
            <a:r>
              <a:rPr lang="tr-TR" sz="2800" dirty="0" smtClean="0"/>
              <a:t> </a:t>
            </a:r>
            <a:r>
              <a:rPr lang="tr-TR" sz="2800" dirty="0" err="1" smtClean="0"/>
              <a:t>klirensde</a:t>
            </a:r>
            <a:r>
              <a:rPr lang="tr-TR" sz="2800" dirty="0" smtClean="0"/>
              <a:t> bozulma</a:t>
            </a:r>
            <a:endParaRPr lang="tr-TR" sz="2800" dirty="0"/>
          </a:p>
        </p:txBody>
      </p:sp>
      <p:sp>
        <p:nvSpPr>
          <p:cNvPr id="9" name="8 Aşağı Bükülü Ok"/>
          <p:cNvSpPr/>
          <p:nvPr/>
        </p:nvSpPr>
        <p:spPr>
          <a:xfrm>
            <a:off x="4211960" y="2348880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0" name="9 Sola Bükülü Ok"/>
          <p:cNvSpPr/>
          <p:nvPr/>
        </p:nvSpPr>
        <p:spPr>
          <a:xfrm rot="5400000">
            <a:off x="4373073" y="3322188"/>
            <a:ext cx="792088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6438" y="847725"/>
            <a:ext cx="519112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6084168" y="2708920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Silendirik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3059832" y="5589240"/>
            <a:ext cx="85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Variköz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6372200" y="5589240"/>
            <a:ext cx="67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Kistik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467544" y="404664"/>
            <a:ext cx="1963038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sz="4400" b="1" dirty="0" smtClean="0"/>
              <a:t>Patoloji</a:t>
            </a:r>
            <a:endParaRPr lang="tr-TR" sz="4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smtClean="0"/>
              <a:t>Klinik Bulgular-1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800" dirty="0" err="1" smtClean="0"/>
              <a:t>Asemptomatik</a:t>
            </a:r>
            <a:endParaRPr lang="tr-TR" sz="2800" dirty="0" smtClean="0"/>
          </a:p>
          <a:p>
            <a:r>
              <a:rPr lang="tr-TR" sz="2800" dirty="0" err="1" smtClean="0"/>
              <a:t>Semptomatik</a:t>
            </a:r>
            <a:endParaRPr lang="tr-TR" sz="2800" dirty="0" smtClean="0"/>
          </a:p>
          <a:p>
            <a:pPr lvl="1"/>
            <a:r>
              <a:rPr lang="tr-TR" sz="2400" dirty="0" smtClean="0"/>
              <a:t>Kronik öksürük ve balgam çıkarma (%90)</a:t>
            </a:r>
          </a:p>
          <a:p>
            <a:pPr lvl="2"/>
            <a:r>
              <a:rPr lang="tr-TR" dirty="0" smtClean="0"/>
              <a:t>%12-20 </a:t>
            </a:r>
            <a:r>
              <a:rPr lang="tr-TR" dirty="0" err="1" smtClean="0"/>
              <a:t>intermitan</a:t>
            </a:r>
            <a:r>
              <a:rPr lang="tr-TR" dirty="0" smtClean="0"/>
              <a:t>, %5-8 </a:t>
            </a:r>
            <a:r>
              <a:rPr lang="tr-TR" dirty="0" err="1" smtClean="0"/>
              <a:t>nonprodüktif</a:t>
            </a:r>
            <a:endParaRPr lang="tr-TR" dirty="0" smtClean="0"/>
          </a:p>
          <a:p>
            <a:pPr lvl="1"/>
            <a:r>
              <a:rPr lang="tr-TR" sz="2400" dirty="0" smtClean="0"/>
              <a:t>Nefes darlığı (%72-83)</a:t>
            </a:r>
          </a:p>
          <a:p>
            <a:pPr lvl="1"/>
            <a:r>
              <a:rPr lang="tr-TR" sz="2400" dirty="0" err="1" smtClean="0"/>
              <a:t>Hemoptizi</a:t>
            </a:r>
            <a:r>
              <a:rPr lang="tr-TR" sz="2400" dirty="0" smtClean="0"/>
              <a:t> (%45-50)</a:t>
            </a:r>
          </a:p>
          <a:p>
            <a:pPr lvl="1"/>
            <a:r>
              <a:rPr lang="tr-TR" sz="2400" dirty="0" smtClean="0"/>
              <a:t>Göğüs ağrısı, </a:t>
            </a:r>
            <a:r>
              <a:rPr lang="tr-TR" sz="2400" dirty="0" err="1" smtClean="0"/>
              <a:t>nonplöretik</a:t>
            </a:r>
            <a:r>
              <a:rPr lang="tr-TR" sz="2400" dirty="0" smtClean="0"/>
              <a:t> (%31)</a:t>
            </a:r>
          </a:p>
          <a:p>
            <a:r>
              <a:rPr lang="tr-TR" sz="2800" dirty="0" smtClean="0"/>
              <a:t>Atak: Bir veya daha fazla semptomda değişme veya yeni semptomların ortaya çıkması</a:t>
            </a:r>
          </a:p>
          <a:p>
            <a:pPr lvl="1"/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smtClean="0"/>
              <a:t>Klinik Bulgular-2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 smtClean="0"/>
              <a:t>Bronşektazide</a:t>
            </a:r>
            <a:r>
              <a:rPr lang="tr-TR" dirty="0" smtClean="0"/>
              <a:t> atak tedavinin yönlendirilmesinde en büyük belirleyicidir ve önemli bir sorundur</a:t>
            </a:r>
          </a:p>
          <a:p>
            <a:r>
              <a:rPr lang="tr-TR" dirty="0" smtClean="0"/>
              <a:t>Artmış havayolu ve sistemik </a:t>
            </a:r>
            <a:r>
              <a:rPr lang="tr-TR" dirty="0" err="1" smtClean="0"/>
              <a:t>inflamasyon</a:t>
            </a:r>
            <a:r>
              <a:rPr lang="tr-TR" dirty="0" smtClean="0"/>
              <a:t> ve havayolu hasarı ile birliktedir </a:t>
            </a:r>
          </a:p>
          <a:p>
            <a:r>
              <a:rPr lang="tr-TR" dirty="0" smtClean="0"/>
              <a:t>Şiddetli ve sık ataklar,  yaşam kalitesinde bozulma, fonksiyon kayıpları ve </a:t>
            </a:r>
            <a:r>
              <a:rPr lang="tr-TR" dirty="0" err="1" smtClean="0"/>
              <a:t>mortalite</a:t>
            </a:r>
            <a:r>
              <a:rPr lang="tr-TR" dirty="0" smtClean="0"/>
              <a:t> ile ilişkilidir</a:t>
            </a:r>
          </a:p>
          <a:p>
            <a:endParaRPr lang="tr-TR" dirty="0" smtClean="0"/>
          </a:p>
          <a:p>
            <a:r>
              <a:rPr lang="tr-TR" dirty="0" smtClean="0"/>
              <a:t>Genel olarak </a:t>
            </a:r>
            <a:r>
              <a:rPr lang="tr-TR" dirty="0" err="1" smtClean="0"/>
              <a:t>bronşektazilerin</a:t>
            </a:r>
            <a:r>
              <a:rPr lang="tr-TR" dirty="0" smtClean="0"/>
              <a:t> %50’sinde yılda 2 veya daha fazla atak gözlenir, üçte biri yatış </a:t>
            </a:r>
            <a:r>
              <a:rPr lang="tr-TR" dirty="0" err="1" smtClean="0"/>
              <a:t>endikasyonu</a:t>
            </a:r>
            <a:r>
              <a:rPr lang="tr-TR" dirty="0" smtClean="0"/>
              <a:t> alır.</a:t>
            </a:r>
          </a:p>
          <a:p>
            <a:endParaRPr lang="tr-TR" sz="2600" dirty="0" smtClean="0"/>
          </a:p>
          <a:p>
            <a:pPr lvl="1">
              <a:buNone/>
            </a:pPr>
            <a:r>
              <a:rPr lang="tr-TR" dirty="0" smtClean="0"/>
              <a:t>					</a:t>
            </a:r>
            <a:endParaRPr lang="tr-TR" sz="2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smtClean="0"/>
              <a:t>Klinik Bulgular-3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Fizik muayene</a:t>
            </a:r>
          </a:p>
          <a:p>
            <a:pPr lvl="1"/>
            <a:r>
              <a:rPr lang="tr-TR" dirty="0" err="1" smtClean="0"/>
              <a:t>Raller</a:t>
            </a:r>
            <a:r>
              <a:rPr lang="tr-TR" dirty="0" smtClean="0"/>
              <a:t>, özellikle bazallerde (%70)</a:t>
            </a:r>
          </a:p>
          <a:p>
            <a:pPr lvl="1"/>
            <a:r>
              <a:rPr lang="tr-TR" dirty="0" err="1" smtClean="0"/>
              <a:t>Ronküsler</a:t>
            </a:r>
            <a:r>
              <a:rPr lang="tr-TR" dirty="0" smtClean="0"/>
              <a:t>, </a:t>
            </a:r>
            <a:r>
              <a:rPr lang="tr-TR" dirty="0" err="1" smtClean="0"/>
              <a:t>ekspiryum</a:t>
            </a:r>
            <a:r>
              <a:rPr lang="tr-TR" dirty="0" smtClean="0"/>
              <a:t> uzunluğuyla</a:t>
            </a:r>
          </a:p>
          <a:p>
            <a:pPr lvl="1"/>
            <a:r>
              <a:rPr lang="tr-TR" dirty="0" err="1" smtClean="0"/>
              <a:t>Wheezing</a:t>
            </a:r>
            <a:r>
              <a:rPr lang="tr-TR" dirty="0" smtClean="0"/>
              <a:t> (%34)</a:t>
            </a:r>
          </a:p>
          <a:p>
            <a:pPr lvl="1"/>
            <a:r>
              <a:rPr lang="tr-TR" dirty="0" smtClean="0"/>
              <a:t>Çomak parmak (%3-6)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Hipoksemi</a:t>
            </a:r>
            <a:r>
              <a:rPr lang="tr-TR" dirty="0" smtClean="0"/>
              <a:t>, solunum yetmezliği</a:t>
            </a:r>
          </a:p>
          <a:p>
            <a:pPr lvl="1"/>
            <a:r>
              <a:rPr lang="tr-TR" dirty="0" smtClean="0"/>
              <a:t>Kor </a:t>
            </a:r>
            <a:r>
              <a:rPr lang="tr-TR" dirty="0" err="1" smtClean="0"/>
              <a:t>pulmonale</a:t>
            </a:r>
            <a:r>
              <a:rPr lang="tr-TR" dirty="0" smtClean="0"/>
              <a:t> kliniği</a:t>
            </a:r>
          </a:p>
          <a:p>
            <a:pPr lvl="1">
              <a:buNone/>
            </a:pPr>
            <a:endParaRPr lang="tr-TR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/>
              <a:t>Ön T; </a:t>
            </a:r>
            <a:r>
              <a:rPr lang="tr-TR" sz="2800" dirty="0" smtClean="0"/>
              <a:t>Ön tanı koyarak gerekli ön işlemleri yapıp uzmana yönlendirebilmeli</a:t>
            </a:r>
          </a:p>
          <a:p>
            <a:endParaRPr lang="tr-TR" sz="2800" dirty="0" smtClean="0"/>
          </a:p>
          <a:p>
            <a:r>
              <a:rPr lang="tr-TR" sz="2800" b="1" dirty="0" smtClean="0"/>
              <a:t>İ</a:t>
            </a:r>
            <a:r>
              <a:rPr lang="tr-TR" sz="2800" dirty="0" smtClean="0"/>
              <a:t>;Birinci basamak koşullarında uzun süreli izlem ve kontrolünü yapabilmeli</a:t>
            </a:r>
          </a:p>
          <a:p>
            <a:endParaRPr lang="tr-TR" sz="2800" dirty="0" smtClean="0"/>
          </a:p>
          <a:p>
            <a:r>
              <a:rPr lang="tr-TR" sz="2800" b="1" dirty="0" smtClean="0"/>
              <a:t>K;</a:t>
            </a:r>
            <a:r>
              <a:rPr lang="tr-TR" sz="2800" dirty="0" smtClean="0"/>
              <a:t>Korunma önlemlerini (birincil, ikincil, üçüncül korunmadan uygun olan/ olanları) uygulayabilmeli</a:t>
            </a:r>
          </a:p>
          <a:p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smtClean="0"/>
              <a:t>BRONŞEKTAZİ</a:t>
            </a:r>
            <a:endParaRPr lang="tr-TR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tr-TR" b="1" dirty="0" smtClean="0"/>
              <a:t>Radyoloji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PA akciğer </a:t>
            </a:r>
            <a:r>
              <a:rPr lang="tr-TR" b="1" dirty="0" err="1" smtClean="0"/>
              <a:t>grafisi</a:t>
            </a:r>
            <a:endParaRPr lang="tr-TR" b="1" dirty="0" smtClean="0"/>
          </a:p>
          <a:p>
            <a:pPr lvl="1"/>
            <a:r>
              <a:rPr lang="tr-TR" dirty="0" smtClean="0"/>
              <a:t>Tanıda özgül ve duyarlı değil </a:t>
            </a:r>
          </a:p>
          <a:p>
            <a:pPr lvl="1"/>
            <a:r>
              <a:rPr lang="tr-TR" dirty="0" smtClean="0"/>
              <a:t>Evre belirlemede güvenilir değil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Tübüler</a:t>
            </a:r>
            <a:r>
              <a:rPr lang="tr-TR" dirty="0" smtClean="0"/>
              <a:t> </a:t>
            </a:r>
            <a:r>
              <a:rPr lang="tr-TR" dirty="0" err="1" smtClean="0"/>
              <a:t>bronşektazi</a:t>
            </a:r>
            <a:r>
              <a:rPr lang="tr-TR" dirty="0" smtClean="0"/>
              <a:t>; </a:t>
            </a:r>
            <a:r>
              <a:rPr lang="tr-TR" dirty="0" err="1" smtClean="0"/>
              <a:t>retiküler</a:t>
            </a:r>
            <a:r>
              <a:rPr lang="tr-TR" dirty="0" smtClean="0"/>
              <a:t> gölge koyulukları, tren rayı görünümü, </a:t>
            </a:r>
            <a:r>
              <a:rPr lang="tr-TR" dirty="0" err="1" smtClean="0"/>
              <a:t>mukoid</a:t>
            </a:r>
            <a:r>
              <a:rPr lang="tr-TR" dirty="0" smtClean="0"/>
              <a:t> tıkaç varsa santral yoğunluk artışı</a:t>
            </a:r>
          </a:p>
          <a:p>
            <a:pPr lvl="1"/>
            <a:r>
              <a:rPr lang="tr-TR" dirty="0" err="1" smtClean="0"/>
              <a:t>Kistik</a:t>
            </a:r>
            <a:r>
              <a:rPr lang="tr-TR" dirty="0" smtClean="0"/>
              <a:t> </a:t>
            </a:r>
            <a:r>
              <a:rPr lang="tr-TR" dirty="0" err="1" smtClean="0"/>
              <a:t>bronşektazi</a:t>
            </a:r>
            <a:r>
              <a:rPr lang="tr-TR" dirty="0" smtClean="0"/>
              <a:t>; </a:t>
            </a:r>
            <a:r>
              <a:rPr lang="tr-TR" dirty="0" err="1" smtClean="0"/>
              <a:t>kistik</a:t>
            </a:r>
            <a:r>
              <a:rPr lang="tr-TR" dirty="0" smtClean="0"/>
              <a:t> (hava-sıvı seviyesi, havalı), bal peteği gör.,konsolide alanlar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344656" cy="433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66806"/>
            <a:ext cx="6768752" cy="524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tr-TR" b="1" dirty="0" smtClean="0"/>
              <a:t>Radyoloji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tr-TR" sz="3000" b="1" dirty="0" smtClean="0"/>
              <a:t>YRBT</a:t>
            </a:r>
          </a:p>
          <a:p>
            <a:pPr lvl="1"/>
            <a:r>
              <a:rPr lang="tr-TR" sz="2400" dirty="0" smtClean="0"/>
              <a:t>10 mm aralık</a:t>
            </a:r>
          </a:p>
          <a:p>
            <a:pPr lvl="1"/>
            <a:r>
              <a:rPr lang="tr-TR" sz="2400" dirty="0" smtClean="0"/>
              <a:t>1,5 mm </a:t>
            </a:r>
            <a:r>
              <a:rPr lang="tr-TR" sz="2400" dirty="0" err="1" smtClean="0"/>
              <a:t>kolimasyon</a:t>
            </a:r>
            <a:endParaRPr lang="tr-TR" sz="2400" dirty="0" smtClean="0"/>
          </a:p>
          <a:p>
            <a:pPr lvl="5"/>
            <a:endParaRPr lang="tr-TR" sz="2400" dirty="0" smtClean="0"/>
          </a:p>
          <a:p>
            <a:pPr lvl="1"/>
            <a:r>
              <a:rPr lang="tr-TR" sz="2000" b="1" dirty="0" smtClean="0"/>
              <a:t>Çok kesitli BT </a:t>
            </a:r>
            <a:endParaRPr lang="tr-TR" sz="2000" dirty="0" smtClean="0"/>
          </a:p>
          <a:p>
            <a:pPr lvl="1"/>
            <a:r>
              <a:rPr lang="tr-TR" sz="2000" b="1" dirty="0" err="1" smtClean="0"/>
              <a:t>Multidedektör</a:t>
            </a:r>
            <a:r>
              <a:rPr lang="tr-TR" sz="2000" b="1" dirty="0" smtClean="0"/>
              <a:t> BT</a:t>
            </a:r>
            <a:endParaRPr lang="tr-TR" sz="2000" dirty="0" smtClean="0"/>
          </a:p>
          <a:p>
            <a:pPr lvl="2"/>
            <a:endParaRPr lang="tr-TR" sz="2000" dirty="0" smtClean="0"/>
          </a:p>
          <a:p>
            <a:pPr lvl="2"/>
            <a:r>
              <a:rPr lang="tr-TR" sz="2000" dirty="0" smtClean="0"/>
              <a:t>Bronş iç çapının komşu arterden daha geniş olması</a:t>
            </a:r>
          </a:p>
          <a:p>
            <a:pPr lvl="2"/>
            <a:r>
              <a:rPr lang="tr-TR" sz="2000" dirty="0" err="1" smtClean="0"/>
              <a:t>Distale</a:t>
            </a:r>
            <a:r>
              <a:rPr lang="tr-TR" sz="2000" dirty="0" smtClean="0"/>
              <a:t> doğru incelme görülmemesi</a:t>
            </a:r>
          </a:p>
          <a:p>
            <a:pPr lvl="2"/>
            <a:r>
              <a:rPr lang="tr-TR" sz="2000" dirty="0" err="1" smtClean="0"/>
              <a:t>Periferde</a:t>
            </a:r>
            <a:r>
              <a:rPr lang="tr-TR" sz="2000" dirty="0" smtClean="0"/>
              <a:t> 1 cm alanda bronş görülmesi</a:t>
            </a:r>
          </a:p>
          <a:p>
            <a:pPr lvl="3"/>
            <a:endParaRPr lang="tr-TR" sz="1600" dirty="0" smtClean="0"/>
          </a:p>
          <a:p>
            <a:pPr lvl="3"/>
            <a:r>
              <a:rPr lang="tr-TR" sz="1700" dirty="0" smtClean="0"/>
              <a:t>Mukus tıkaçlar; </a:t>
            </a:r>
            <a:r>
              <a:rPr lang="tr-TR" sz="1700" dirty="0" err="1" smtClean="0"/>
              <a:t>nodüler</a:t>
            </a:r>
            <a:r>
              <a:rPr lang="tr-TR" sz="1700" dirty="0" smtClean="0"/>
              <a:t> </a:t>
            </a:r>
            <a:r>
              <a:rPr lang="tr-TR" sz="1700" dirty="0" err="1" smtClean="0"/>
              <a:t>patern</a:t>
            </a:r>
            <a:r>
              <a:rPr lang="tr-TR" sz="1700" dirty="0" smtClean="0"/>
              <a:t> olarak, tomurcuklu dal </a:t>
            </a:r>
            <a:r>
              <a:rPr lang="tr-TR" sz="1700" dirty="0" err="1" smtClean="0"/>
              <a:t>paterni</a:t>
            </a:r>
            <a:endParaRPr lang="tr-TR" sz="1700" dirty="0" smtClean="0"/>
          </a:p>
          <a:p>
            <a:pPr lvl="3"/>
            <a:r>
              <a:rPr lang="tr-TR" sz="1700" dirty="0" smtClean="0"/>
              <a:t>Bronş duvar kalınlaşması, </a:t>
            </a:r>
            <a:r>
              <a:rPr lang="tr-TR" sz="1700" dirty="0" err="1" smtClean="0"/>
              <a:t>fibrozise</a:t>
            </a:r>
            <a:r>
              <a:rPr lang="tr-TR" sz="1700" dirty="0" smtClean="0"/>
              <a:t> bağlı hacim kaybı</a:t>
            </a:r>
          </a:p>
        </p:txBody>
      </p:sp>
      <p:sp>
        <p:nvSpPr>
          <p:cNvPr id="4" name="3 Sağ Ayraç"/>
          <p:cNvSpPr/>
          <p:nvPr/>
        </p:nvSpPr>
        <p:spPr>
          <a:xfrm>
            <a:off x="3779912" y="1556792"/>
            <a:ext cx="155448" cy="91440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4139952" y="1412776"/>
            <a:ext cx="1946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%96-98 Duyarlık</a:t>
            </a:r>
          </a:p>
          <a:p>
            <a:r>
              <a:rPr lang="tr-TR" sz="2000" b="1" dirty="0" smtClean="0"/>
              <a:t>%93-99 Özgüllük</a:t>
            </a:r>
            <a:endParaRPr lang="tr-TR" sz="20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136901" cy="375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80928"/>
            <a:ext cx="4234186" cy="344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225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200400" y="6399213"/>
            <a:ext cx="300990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SIGNET-RING SIGN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804025" y="2590800"/>
            <a:ext cx="3101975" cy="83099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bg1"/>
                </a:solidFill>
              </a:rPr>
              <a:t>Dilate bro</a:t>
            </a:r>
            <a:r>
              <a:rPr lang="tr-TR" sz="2400" dirty="0" err="1">
                <a:solidFill>
                  <a:schemeClr val="bg1"/>
                </a:solidFill>
              </a:rPr>
              <a:t>nş</a:t>
            </a:r>
            <a:endParaRPr lang="en-US" sz="2400" dirty="0">
              <a:solidFill>
                <a:schemeClr val="bg1"/>
              </a:solidFill>
            </a:endParaRPr>
          </a:p>
          <a:p>
            <a:pPr eaLnBrk="0" hangingPunct="0"/>
            <a:endParaRPr lang="en-US" sz="2400" dirty="0">
              <a:solidFill>
                <a:srgbClr val="FF3300"/>
              </a:solidFill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6588125" y="2236788"/>
            <a:ext cx="18415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tr-TR" sz="2400"/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7812360" y="2492896"/>
            <a:ext cx="152400" cy="216024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5830888" y="1268413"/>
            <a:ext cx="3313112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 smtClean="0">
                <a:solidFill>
                  <a:schemeClr val="bg1"/>
                </a:solidFill>
              </a:rPr>
              <a:t>Normal </a:t>
            </a:r>
            <a:r>
              <a:rPr lang="en-US" sz="2400" dirty="0" err="1" smtClean="0">
                <a:solidFill>
                  <a:schemeClr val="bg1"/>
                </a:solidFill>
              </a:rPr>
              <a:t>pulmon</a:t>
            </a:r>
            <a:r>
              <a:rPr lang="tr-TR" sz="2400" dirty="0" smtClean="0">
                <a:solidFill>
                  <a:schemeClr val="bg1"/>
                </a:solidFill>
              </a:rPr>
              <a:t>er </a:t>
            </a:r>
            <a:r>
              <a:rPr lang="en-US" sz="2400" dirty="0" err="1" smtClean="0">
                <a:solidFill>
                  <a:schemeClr val="bg1"/>
                </a:solidFill>
              </a:rPr>
              <a:t>arter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7848600" y="1828800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6">
              <a:lumMod val="60000"/>
              <a:lumOff val="40000"/>
            </a:schemeClr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0969" name="Oval 9"/>
          <p:cNvSpPr>
            <a:spLocks noChangeArrowheads="1"/>
          </p:cNvSpPr>
          <p:nvPr/>
        </p:nvSpPr>
        <p:spPr bwMode="auto">
          <a:xfrm>
            <a:off x="1835150" y="2492375"/>
            <a:ext cx="1008063" cy="865188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tr-TR" b="1" dirty="0" err="1" smtClean="0"/>
              <a:t>Bronkografi</a:t>
            </a:r>
            <a:endParaRPr lang="tr-TR" b="1" dirty="0"/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/>
              <a:t>1922’de</a:t>
            </a:r>
            <a:r>
              <a:rPr lang="tr-TR" sz="2800" dirty="0" smtClean="0"/>
              <a:t> </a:t>
            </a:r>
            <a:r>
              <a:rPr lang="tr-TR" sz="2800" dirty="0" err="1" smtClean="0"/>
              <a:t>Sicard</a:t>
            </a:r>
            <a:r>
              <a:rPr lang="tr-TR" sz="2800" dirty="0" smtClean="0"/>
              <a:t> ve </a:t>
            </a:r>
            <a:r>
              <a:rPr lang="tr-TR" sz="2800" dirty="0" err="1" smtClean="0"/>
              <a:t>Forestier</a:t>
            </a:r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 err="1" smtClean="0"/>
              <a:t>Lipiodol</a:t>
            </a:r>
            <a:endParaRPr lang="tr-TR" sz="2800" dirty="0" smtClean="0"/>
          </a:p>
          <a:p>
            <a:r>
              <a:rPr lang="tr-TR" sz="2800" dirty="0" smtClean="0"/>
              <a:t>Teknik olarak; </a:t>
            </a:r>
            <a:r>
              <a:rPr lang="tr-TR" sz="2800" dirty="0" err="1" smtClean="0"/>
              <a:t>invaziv</a:t>
            </a:r>
            <a:r>
              <a:rPr lang="tr-TR" sz="2800" dirty="0" smtClean="0"/>
              <a:t> olması</a:t>
            </a:r>
          </a:p>
          <a:p>
            <a:pPr>
              <a:buNone/>
            </a:pPr>
            <a:r>
              <a:rPr lang="tr-TR" sz="2800" dirty="0" smtClean="0"/>
              <a:t>	öncesi ve sonrası </a:t>
            </a:r>
            <a:r>
              <a:rPr lang="tr-TR" sz="2800" dirty="0" err="1" smtClean="0"/>
              <a:t>postrural</a:t>
            </a:r>
            <a:r>
              <a:rPr lang="tr-TR" sz="2800" dirty="0" smtClean="0"/>
              <a:t> drenaj gerektirmesi</a:t>
            </a:r>
          </a:p>
          <a:p>
            <a:pPr>
              <a:buNone/>
            </a:pPr>
            <a:r>
              <a:rPr lang="tr-TR" sz="2800" dirty="0" smtClean="0"/>
              <a:t>	</a:t>
            </a:r>
            <a:r>
              <a:rPr lang="tr-TR" sz="2800" dirty="0" err="1" smtClean="0"/>
              <a:t>Allerjik</a:t>
            </a:r>
            <a:r>
              <a:rPr lang="tr-TR" sz="2800" dirty="0" smtClean="0"/>
              <a:t> reaksiyon</a:t>
            </a:r>
            <a:endParaRPr lang="tr-TR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63680" y="260648"/>
            <a:ext cx="2880320" cy="331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/>
              <a:t>Mikrobiyolojik tetkikler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320480"/>
          </a:xfrm>
        </p:spPr>
        <p:txBody>
          <a:bodyPr>
            <a:normAutofit fontScale="70000" lnSpcReduction="20000"/>
          </a:bodyPr>
          <a:lstStyle/>
          <a:p>
            <a:r>
              <a:rPr lang="tr-TR" sz="4400" dirty="0" smtClean="0"/>
              <a:t>Bütün hastalardan örnek alınmalı</a:t>
            </a:r>
          </a:p>
          <a:p>
            <a:endParaRPr lang="tr-TR" dirty="0" smtClean="0"/>
          </a:p>
          <a:p>
            <a:r>
              <a:rPr lang="tr-TR" dirty="0" smtClean="0"/>
              <a:t>H. </a:t>
            </a:r>
            <a:r>
              <a:rPr lang="tr-TR" dirty="0" err="1" smtClean="0"/>
              <a:t>İnfluenza</a:t>
            </a:r>
            <a:r>
              <a:rPr lang="tr-TR" dirty="0" smtClean="0"/>
              <a:t>, P. </a:t>
            </a:r>
            <a:r>
              <a:rPr lang="tr-TR" dirty="0" err="1" smtClean="0"/>
              <a:t>Aeroginosa</a:t>
            </a:r>
            <a:r>
              <a:rPr lang="tr-TR" dirty="0" smtClean="0"/>
              <a:t>, S. </a:t>
            </a:r>
            <a:r>
              <a:rPr lang="tr-TR" dirty="0" err="1" smtClean="0"/>
              <a:t>Pnömonia</a:t>
            </a:r>
            <a:r>
              <a:rPr lang="tr-TR" dirty="0" smtClean="0"/>
              <a:t>, S. </a:t>
            </a:r>
            <a:r>
              <a:rPr lang="tr-TR" dirty="0" err="1" smtClean="0"/>
              <a:t>Aureus</a:t>
            </a:r>
            <a:r>
              <a:rPr lang="tr-TR" dirty="0" smtClean="0"/>
              <a:t>, M. </a:t>
            </a:r>
            <a:r>
              <a:rPr lang="tr-TR" dirty="0" err="1" smtClean="0"/>
              <a:t>Cataralis</a:t>
            </a:r>
            <a:r>
              <a:rPr lang="tr-TR" dirty="0" smtClean="0"/>
              <a:t>, </a:t>
            </a:r>
            <a:r>
              <a:rPr lang="tr-TR" dirty="0" err="1" smtClean="0"/>
              <a:t>Enterobacteria</a:t>
            </a:r>
            <a:endParaRPr lang="tr-TR" dirty="0" smtClean="0"/>
          </a:p>
          <a:p>
            <a:r>
              <a:rPr lang="tr-TR" dirty="0" smtClean="0"/>
              <a:t>Tüberküloz ve NTM</a:t>
            </a:r>
          </a:p>
          <a:p>
            <a:r>
              <a:rPr lang="tr-TR" dirty="0" err="1" smtClean="0"/>
              <a:t>Aspergillus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H. </a:t>
            </a:r>
            <a:r>
              <a:rPr lang="tr-TR" dirty="0" err="1" smtClean="0"/>
              <a:t>İnfluenza</a:t>
            </a:r>
            <a:r>
              <a:rPr lang="tr-TR" dirty="0" smtClean="0"/>
              <a:t> ve P. </a:t>
            </a:r>
            <a:r>
              <a:rPr lang="tr-TR" dirty="0" err="1" smtClean="0"/>
              <a:t>Aeroginosa</a:t>
            </a:r>
            <a:r>
              <a:rPr lang="tr-TR" dirty="0" smtClean="0"/>
              <a:t>  sıklıkla</a:t>
            </a:r>
          </a:p>
          <a:p>
            <a:endParaRPr lang="tr-TR" sz="4400" dirty="0" smtClean="0"/>
          </a:p>
          <a:p>
            <a:r>
              <a:rPr lang="tr-TR" sz="4400" dirty="0" smtClean="0"/>
              <a:t>Stabil hastada balgam </a:t>
            </a:r>
            <a:r>
              <a:rPr lang="tr-TR" sz="4400" dirty="0" err="1" smtClean="0"/>
              <a:t>pürülansı</a:t>
            </a:r>
            <a:r>
              <a:rPr lang="tr-TR" sz="4400" dirty="0" smtClean="0"/>
              <a:t> ile </a:t>
            </a:r>
            <a:r>
              <a:rPr lang="tr-TR" sz="4400" dirty="0" err="1" smtClean="0"/>
              <a:t>kolonizasyon</a:t>
            </a:r>
            <a:r>
              <a:rPr lang="tr-TR" sz="4400" dirty="0" smtClean="0"/>
              <a:t> ilişkili</a:t>
            </a:r>
          </a:p>
          <a:p>
            <a:pPr>
              <a:buNone/>
            </a:pPr>
            <a:endParaRPr lang="tr-TR" sz="4400" dirty="0" smtClean="0"/>
          </a:p>
          <a:p>
            <a:pPr>
              <a:buNone/>
            </a:pPr>
            <a:endParaRPr lang="tr-TR" sz="2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Bronşiyal</a:t>
            </a:r>
            <a:r>
              <a:rPr lang="tr-TR" dirty="0" smtClean="0"/>
              <a:t> </a:t>
            </a:r>
            <a:r>
              <a:rPr lang="tr-TR" dirty="0" err="1" smtClean="0"/>
              <a:t>kolonizasyon</a:t>
            </a:r>
            <a:r>
              <a:rPr lang="tr-TR" dirty="0" smtClean="0"/>
              <a:t> %64 oranında </a:t>
            </a:r>
          </a:p>
          <a:p>
            <a:pPr lvl="1">
              <a:buNone/>
            </a:pPr>
            <a:r>
              <a:rPr lang="tr-TR" sz="2200" dirty="0" smtClean="0"/>
              <a:t>%29-70 H. </a:t>
            </a:r>
            <a:r>
              <a:rPr lang="tr-TR" sz="2200" dirty="0" err="1" smtClean="0"/>
              <a:t>İnfluenza</a:t>
            </a:r>
            <a:r>
              <a:rPr lang="tr-TR" sz="2200" dirty="0" smtClean="0"/>
              <a:t>, %12-31 P. </a:t>
            </a:r>
            <a:r>
              <a:rPr lang="tr-TR" sz="2200" dirty="0" err="1" smtClean="0"/>
              <a:t>Aeruginosa</a:t>
            </a:r>
            <a:r>
              <a:rPr lang="tr-TR" sz="2200" dirty="0" smtClean="0"/>
              <a:t> , %12 S. </a:t>
            </a:r>
            <a:r>
              <a:rPr lang="tr-TR" sz="2200" dirty="0" err="1" smtClean="0"/>
              <a:t>Pneumonia</a:t>
            </a:r>
            <a:r>
              <a:rPr lang="tr-TR" sz="2200" dirty="0" smtClean="0"/>
              <a:t> </a:t>
            </a:r>
          </a:p>
          <a:p>
            <a:pPr lvl="1">
              <a:buNone/>
            </a:pPr>
            <a:endParaRPr lang="tr-TR" sz="2200" dirty="0" smtClean="0"/>
          </a:p>
          <a:p>
            <a:pPr lvl="1">
              <a:buNone/>
            </a:pPr>
            <a:r>
              <a:rPr lang="tr-TR" sz="2200" dirty="0" err="1" smtClean="0"/>
              <a:t>Kistik</a:t>
            </a:r>
            <a:r>
              <a:rPr lang="tr-TR" sz="2200" dirty="0" smtClean="0"/>
              <a:t> </a:t>
            </a:r>
            <a:r>
              <a:rPr lang="tr-TR" sz="2200" dirty="0" err="1" smtClean="0"/>
              <a:t>bronşektazi</a:t>
            </a:r>
            <a:r>
              <a:rPr lang="tr-TR" sz="2200" dirty="0" smtClean="0"/>
              <a:t>,  </a:t>
            </a:r>
          </a:p>
          <a:p>
            <a:pPr lvl="1">
              <a:buNone/>
            </a:pPr>
            <a:r>
              <a:rPr lang="tr-TR" sz="2200" dirty="0" smtClean="0"/>
              <a:t>FEV1 &lt;%80, </a:t>
            </a:r>
          </a:p>
          <a:p>
            <a:pPr lvl="1">
              <a:buNone/>
            </a:pPr>
            <a:r>
              <a:rPr lang="tr-TR" sz="2200" dirty="0" smtClean="0"/>
              <a:t>14 yaş altı tanılı hastalarda…………  risk çok fazla</a:t>
            </a:r>
          </a:p>
          <a:p>
            <a:endParaRPr lang="tr-TR" dirty="0" smtClean="0"/>
          </a:p>
          <a:p>
            <a:r>
              <a:rPr lang="tr-TR" dirty="0" smtClean="0"/>
              <a:t>P. </a:t>
            </a:r>
            <a:r>
              <a:rPr lang="tr-TR" dirty="0" err="1" smtClean="0"/>
              <a:t>Aeruginosa</a:t>
            </a:r>
            <a:r>
              <a:rPr lang="tr-TR" dirty="0" smtClean="0"/>
              <a:t> </a:t>
            </a:r>
            <a:r>
              <a:rPr lang="tr-TR" dirty="0" err="1" smtClean="0"/>
              <a:t>infeksiyonu</a:t>
            </a:r>
            <a:r>
              <a:rPr lang="tr-TR" dirty="0" smtClean="0"/>
              <a:t>;</a:t>
            </a:r>
          </a:p>
          <a:p>
            <a:pPr lvl="1"/>
            <a:r>
              <a:rPr lang="tr-TR" sz="2400" dirty="0" err="1" smtClean="0"/>
              <a:t>Mortalite</a:t>
            </a:r>
            <a:r>
              <a:rPr lang="tr-TR" sz="2400" dirty="0" smtClean="0"/>
              <a:t> riskinde 2-3 kat artış</a:t>
            </a:r>
          </a:p>
          <a:p>
            <a:pPr lvl="1"/>
            <a:r>
              <a:rPr lang="tr-TR" sz="2400" dirty="0" smtClean="0"/>
              <a:t>Hastanede yatış riskinde 7 kat artış</a:t>
            </a:r>
          </a:p>
          <a:p>
            <a:pPr lvl="1"/>
            <a:r>
              <a:rPr lang="tr-TR" sz="2400" dirty="0" smtClean="0"/>
              <a:t>Her yıl her hastada  ek bir atak sıklığına neden olur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/>
              <a:t>Mikrobiyolojik tetkikler</a:t>
            </a:r>
            <a:endParaRPr lang="tr-TR" sz="40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/>
              <a:t>Solunum fonksiyon testleri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Spesifik </a:t>
            </a:r>
            <a:r>
              <a:rPr lang="tr-TR" dirty="0" err="1" smtClean="0"/>
              <a:t>ventilatuvar</a:t>
            </a:r>
            <a:r>
              <a:rPr lang="tr-TR" dirty="0" smtClean="0"/>
              <a:t> bozukluk </a:t>
            </a:r>
            <a:r>
              <a:rPr lang="tr-TR" dirty="0" err="1" smtClean="0"/>
              <a:t>paterni</a:t>
            </a:r>
            <a:r>
              <a:rPr lang="tr-TR" dirty="0" smtClean="0"/>
              <a:t> gösterilememiştir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Restriktif</a:t>
            </a:r>
            <a:r>
              <a:rPr lang="tr-TR" dirty="0" smtClean="0"/>
              <a:t> zeminde obstrüksiyon varlığı</a:t>
            </a:r>
          </a:p>
          <a:p>
            <a:pPr>
              <a:buNone/>
            </a:pPr>
            <a:r>
              <a:rPr lang="tr-TR" dirty="0" smtClean="0"/>
              <a:t> 	Obstrüksiyon %50 olguda tanımlanmaktadır</a:t>
            </a:r>
          </a:p>
          <a:p>
            <a:endParaRPr lang="tr-TR" dirty="0" smtClean="0"/>
          </a:p>
          <a:p>
            <a:pPr lvl="1"/>
            <a:r>
              <a:rPr lang="tr-TR" dirty="0" err="1" smtClean="0"/>
              <a:t>Ekspirasyonda</a:t>
            </a:r>
            <a:r>
              <a:rPr lang="tr-TR" dirty="0" smtClean="0"/>
              <a:t> havayollarındaki kapanmaya eğilim, </a:t>
            </a:r>
          </a:p>
          <a:p>
            <a:pPr lvl="1"/>
            <a:r>
              <a:rPr lang="tr-TR" dirty="0" smtClean="0"/>
              <a:t>Mukus </a:t>
            </a:r>
            <a:r>
              <a:rPr lang="tr-TR" dirty="0" err="1" smtClean="0"/>
              <a:t>retansiyonu</a:t>
            </a:r>
            <a:r>
              <a:rPr lang="tr-TR" dirty="0" smtClean="0"/>
              <a:t>, </a:t>
            </a:r>
          </a:p>
          <a:p>
            <a:pPr lvl="1"/>
            <a:r>
              <a:rPr lang="tr-TR" dirty="0" err="1" smtClean="0"/>
              <a:t>Bronşiyal</a:t>
            </a:r>
            <a:r>
              <a:rPr lang="tr-TR" dirty="0" smtClean="0"/>
              <a:t> </a:t>
            </a:r>
            <a:r>
              <a:rPr lang="tr-TR" dirty="0" err="1" smtClean="0"/>
              <a:t>mukozal</a:t>
            </a:r>
            <a:r>
              <a:rPr lang="tr-TR" dirty="0" smtClean="0"/>
              <a:t> ödem ve kalınlaşma, </a:t>
            </a:r>
          </a:p>
          <a:p>
            <a:pPr lvl="1"/>
            <a:r>
              <a:rPr lang="tr-TR" dirty="0" smtClean="0"/>
              <a:t>Küçük havayolu hastalığı,</a:t>
            </a:r>
          </a:p>
          <a:p>
            <a:pPr lvl="1"/>
            <a:r>
              <a:rPr lang="tr-TR" dirty="0" smtClean="0"/>
              <a:t>Amfizem</a:t>
            </a:r>
          </a:p>
          <a:p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r-TR" b="1" dirty="0" smtClean="0"/>
              <a:t>ÖĞRENME KAZANIMLARI</a:t>
            </a:r>
            <a:endParaRPr lang="tr-TR" dirty="0" smtClean="0"/>
          </a:p>
          <a:p>
            <a:pPr lvl="0"/>
            <a:r>
              <a:rPr lang="tr-TR" dirty="0" err="1" smtClean="0"/>
              <a:t>Bronşektazi</a:t>
            </a:r>
            <a:r>
              <a:rPr lang="tr-TR" dirty="0" smtClean="0"/>
              <a:t> hastalığını tanımlar , tanır</a:t>
            </a:r>
          </a:p>
          <a:p>
            <a:pPr lvl="1"/>
            <a:r>
              <a:rPr lang="tr-TR" dirty="0" smtClean="0"/>
              <a:t>Hastalığının nedenlerini bilir</a:t>
            </a:r>
          </a:p>
          <a:p>
            <a:pPr lvl="1"/>
            <a:r>
              <a:rPr lang="tr-TR" dirty="0" smtClean="0"/>
              <a:t>Klinik bulgularını bilir</a:t>
            </a:r>
          </a:p>
          <a:p>
            <a:pPr lvl="0"/>
            <a:endParaRPr lang="tr-TR" dirty="0" smtClean="0"/>
          </a:p>
          <a:p>
            <a:pPr lvl="0"/>
            <a:r>
              <a:rPr lang="tr-TR" dirty="0" smtClean="0"/>
              <a:t>Genel tedavi yaklaşımlarını bilir</a:t>
            </a:r>
          </a:p>
          <a:p>
            <a:pPr lvl="0"/>
            <a:r>
              <a:rPr lang="tr-TR" dirty="0" smtClean="0"/>
              <a:t>Hastalığın koruyucu tedavisinin nasıl olması gerektiğini bilir</a:t>
            </a:r>
          </a:p>
          <a:p>
            <a:r>
              <a:rPr lang="tr-TR" dirty="0" smtClean="0"/>
              <a:t>İzlemde yapılması gerekenleri bilir, hangi durumlarda  bir üst basamağa sevk etmesi gerektiğini bilir</a:t>
            </a:r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smtClean="0"/>
              <a:t>BRONŞEKTAZİ</a:t>
            </a:r>
            <a:endParaRPr lang="tr-TR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tr-TR" b="1" dirty="0" smtClean="0"/>
              <a:t>Tedavi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 smtClean="0"/>
              <a:t>Hedefler</a:t>
            </a:r>
          </a:p>
          <a:p>
            <a:pPr lvl="1"/>
            <a:r>
              <a:rPr lang="tr-TR" dirty="0" smtClean="0"/>
              <a:t>Atakların azaltılması</a:t>
            </a:r>
          </a:p>
          <a:p>
            <a:pPr lvl="1"/>
            <a:r>
              <a:rPr lang="tr-TR" dirty="0" smtClean="0"/>
              <a:t>Semptomların azaltılması</a:t>
            </a:r>
          </a:p>
          <a:p>
            <a:pPr lvl="1"/>
            <a:r>
              <a:rPr lang="tr-TR" dirty="0" smtClean="0"/>
              <a:t>Yaşam kalitesinin artırılması</a:t>
            </a:r>
          </a:p>
          <a:p>
            <a:pPr lvl="1"/>
            <a:r>
              <a:rPr lang="tr-TR" dirty="0" smtClean="0"/>
              <a:t>Hastalık </a:t>
            </a:r>
            <a:r>
              <a:rPr lang="tr-TR" dirty="0" err="1" smtClean="0"/>
              <a:t>progresyonun</a:t>
            </a:r>
            <a:r>
              <a:rPr lang="tr-TR" dirty="0" smtClean="0"/>
              <a:t> engellenmesi </a:t>
            </a:r>
          </a:p>
          <a:p>
            <a:pPr lvl="1"/>
            <a:endParaRPr lang="tr-TR" dirty="0" smtClean="0"/>
          </a:p>
          <a:p>
            <a:endParaRPr lang="tr-TR" dirty="0" smtClean="0"/>
          </a:p>
          <a:p>
            <a:r>
              <a:rPr lang="tr-TR" sz="2800" b="1" dirty="0" smtClean="0"/>
              <a:t>Erken tanı, erken ve agresif yapılan tedavi </a:t>
            </a:r>
            <a:r>
              <a:rPr lang="tr-TR" sz="2800" b="1" dirty="0" err="1" smtClean="0"/>
              <a:t>progresyonu</a:t>
            </a:r>
            <a:r>
              <a:rPr lang="tr-TR" sz="2800" b="1" dirty="0" smtClean="0"/>
              <a:t> ve fonksiyon kayıplarını önler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tr-TR" b="1" dirty="0" smtClean="0"/>
              <a:t>Tedavi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tr-TR" b="1" dirty="0" smtClean="0"/>
              <a:t>Tedaviye yön veren temel hedefler</a:t>
            </a:r>
          </a:p>
          <a:p>
            <a:pPr lvl="1">
              <a:buNone/>
            </a:pPr>
            <a:endParaRPr lang="tr-TR" dirty="0" smtClean="0"/>
          </a:p>
          <a:p>
            <a:pPr lvl="1"/>
            <a:r>
              <a:rPr lang="tr-TR" dirty="0" smtClean="0"/>
              <a:t>Akut ve kronik havayolu enfeksiyonlarının tedavisi ve engellenmesi ( önlenmesi)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Mukosilier</a:t>
            </a:r>
            <a:r>
              <a:rPr lang="tr-TR" dirty="0" smtClean="0"/>
              <a:t> </a:t>
            </a:r>
            <a:r>
              <a:rPr lang="tr-TR" dirty="0" err="1" smtClean="0"/>
              <a:t>klerensin</a:t>
            </a:r>
            <a:r>
              <a:rPr lang="tr-TR" dirty="0" smtClean="0"/>
              <a:t> iyileştirilmesi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Yapısal hasarın önlenmesi</a:t>
            </a:r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2483768" y="836712"/>
            <a:ext cx="4288353" cy="13542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Kronik </a:t>
            </a:r>
            <a:r>
              <a:rPr lang="tr-TR" sz="2800" b="1" dirty="0" err="1" smtClean="0"/>
              <a:t>bronşiyal</a:t>
            </a:r>
            <a:r>
              <a:rPr lang="tr-TR" sz="2800" b="1" dirty="0" smtClean="0"/>
              <a:t> enfeksiyon</a:t>
            </a:r>
          </a:p>
          <a:p>
            <a:r>
              <a:rPr lang="tr-TR" dirty="0" smtClean="0"/>
              <a:t>Ataklarda antibiyotik tedavisi</a:t>
            </a:r>
          </a:p>
          <a:p>
            <a:r>
              <a:rPr lang="tr-TR" dirty="0" smtClean="0"/>
              <a:t>Uzun süreli </a:t>
            </a:r>
            <a:r>
              <a:rPr lang="tr-TR" dirty="0" err="1" smtClean="0"/>
              <a:t>inh</a:t>
            </a:r>
            <a:r>
              <a:rPr lang="tr-TR" dirty="0" smtClean="0"/>
              <a:t> veya oral antibiyotik tedavisi</a:t>
            </a:r>
          </a:p>
          <a:p>
            <a:r>
              <a:rPr lang="tr-TR" dirty="0" smtClean="0"/>
              <a:t>Yeni patojenlerin eradikasyonu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323528" y="2852936"/>
            <a:ext cx="3341556" cy="13542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Yapısal akciğer hasarı</a:t>
            </a:r>
          </a:p>
          <a:p>
            <a:r>
              <a:rPr lang="tr-TR" dirty="0" smtClean="0"/>
              <a:t>Uzun  dönem </a:t>
            </a:r>
            <a:r>
              <a:rPr lang="tr-TR" dirty="0" err="1" smtClean="0"/>
              <a:t>bronkodilatör</a:t>
            </a:r>
            <a:endParaRPr lang="tr-TR" dirty="0" smtClean="0"/>
          </a:p>
          <a:p>
            <a:r>
              <a:rPr lang="tr-TR" dirty="0" smtClean="0"/>
              <a:t>Cerrahi</a:t>
            </a:r>
          </a:p>
          <a:p>
            <a:r>
              <a:rPr lang="tr-TR" dirty="0" err="1" smtClean="0"/>
              <a:t>Pulmoner</a:t>
            </a:r>
            <a:r>
              <a:rPr lang="tr-TR" dirty="0" smtClean="0"/>
              <a:t> rehabilitasyon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5868144" y="2996952"/>
            <a:ext cx="3040704" cy="1077218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tr-TR" sz="2800" b="1" dirty="0" err="1" smtClean="0"/>
              <a:t>İnflamasyon</a:t>
            </a:r>
            <a:endParaRPr lang="tr-TR" sz="2800" b="1" dirty="0" smtClean="0"/>
          </a:p>
          <a:p>
            <a:r>
              <a:rPr lang="tr-TR" dirty="0" smtClean="0"/>
              <a:t>Uzun dönem </a:t>
            </a:r>
            <a:r>
              <a:rPr lang="tr-TR" dirty="0" err="1" smtClean="0"/>
              <a:t>antiinflamatuvar</a:t>
            </a:r>
            <a:r>
              <a:rPr lang="tr-TR" dirty="0" smtClean="0"/>
              <a:t> </a:t>
            </a:r>
          </a:p>
          <a:p>
            <a:r>
              <a:rPr lang="tr-TR" dirty="0" smtClean="0"/>
              <a:t>tedavi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2843808" y="4725144"/>
            <a:ext cx="4562083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tr-TR" sz="2800" b="1" dirty="0" err="1" smtClean="0"/>
              <a:t>Mukosilier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klirensde</a:t>
            </a:r>
            <a:r>
              <a:rPr lang="tr-TR" sz="2800" b="1" dirty="0" smtClean="0"/>
              <a:t> bozulma</a:t>
            </a:r>
          </a:p>
          <a:p>
            <a:r>
              <a:rPr lang="tr-TR" dirty="0" smtClean="0"/>
              <a:t>Uzun dönem </a:t>
            </a:r>
            <a:r>
              <a:rPr lang="tr-TR" dirty="0" err="1" smtClean="0"/>
              <a:t>mukoaktif</a:t>
            </a:r>
            <a:r>
              <a:rPr lang="tr-TR" dirty="0" smtClean="0"/>
              <a:t> tedavi</a:t>
            </a:r>
          </a:p>
          <a:p>
            <a:r>
              <a:rPr lang="tr-TR" dirty="0" smtClean="0"/>
              <a:t>Havayolu temizliği uygulamaları</a:t>
            </a:r>
            <a:endParaRPr lang="tr-TR" dirty="0"/>
          </a:p>
        </p:txBody>
      </p:sp>
      <p:sp>
        <p:nvSpPr>
          <p:cNvPr id="9" name="8 Aşağı Bükülü Ok"/>
          <p:cNvSpPr/>
          <p:nvPr/>
        </p:nvSpPr>
        <p:spPr>
          <a:xfrm>
            <a:off x="4211960" y="2348880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0" name="9 Sola Bükülü Ok"/>
          <p:cNvSpPr/>
          <p:nvPr/>
        </p:nvSpPr>
        <p:spPr>
          <a:xfrm rot="5400000">
            <a:off x="4373073" y="3322188"/>
            <a:ext cx="792088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tr-TR" b="1" dirty="0" smtClean="0"/>
              <a:t>Tedavi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 smtClean="0"/>
              <a:t>Spesifik tedaviler</a:t>
            </a:r>
          </a:p>
          <a:p>
            <a:r>
              <a:rPr lang="tr-TR" b="1" dirty="0" smtClean="0"/>
              <a:t>Genel tedavi yaklaşımları</a:t>
            </a:r>
          </a:p>
          <a:p>
            <a:pPr lvl="1"/>
            <a:r>
              <a:rPr lang="tr-TR" dirty="0" smtClean="0"/>
              <a:t>Eğitim</a:t>
            </a:r>
          </a:p>
          <a:p>
            <a:pPr lvl="1"/>
            <a:r>
              <a:rPr lang="tr-TR" dirty="0" smtClean="0"/>
              <a:t>Koruyucu tedavi yaklaşımları</a:t>
            </a:r>
          </a:p>
          <a:p>
            <a:pPr lvl="1"/>
            <a:r>
              <a:rPr lang="tr-TR" dirty="0" smtClean="0"/>
              <a:t>Enfeksiyonun tedavisi</a:t>
            </a:r>
          </a:p>
          <a:p>
            <a:pPr lvl="1"/>
            <a:r>
              <a:rPr lang="tr-TR" dirty="0" err="1" smtClean="0"/>
              <a:t>Sekresyonların</a:t>
            </a:r>
            <a:r>
              <a:rPr lang="tr-TR" dirty="0" smtClean="0"/>
              <a:t> drenajının sağlanması</a:t>
            </a:r>
          </a:p>
          <a:p>
            <a:pPr lvl="1"/>
            <a:r>
              <a:rPr lang="tr-TR" dirty="0" smtClean="0"/>
              <a:t>Havayolu obstrüksiyonunun tedavisi</a:t>
            </a:r>
          </a:p>
          <a:p>
            <a:pPr lvl="1"/>
            <a:r>
              <a:rPr lang="tr-TR" dirty="0" smtClean="0"/>
              <a:t>Cerrahi tedavi yaklaşımları</a:t>
            </a:r>
          </a:p>
          <a:p>
            <a:pPr lvl="1"/>
            <a:r>
              <a:rPr lang="tr-TR" dirty="0" err="1" smtClean="0"/>
              <a:t>Pulmoner</a:t>
            </a:r>
            <a:r>
              <a:rPr lang="tr-TR" dirty="0" smtClean="0"/>
              <a:t> Rehabilitasyon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tr-TR" b="1" dirty="0" smtClean="0"/>
              <a:t>Tedavi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Koruyucu tedavi</a:t>
            </a:r>
          </a:p>
          <a:p>
            <a:pPr lvl="1"/>
            <a:r>
              <a:rPr lang="tr-TR" sz="2400" b="1" dirty="0" err="1" smtClean="0"/>
              <a:t>İnfluenza</a:t>
            </a:r>
            <a:r>
              <a:rPr lang="tr-TR" sz="2400" b="1" dirty="0" smtClean="0"/>
              <a:t>;</a:t>
            </a:r>
            <a:r>
              <a:rPr lang="tr-TR" sz="2400" dirty="0" smtClean="0"/>
              <a:t> Rutin aşılama için yapılmış </a:t>
            </a:r>
            <a:r>
              <a:rPr lang="tr-TR" sz="2400" dirty="0" err="1" smtClean="0"/>
              <a:t>randomize</a:t>
            </a:r>
            <a:r>
              <a:rPr lang="tr-TR" sz="2400" dirty="0" smtClean="0"/>
              <a:t> bir çalışma halen yok</a:t>
            </a:r>
          </a:p>
          <a:p>
            <a:pPr lvl="1">
              <a:buNone/>
            </a:pPr>
            <a:r>
              <a:rPr lang="tr-TR" sz="2400" dirty="0" smtClean="0"/>
              <a:t>	65 yaş üstü kronik hastalıklarda kullanım önerilmekte</a:t>
            </a:r>
          </a:p>
          <a:p>
            <a:pPr lvl="1"/>
            <a:endParaRPr lang="tr-TR" sz="2400" b="1" dirty="0" smtClean="0"/>
          </a:p>
          <a:p>
            <a:pPr lvl="1"/>
            <a:r>
              <a:rPr lang="tr-TR" sz="2400" b="1" dirty="0" err="1" smtClean="0"/>
              <a:t>Pnömokok</a:t>
            </a:r>
            <a:r>
              <a:rPr lang="tr-TR" sz="2400" b="1" dirty="0" smtClean="0"/>
              <a:t>;</a:t>
            </a:r>
            <a:r>
              <a:rPr lang="tr-TR" sz="2400" dirty="0" smtClean="0"/>
              <a:t> </a:t>
            </a:r>
            <a:r>
              <a:rPr lang="tr-TR" sz="2400" dirty="0" err="1" smtClean="0"/>
              <a:t>Pnomokok</a:t>
            </a:r>
            <a:r>
              <a:rPr lang="tr-TR" sz="2400" dirty="0" smtClean="0"/>
              <a:t> ve </a:t>
            </a:r>
            <a:r>
              <a:rPr lang="tr-TR" sz="2400" dirty="0" err="1" smtClean="0"/>
              <a:t>influenza</a:t>
            </a:r>
            <a:r>
              <a:rPr lang="tr-TR" sz="2400" dirty="0" smtClean="0"/>
              <a:t> yönünden aşılanan grupta sadece </a:t>
            </a:r>
            <a:r>
              <a:rPr lang="tr-TR" sz="2400" dirty="0" err="1" smtClean="0"/>
              <a:t>influenza</a:t>
            </a:r>
            <a:r>
              <a:rPr lang="tr-TR" sz="2400" dirty="0" smtClean="0"/>
              <a:t> yönünden aşılanan gruba göre daha az atak var  (%6.95) (</a:t>
            </a:r>
            <a:r>
              <a:rPr lang="tr-TR" sz="2400" dirty="0" err="1" smtClean="0"/>
              <a:t>Cochrane</a:t>
            </a:r>
            <a:r>
              <a:rPr lang="tr-TR" sz="2400" dirty="0" smtClean="0"/>
              <a:t> </a:t>
            </a:r>
            <a:r>
              <a:rPr lang="tr-TR" sz="2400" dirty="0" err="1" smtClean="0"/>
              <a:t>rev</a:t>
            </a:r>
            <a:r>
              <a:rPr lang="tr-TR" sz="2400" dirty="0" smtClean="0"/>
              <a:t>.)</a:t>
            </a:r>
          </a:p>
          <a:p>
            <a:pPr lvl="1"/>
            <a:endParaRPr lang="tr-TR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dirty="0" smtClean="0"/>
              <a:t>Antibiyotikler</a:t>
            </a:r>
          </a:p>
          <a:p>
            <a:pPr lvl="1"/>
            <a:r>
              <a:rPr lang="tr-TR" dirty="0" smtClean="0"/>
              <a:t>Temel tedavilerden biridir</a:t>
            </a:r>
          </a:p>
          <a:p>
            <a:pPr lvl="1"/>
            <a:r>
              <a:rPr lang="tr-TR" dirty="0" smtClean="0"/>
              <a:t>14 gün </a:t>
            </a:r>
            <a:r>
              <a:rPr lang="tr-TR" dirty="0" err="1" smtClean="0"/>
              <a:t>uygulanım</a:t>
            </a:r>
            <a:r>
              <a:rPr lang="tr-TR" dirty="0" smtClean="0"/>
              <a:t>, geniş spektrumlu </a:t>
            </a:r>
          </a:p>
          <a:p>
            <a:pPr lvl="1"/>
            <a:r>
              <a:rPr lang="tr-TR" dirty="0" smtClean="0"/>
              <a:t>Kültür sonucu ile tedavinin düzenlenmesi önerilir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P. </a:t>
            </a:r>
            <a:r>
              <a:rPr lang="tr-TR" dirty="0" err="1" smtClean="0"/>
              <a:t>Aeruginosa</a:t>
            </a:r>
            <a:r>
              <a:rPr lang="tr-TR" dirty="0" smtClean="0"/>
              <a:t> yeni izolasyonlarında eradikasyon tedavisi önerilmektedir.</a:t>
            </a:r>
          </a:p>
          <a:p>
            <a:pPr lvl="2"/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Oral </a:t>
            </a:r>
            <a:r>
              <a:rPr lang="tr-TR" dirty="0" err="1" smtClean="0">
                <a:solidFill>
                  <a:schemeClr val="bg1">
                    <a:lumMod val="65000"/>
                  </a:schemeClr>
                </a:solidFill>
              </a:rPr>
              <a:t>fluokinolon</a:t>
            </a:r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 ve/veya IV </a:t>
            </a:r>
            <a:r>
              <a:rPr lang="tr-TR" dirty="0" err="1" smtClean="0">
                <a:solidFill>
                  <a:schemeClr val="bg1">
                    <a:lumMod val="65000"/>
                  </a:schemeClr>
                </a:solidFill>
              </a:rPr>
              <a:t>atb</a:t>
            </a:r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 ( beta </a:t>
            </a:r>
            <a:r>
              <a:rPr lang="tr-TR" dirty="0" err="1" smtClean="0">
                <a:solidFill>
                  <a:schemeClr val="bg1">
                    <a:lumMod val="65000"/>
                  </a:schemeClr>
                </a:solidFill>
              </a:rPr>
              <a:t>laktam</a:t>
            </a:r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 + </a:t>
            </a:r>
            <a:r>
              <a:rPr lang="tr-TR" dirty="0" err="1" smtClean="0">
                <a:solidFill>
                  <a:schemeClr val="bg1">
                    <a:lumMod val="65000"/>
                  </a:schemeClr>
                </a:solidFill>
              </a:rPr>
              <a:t>aminoglikozid</a:t>
            </a:r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) ve veya </a:t>
            </a:r>
            <a:r>
              <a:rPr lang="tr-TR" dirty="0" err="1" smtClean="0">
                <a:solidFill>
                  <a:schemeClr val="bg1">
                    <a:lumMod val="65000"/>
                  </a:schemeClr>
                </a:solidFill>
              </a:rPr>
              <a:t>inhaler</a:t>
            </a:r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 antibiyotik (</a:t>
            </a:r>
            <a:r>
              <a:rPr lang="tr-TR" dirty="0" err="1" smtClean="0">
                <a:solidFill>
                  <a:schemeClr val="bg1">
                    <a:lumMod val="65000"/>
                  </a:schemeClr>
                </a:solidFill>
              </a:rPr>
              <a:t>kolistin</a:t>
            </a:r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tr-TR" dirty="0" err="1" smtClean="0">
                <a:solidFill>
                  <a:schemeClr val="bg1">
                    <a:lumMod val="65000"/>
                  </a:schemeClr>
                </a:solidFill>
              </a:rPr>
              <a:t>tobramisin</a:t>
            </a:r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tr-TR" dirty="0" err="1" smtClean="0">
                <a:solidFill>
                  <a:schemeClr val="bg1">
                    <a:lumMod val="65000"/>
                  </a:schemeClr>
                </a:solidFill>
              </a:rPr>
              <a:t>gentamisin</a:t>
            </a:r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2"/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Total süre 3 ay</a:t>
            </a:r>
          </a:p>
          <a:p>
            <a:pPr lvl="2"/>
            <a:endParaRPr lang="tr-TR" dirty="0" smtClean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tr-TR" b="1" dirty="0" smtClean="0"/>
              <a:t>Tedavi</a:t>
            </a:r>
            <a:endParaRPr lang="tr-TR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/>
              <a:t>Uzamış antibiyotik </a:t>
            </a:r>
            <a:r>
              <a:rPr lang="tr-TR" b="1" dirty="0" err="1" smtClean="0"/>
              <a:t>uygulanımı</a:t>
            </a:r>
            <a:r>
              <a:rPr lang="tr-TR" b="1" dirty="0" smtClean="0"/>
              <a:t> ( ≥ 3 ay)</a:t>
            </a:r>
          </a:p>
          <a:p>
            <a:pPr lvl="1">
              <a:buNone/>
            </a:pPr>
            <a:r>
              <a:rPr lang="tr-TR" sz="3200" dirty="0" smtClean="0"/>
              <a:t>Yılda 3 ve daha fazla atak geçiren hastalarda</a:t>
            </a:r>
          </a:p>
          <a:p>
            <a:pPr lvl="1"/>
            <a:r>
              <a:rPr lang="tr-TR" sz="3200" dirty="0" smtClean="0"/>
              <a:t>	</a:t>
            </a:r>
            <a:r>
              <a:rPr lang="tr-TR" sz="2400" dirty="0" smtClean="0">
                <a:solidFill>
                  <a:schemeClr val="bg1">
                    <a:lumMod val="65000"/>
                  </a:schemeClr>
                </a:solidFill>
              </a:rPr>
              <a:t>Kronik P. </a:t>
            </a:r>
            <a:r>
              <a:rPr lang="tr-TR" sz="2400" dirty="0" err="1" smtClean="0">
                <a:solidFill>
                  <a:schemeClr val="bg1">
                    <a:lumMod val="65000"/>
                  </a:schemeClr>
                </a:solidFill>
              </a:rPr>
              <a:t>Aeriginosa</a:t>
            </a:r>
            <a:r>
              <a:rPr lang="tr-TR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bg1">
                    <a:lumMod val="65000"/>
                  </a:schemeClr>
                </a:solidFill>
              </a:rPr>
              <a:t>enf</a:t>
            </a:r>
            <a:r>
              <a:rPr lang="tr-TR" sz="2400" dirty="0" smtClean="0">
                <a:solidFill>
                  <a:schemeClr val="bg1">
                    <a:lumMod val="65000"/>
                  </a:schemeClr>
                </a:solidFill>
              </a:rPr>
              <a:t>. olan </a:t>
            </a:r>
            <a:r>
              <a:rPr lang="tr-TR" sz="2400" dirty="0" err="1" smtClean="0">
                <a:solidFill>
                  <a:schemeClr val="bg1">
                    <a:lumMod val="65000"/>
                  </a:schemeClr>
                </a:solidFill>
              </a:rPr>
              <a:t>bronşektaziler</a:t>
            </a:r>
            <a:r>
              <a:rPr lang="tr-TR" sz="2400" dirty="0" smtClean="0">
                <a:solidFill>
                  <a:schemeClr val="bg1">
                    <a:lumMod val="65000"/>
                  </a:schemeClr>
                </a:solidFill>
              </a:rPr>
              <a:t>; </a:t>
            </a:r>
            <a:r>
              <a:rPr lang="tr-TR" sz="2400" dirty="0" err="1" smtClean="0">
                <a:solidFill>
                  <a:schemeClr val="bg1">
                    <a:lumMod val="65000"/>
                  </a:schemeClr>
                </a:solidFill>
              </a:rPr>
              <a:t>inh</a:t>
            </a:r>
            <a:r>
              <a:rPr lang="tr-TR" sz="2400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tr-TR" sz="2400" dirty="0" err="1" smtClean="0">
                <a:solidFill>
                  <a:schemeClr val="bg1">
                    <a:lumMod val="65000"/>
                  </a:schemeClr>
                </a:solidFill>
              </a:rPr>
              <a:t>atb</a:t>
            </a:r>
            <a:endParaRPr lang="tr-TR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None/>
            </a:pPr>
            <a:r>
              <a:rPr lang="tr-TR" sz="2400" dirty="0" err="1" smtClean="0">
                <a:solidFill>
                  <a:schemeClr val="bg1">
                    <a:lumMod val="65000"/>
                  </a:schemeClr>
                </a:solidFill>
              </a:rPr>
              <a:t>İnh</a:t>
            </a:r>
            <a:r>
              <a:rPr lang="tr-TR" sz="2400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tr-TR" sz="2400" dirty="0" err="1" smtClean="0">
                <a:solidFill>
                  <a:schemeClr val="bg1">
                    <a:lumMod val="65000"/>
                  </a:schemeClr>
                </a:solidFill>
              </a:rPr>
              <a:t>atb</a:t>
            </a:r>
            <a:r>
              <a:rPr lang="tr-TR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bg1">
                    <a:lumMod val="65000"/>
                  </a:schemeClr>
                </a:solidFill>
              </a:rPr>
              <a:t>kontrendike</a:t>
            </a:r>
            <a:r>
              <a:rPr lang="tr-TR" sz="2400" dirty="0" smtClean="0">
                <a:solidFill>
                  <a:schemeClr val="bg1">
                    <a:lumMod val="65000"/>
                  </a:schemeClr>
                </a:solidFill>
              </a:rPr>
              <a:t> olduğu ve ya </a:t>
            </a:r>
            <a:r>
              <a:rPr lang="tr-TR" sz="2400" dirty="0" err="1" smtClean="0">
                <a:solidFill>
                  <a:schemeClr val="bg1">
                    <a:lumMod val="65000"/>
                  </a:schemeClr>
                </a:solidFill>
              </a:rPr>
              <a:t>tolere</a:t>
            </a:r>
            <a:r>
              <a:rPr lang="tr-TR" sz="2400" dirty="0" smtClean="0">
                <a:solidFill>
                  <a:schemeClr val="bg1">
                    <a:lumMod val="65000"/>
                  </a:schemeClr>
                </a:solidFill>
              </a:rPr>
              <a:t> edemediği </a:t>
            </a:r>
          </a:p>
          <a:p>
            <a:pPr lvl="1">
              <a:buNone/>
            </a:pPr>
            <a:r>
              <a:rPr lang="tr-TR" sz="2400" dirty="0" smtClean="0">
                <a:solidFill>
                  <a:schemeClr val="bg1">
                    <a:lumMod val="65000"/>
                  </a:schemeClr>
                </a:solidFill>
              </a:rPr>
              <a:t>durumlarda; </a:t>
            </a:r>
            <a:r>
              <a:rPr lang="tr-TR" sz="2400" dirty="0" err="1" smtClean="0">
                <a:solidFill>
                  <a:schemeClr val="bg1">
                    <a:lumMod val="65000"/>
                  </a:schemeClr>
                </a:solidFill>
              </a:rPr>
              <a:t>makrolidler</a:t>
            </a:r>
            <a:endParaRPr lang="tr-TR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tr-TR" sz="2400" dirty="0" smtClean="0">
                <a:solidFill>
                  <a:schemeClr val="bg1">
                    <a:lumMod val="65000"/>
                  </a:schemeClr>
                </a:solidFill>
              </a:rPr>
              <a:t>Çok sık atak tanımlayan kronik P. </a:t>
            </a:r>
            <a:r>
              <a:rPr lang="tr-TR" sz="2400" dirty="0" err="1" smtClean="0">
                <a:solidFill>
                  <a:schemeClr val="bg1">
                    <a:lumMod val="65000"/>
                  </a:schemeClr>
                </a:solidFill>
              </a:rPr>
              <a:t>Aeriginosa</a:t>
            </a:r>
            <a:r>
              <a:rPr lang="tr-TR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bg1">
                    <a:lumMod val="65000"/>
                  </a:schemeClr>
                </a:solidFill>
              </a:rPr>
              <a:t>enf</a:t>
            </a:r>
            <a:r>
              <a:rPr lang="tr-TR" sz="2400" dirty="0" smtClean="0">
                <a:solidFill>
                  <a:schemeClr val="bg1">
                    <a:lumMod val="65000"/>
                  </a:schemeClr>
                </a:solidFill>
              </a:rPr>
              <a:t>. olan </a:t>
            </a:r>
            <a:r>
              <a:rPr lang="tr-TR" sz="2400" dirty="0" err="1" smtClean="0">
                <a:solidFill>
                  <a:schemeClr val="bg1">
                    <a:lumMod val="65000"/>
                  </a:schemeClr>
                </a:solidFill>
              </a:rPr>
              <a:t>bronşektaziler</a:t>
            </a:r>
            <a:r>
              <a:rPr lang="tr-TR" sz="2400" dirty="0" smtClean="0">
                <a:solidFill>
                  <a:schemeClr val="bg1">
                    <a:lumMod val="65000"/>
                  </a:schemeClr>
                </a:solidFill>
              </a:rPr>
              <a:t>; </a:t>
            </a:r>
            <a:r>
              <a:rPr lang="tr-TR" sz="2400" dirty="0" err="1" smtClean="0">
                <a:solidFill>
                  <a:schemeClr val="bg1">
                    <a:lumMod val="65000"/>
                  </a:schemeClr>
                </a:solidFill>
              </a:rPr>
              <a:t>inh</a:t>
            </a:r>
            <a:r>
              <a:rPr lang="tr-TR" sz="2400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tr-TR" sz="2400" dirty="0" err="1" smtClean="0">
                <a:solidFill>
                  <a:schemeClr val="bg1">
                    <a:lumMod val="65000"/>
                  </a:schemeClr>
                </a:solidFill>
              </a:rPr>
              <a:t>atb</a:t>
            </a:r>
            <a:r>
              <a:rPr lang="tr-TR" sz="2400" dirty="0" smtClean="0">
                <a:solidFill>
                  <a:schemeClr val="bg1">
                    <a:lumMod val="65000"/>
                  </a:schemeClr>
                </a:solidFill>
              </a:rPr>
              <a:t> ve </a:t>
            </a:r>
            <a:r>
              <a:rPr lang="tr-TR" sz="2400" dirty="0" err="1" smtClean="0">
                <a:solidFill>
                  <a:schemeClr val="bg1">
                    <a:lumMod val="65000"/>
                  </a:schemeClr>
                </a:solidFill>
              </a:rPr>
              <a:t>makrolidler</a:t>
            </a:r>
            <a:endParaRPr lang="tr-TR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tr-TR" sz="2400" dirty="0" smtClean="0">
                <a:solidFill>
                  <a:schemeClr val="bg1">
                    <a:lumMod val="65000"/>
                  </a:schemeClr>
                </a:solidFill>
              </a:rPr>
              <a:t>Kronik P. </a:t>
            </a:r>
            <a:r>
              <a:rPr lang="tr-TR" sz="2400" dirty="0" err="1" smtClean="0">
                <a:solidFill>
                  <a:schemeClr val="bg1">
                    <a:lumMod val="65000"/>
                  </a:schemeClr>
                </a:solidFill>
              </a:rPr>
              <a:t>Aeriginosa</a:t>
            </a:r>
            <a:r>
              <a:rPr lang="tr-TR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bg1">
                    <a:lumMod val="65000"/>
                  </a:schemeClr>
                </a:solidFill>
              </a:rPr>
              <a:t>enf</a:t>
            </a:r>
            <a:r>
              <a:rPr lang="tr-TR" sz="2400" dirty="0" smtClean="0">
                <a:solidFill>
                  <a:schemeClr val="bg1">
                    <a:lumMod val="65000"/>
                  </a:schemeClr>
                </a:solidFill>
              </a:rPr>
              <a:t>. olmayan </a:t>
            </a:r>
            <a:r>
              <a:rPr lang="tr-TR" sz="2400" dirty="0" err="1" smtClean="0">
                <a:solidFill>
                  <a:schemeClr val="bg1">
                    <a:lumMod val="65000"/>
                  </a:schemeClr>
                </a:solidFill>
              </a:rPr>
              <a:t>bronşektaziler</a:t>
            </a:r>
            <a:r>
              <a:rPr lang="tr-TR" sz="2400" dirty="0" smtClean="0">
                <a:solidFill>
                  <a:schemeClr val="bg1">
                    <a:lumMod val="65000"/>
                  </a:schemeClr>
                </a:solidFill>
              </a:rPr>
              <a:t>; </a:t>
            </a:r>
            <a:r>
              <a:rPr lang="tr-TR" sz="2400" dirty="0" err="1" smtClean="0">
                <a:solidFill>
                  <a:schemeClr val="bg1">
                    <a:lumMod val="65000"/>
                  </a:schemeClr>
                </a:solidFill>
              </a:rPr>
              <a:t>makrolidler</a:t>
            </a:r>
            <a:r>
              <a:rPr lang="tr-TR" sz="2400" dirty="0" smtClean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tr-TR" sz="2400" dirty="0" err="1" smtClean="0">
                <a:solidFill>
                  <a:schemeClr val="bg1">
                    <a:lumMod val="65000"/>
                  </a:schemeClr>
                </a:solidFill>
              </a:rPr>
              <a:t>tolere</a:t>
            </a:r>
            <a:r>
              <a:rPr lang="tr-TR" sz="2400" dirty="0" smtClean="0">
                <a:solidFill>
                  <a:schemeClr val="bg1">
                    <a:lumMod val="65000"/>
                  </a:schemeClr>
                </a:solidFill>
              </a:rPr>
              <a:t> edemediği durumlarda diğer oral </a:t>
            </a:r>
            <a:r>
              <a:rPr lang="tr-TR" sz="2400" dirty="0" err="1" smtClean="0">
                <a:solidFill>
                  <a:schemeClr val="bg1">
                    <a:lumMod val="65000"/>
                  </a:schemeClr>
                </a:solidFill>
              </a:rPr>
              <a:t>atb</a:t>
            </a:r>
            <a:r>
              <a:rPr lang="tr-TR" sz="2400" dirty="0" smtClean="0">
                <a:solidFill>
                  <a:schemeClr val="bg1">
                    <a:lumMod val="65000"/>
                  </a:schemeClr>
                </a:solidFill>
              </a:rPr>
              <a:t>.)</a:t>
            </a: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tr-TR" b="1" dirty="0" smtClean="0"/>
              <a:t>Tedavi</a:t>
            </a:r>
            <a:endParaRPr lang="tr-TR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 err="1" smtClean="0"/>
              <a:t>Mukolitikler</a:t>
            </a:r>
            <a:endParaRPr lang="tr-TR" b="1" dirty="0" smtClean="0"/>
          </a:p>
          <a:p>
            <a:pPr lvl="1">
              <a:buNone/>
            </a:pPr>
            <a:r>
              <a:rPr lang="tr-TR" dirty="0" err="1" smtClean="0"/>
              <a:t>Viskositeyi</a:t>
            </a:r>
            <a:r>
              <a:rPr lang="tr-TR" dirty="0" smtClean="0"/>
              <a:t> azaltır, </a:t>
            </a:r>
            <a:r>
              <a:rPr lang="tr-TR" dirty="0" err="1" smtClean="0"/>
              <a:t>ekspektorasyonu</a:t>
            </a:r>
            <a:r>
              <a:rPr lang="tr-TR" dirty="0" smtClean="0"/>
              <a:t> kolaylaştırır </a:t>
            </a:r>
          </a:p>
          <a:p>
            <a:pPr lvl="1">
              <a:buNone/>
            </a:pPr>
            <a:r>
              <a:rPr lang="tr-TR" dirty="0" smtClean="0"/>
              <a:t>*</a:t>
            </a:r>
            <a:r>
              <a:rPr lang="tr-TR" sz="2000" dirty="0" smtClean="0"/>
              <a:t>Steril su , </a:t>
            </a:r>
            <a:r>
              <a:rPr lang="tr-TR" sz="2000" dirty="0" err="1" smtClean="0"/>
              <a:t>salin</a:t>
            </a:r>
            <a:r>
              <a:rPr lang="tr-TR" sz="2000" dirty="0" smtClean="0"/>
              <a:t> ve </a:t>
            </a:r>
            <a:r>
              <a:rPr lang="tr-TR" sz="2000" dirty="0" err="1" smtClean="0"/>
              <a:t>hipertonik</a:t>
            </a:r>
            <a:r>
              <a:rPr lang="tr-TR" sz="2000" dirty="0" smtClean="0"/>
              <a:t> </a:t>
            </a:r>
            <a:r>
              <a:rPr lang="tr-TR" sz="2000" dirty="0" err="1" smtClean="0"/>
              <a:t>salin</a:t>
            </a:r>
            <a:r>
              <a:rPr lang="tr-TR" sz="2000" dirty="0" smtClean="0"/>
              <a:t> solüsyonu,</a:t>
            </a:r>
            <a:r>
              <a:rPr lang="tr-TR" sz="2000" dirty="0" err="1" smtClean="0"/>
              <a:t>karbosistein</a:t>
            </a:r>
            <a:r>
              <a:rPr lang="tr-TR" sz="2000" dirty="0" smtClean="0"/>
              <a:t>, </a:t>
            </a:r>
            <a:r>
              <a:rPr lang="tr-TR" sz="2000" dirty="0" err="1" smtClean="0"/>
              <a:t>bromkesin</a:t>
            </a:r>
            <a:r>
              <a:rPr lang="tr-TR" sz="2000" dirty="0" smtClean="0"/>
              <a:t>, </a:t>
            </a:r>
            <a:r>
              <a:rPr lang="tr-TR" sz="2000" dirty="0" err="1" smtClean="0"/>
              <a:t>mannitol</a:t>
            </a:r>
            <a:r>
              <a:rPr lang="tr-TR" sz="2000" dirty="0" smtClean="0"/>
              <a:t>,  N- </a:t>
            </a:r>
            <a:r>
              <a:rPr lang="tr-TR" sz="2000" dirty="0" err="1" smtClean="0"/>
              <a:t>asetil</a:t>
            </a:r>
            <a:r>
              <a:rPr lang="tr-TR" sz="2000" dirty="0" smtClean="0"/>
              <a:t> </a:t>
            </a:r>
            <a:r>
              <a:rPr lang="tr-TR" sz="2000" dirty="0" err="1" smtClean="0"/>
              <a:t>sistein</a:t>
            </a:r>
            <a:endParaRPr lang="tr-TR" sz="2000" dirty="0" smtClean="0"/>
          </a:p>
          <a:p>
            <a:pPr lvl="1">
              <a:buNone/>
            </a:pPr>
            <a:endParaRPr lang="tr-TR" sz="2000" dirty="0" smtClean="0"/>
          </a:p>
          <a:p>
            <a:pPr lvl="1">
              <a:buNone/>
            </a:pPr>
            <a:r>
              <a:rPr lang="tr-TR" dirty="0" smtClean="0">
                <a:solidFill>
                  <a:srgbClr val="C00000"/>
                </a:solidFill>
              </a:rPr>
              <a:t>Uzamış </a:t>
            </a:r>
            <a:r>
              <a:rPr lang="tr-TR" dirty="0" err="1" smtClean="0">
                <a:solidFill>
                  <a:srgbClr val="C00000"/>
                </a:solidFill>
              </a:rPr>
              <a:t>mukoaktif</a:t>
            </a:r>
            <a:r>
              <a:rPr lang="tr-TR" dirty="0" smtClean="0">
                <a:solidFill>
                  <a:srgbClr val="C00000"/>
                </a:solidFill>
              </a:rPr>
              <a:t> ajan </a:t>
            </a:r>
            <a:r>
              <a:rPr lang="tr-TR" dirty="0" err="1" smtClean="0">
                <a:solidFill>
                  <a:srgbClr val="C00000"/>
                </a:solidFill>
              </a:rPr>
              <a:t>uygulanımı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b="1" dirty="0" smtClean="0">
                <a:solidFill>
                  <a:srgbClr val="C00000"/>
                </a:solidFill>
              </a:rPr>
              <a:t>(≥ 3 ay)</a:t>
            </a:r>
          </a:p>
          <a:p>
            <a:pPr lvl="1">
              <a:buNone/>
            </a:pPr>
            <a:r>
              <a:rPr lang="tr-TR" dirty="0" smtClean="0"/>
              <a:t>	</a:t>
            </a:r>
            <a:r>
              <a:rPr lang="tr-TR" sz="2400" dirty="0" err="1" smtClean="0"/>
              <a:t>Espektorasyonda</a:t>
            </a:r>
            <a:r>
              <a:rPr lang="tr-TR" sz="2400" dirty="0" smtClean="0"/>
              <a:t> zorlanan, yaşam kalitesi azalmış hastalarda, havayolu standart temizleme yöntemlerinin yetersiz kaldığı durumlarda verilmesi önerilmektedir</a:t>
            </a:r>
          </a:p>
          <a:p>
            <a:pPr lvl="1">
              <a:buNone/>
            </a:pPr>
            <a:r>
              <a:rPr lang="tr-TR" dirty="0" smtClean="0"/>
              <a:t>	</a:t>
            </a: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tr-TR" b="1" dirty="0" smtClean="0"/>
              <a:t>Tedavi</a:t>
            </a:r>
            <a:endParaRPr lang="tr-TR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Bronkodilatörler</a:t>
            </a:r>
            <a:endParaRPr lang="tr-TR" b="1" dirty="0" smtClean="0"/>
          </a:p>
          <a:p>
            <a:pPr lvl="1">
              <a:buNone/>
            </a:pPr>
            <a:r>
              <a:rPr lang="tr-TR" dirty="0" smtClean="0"/>
              <a:t>	</a:t>
            </a:r>
            <a:r>
              <a:rPr lang="tr-TR" dirty="0" err="1" smtClean="0"/>
              <a:t>Bronkodilatör</a:t>
            </a:r>
            <a:r>
              <a:rPr lang="tr-TR" dirty="0" smtClean="0"/>
              <a:t> ilaçlar </a:t>
            </a:r>
            <a:r>
              <a:rPr lang="tr-TR" dirty="0" err="1" smtClean="0"/>
              <a:t>bronşektazide</a:t>
            </a:r>
            <a:r>
              <a:rPr lang="tr-TR" dirty="0" smtClean="0"/>
              <a:t> rutin olarak önerilmemektedir; nefes darlığı olan hastalara verilmesi uygundur</a:t>
            </a:r>
          </a:p>
          <a:p>
            <a:pPr lvl="1">
              <a:buNone/>
            </a:pPr>
            <a:r>
              <a:rPr lang="tr-TR" dirty="0" smtClean="0"/>
              <a:t> (</a:t>
            </a:r>
            <a:r>
              <a:rPr lang="el-GR" dirty="0" smtClean="0"/>
              <a:t>Β</a:t>
            </a:r>
            <a:r>
              <a:rPr lang="tr-TR" dirty="0" smtClean="0"/>
              <a:t>2 </a:t>
            </a:r>
            <a:r>
              <a:rPr lang="tr-TR" dirty="0" err="1" smtClean="0"/>
              <a:t>agonist</a:t>
            </a:r>
            <a:r>
              <a:rPr lang="tr-TR" dirty="0" smtClean="0"/>
              <a:t> ve </a:t>
            </a:r>
            <a:r>
              <a:rPr lang="tr-TR" dirty="0" err="1" smtClean="0"/>
              <a:t>antikolinerjikler</a:t>
            </a:r>
            <a:r>
              <a:rPr lang="tr-TR" dirty="0" smtClean="0"/>
              <a:t>)</a:t>
            </a:r>
          </a:p>
          <a:p>
            <a:pPr lvl="1">
              <a:buNone/>
            </a:pPr>
            <a:endParaRPr lang="tr-TR" dirty="0" smtClean="0"/>
          </a:p>
          <a:p>
            <a:r>
              <a:rPr lang="tr-TR" b="1" dirty="0" err="1" smtClean="0"/>
              <a:t>Antiinflamatuvarlar</a:t>
            </a:r>
            <a:endParaRPr lang="tr-TR" b="1" dirty="0" smtClean="0"/>
          </a:p>
          <a:p>
            <a:pPr lvl="1">
              <a:buNone/>
            </a:pPr>
            <a:r>
              <a:rPr lang="tr-TR" dirty="0" smtClean="0"/>
              <a:t>	</a:t>
            </a:r>
            <a:r>
              <a:rPr lang="tr-TR" dirty="0" err="1" smtClean="0"/>
              <a:t>Kortikosteroidler</a:t>
            </a:r>
            <a:r>
              <a:rPr lang="tr-TR" dirty="0" smtClean="0"/>
              <a:t>: ERS 2017 raporunda önerilmemektedir</a:t>
            </a: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tr-TR" b="1" dirty="0" smtClean="0"/>
              <a:t>Tedavi</a:t>
            </a:r>
            <a:endParaRPr lang="tr-TR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 err="1" smtClean="0"/>
              <a:t>Pulmoner</a:t>
            </a:r>
            <a:r>
              <a:rPr lang="tr-TR" b="1" dirty="0" smtClean="0"/>
              <a:t> rehabilitasyon</a:t>
            </a:r>
          </a:p>
          <a:p>
            <a:pPr>
              <a:buNone/>
            </a:pPr>
            <a:r>
              <a:rPr lang="tr-TR" sz="2400" dirty="0" smtClean="0"/>
              <a:t>Havayolu temizliği uygulamaları ve/veya </a:t>
            </a:r>
            <a:r>
              <a:rPr lang="tr-TR" sz="2400" dirty="0" err="1" smtClean="0"/>
              <a:t>pulmoner</a:t>
            </a:r>
            <a:r>
              <a:rPr lang="tr-TR" sz="2400" dirty="0" smtClean="0"/>
              <a:t> rehabilitasyon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	*Kronik </a:t>
            </a:r>
            <a:r>
              <a:rPr lang="tr-TR" sz="2400" dirty="0" err="1" smtClean="0"/>
              <a:t>prodüktif</a:t>
            </a:r>
            <a:r>
              <a:rPr lang="tr-TR" sz="2400" dirty="0" smtClean="0"/>
              <a:t> öksürük şikayeti olan ve </a:t>
            </a:r>
            <a:r>
              <a:rPr lang="tr-TR" sz="2400" dirty="0" err="1" smtClean="0"/>
              <a:t>espektorasyonda</a:t>
            </a:r>
            <a:r>
              <a:rPr lang="tr-TR" sz="2400" dirty="0" smtClean="0"/>
              <a:t> zorlanan hastalarda bir fizyoterapist eşliğinde günde bir veya iki kez </a:t>
            </a:r>
            <a:r>
              <a:rPr lang="tr-TR" sz="2400" b="1" dirty="0" smtClean="0">
                <a:solidFill>
                  <a:srgbClr val="FF0000"/>
                </a:solidFill>
              </a:rPr>
              <a:t>havayolu temizleme teknikleri </a:t>
            </a:r>
            <a:r>
              <a:rPr lang="tr-TR" sz="2400" dirty="0" smtClean="0"/>
              <a:t>önerilir (</a:t>
            </a:r>
            <a:r>
              <a:rPr lang="tr-TR" sz="2400" dirty="0" err="1" smtClean="0"/>
              <a:t>postural</a:t>
            </a:r>
            <a:r>
              <a:rPr lang="tr-TR" sz="2400" dirty="0" smtClean="0"/>
              <a:t> drenaj, solunum egzersizleri;yavaş ve zorlu, aletli teknikler;PEP)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	*Egzersiz kapasitesi belirgin bozulmuş hastalarda </a:t>
            </a:r>
            <a:r>
              <a:rPr lang="tr-TR" sz="2400" dirty="0" err="1" smtClean="0"/>
              <a:t>pulmoner</a:t>
            </a:r>
            <a:r>
              <a:rPr lang="tr-TR" sz="2400" dirty="0" smtClean="0"/>
              <a:t> rehabilitasyon programları ile </a:t>
            </a:r>
            <a:r>
              <a:rPr lang="tr-TR" sz="2400" b="1" dirty="0" smtClean="0">
                <a:solidFill>
                  <a:srgbClr val="FF0000"/>
                </a:solidFill>
              </a:rPr>
              <a:t>düzenli egzersiz </a:t>
            </a:r>
            <a:r>
              <a:rPr lang="tr-TR" sz="2400" dirty="0" smtClean="0"/>
              <a:t>önerilir (Aerobik </a:t>
            </a:r>
            <a:r>
              <a:rPr lang="tr-TR" sz="2400" dirty="0" err="1" smtClean="0"/>
              <a:t>training</a:t>
            </a:r>
            <a:r>
              <a:rPr lang="tr-TR" sz="2400" dirty="0" smtClean="0"/>
              <a:t>, germe egzersizleri, solunum kaslarına yönelik kas eğitimleri gibi)</a:t>
            </a:r>
          </a:p>
          <a:p>
            <a:pPr lvl="1">
              <a:buNone/>
            </a:pPr>
            <a:endParaRPr lang="tr-TR" dirty="0" smtClean="0"/>
          </a:p>
          <a:p>
            <a:pPr lvl="1"/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tr-TR" b="1" dirty="0" smtClean="0"/>
              <a:t>Tedavi</a:t>
            </a:r>
            <a:endParaRPr lang="tr-TR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smtClean="0"/>
              <a:t>BRONŞEKTAZİ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691680" y="2348880"/>
            <a:ext cx="5832648" cy="2548880"/>
          </a:xfrm>
        </p:spPr>
        <p:txBody>
          <a:bodyPr>
            <a:normAutofit lnSpcReduction="10000"/>
          </a:bodyPr>
          <a:lstStyle/>
          <a:p>
            <a:r>
              <a:rPr lang="tr-TR" b="1" dirty="0" smtClean="0"/>
              <a:t>YUNANCA kökenli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Bronkia</a:t>
            </a:r>
            <a:r>
              <a:rPr lang="tr-TR" dirty="0" smtClean="0"/>
              <a:t> (</a:t>
            </a:r>
            <a:r>
              <a:rPr lang="tr-TR" dirty="0" err="1" smtClean="0"/>
              <a:t>bronchial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Ek (</a:t>
            </a:r>
            <a:r>
              <a:rPr lang="tr-TR" dirty="0" err="1" smtClean="0"/>
              <a:t>out</a:t>
            </a:r>
            <a:r>
              <a:rPr lang="tr-TR" dirty="0" smtClean="0"/>
              <a:t>)</a:t>
            </a:r>
          </a:p>
          <a:p>
            <a:pPr lvl="1"/>
            <a:r>
              <a:rPr lang="tr-TR" dirty="0" err="1" smtClean="0"/>
              <a:t>Tasis</a:t>
            </a:r>
            <a:r>
              <a:rPr lang="tr-TR" dirty="0" smtClean="0"/>
              <a:t> (</a:t>
            </a:r>
            <a:r>
              <a:rPr lang="tr-TR" dirty="0" err="1" smtClean="0"/>
              <a:t>stretching</a:t>
            </a:r>
            <a:r>
              <a:rPr lang="tr-TR" dirty="0" smtClean="0"/>
              <a:t>)</a:t>
            </a:r>
            <a:endParaRPr lang="tr-T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 lnSpcReduction="10000"/>
          </a:bodyPr>
          <a:lstStyle/>
          <a:p>
            <a:r>
              <a:rPr lang="tr-TR" sz="2800" b="1" dirty="0" smtClean="0"/>
              <a:t>Cerrahi tedavi: </a:t>
            </a:r>
            <a:r>
              <a:rPr lang="tr-TR" sz="2600" dirty="0" err="1" smtClean="0"/>
              <a:t>gnl</a:t>
            </a:r>
            <a:r>
              <a:rPr lang="tr-TR" sz="2600" dirty="0" smtClean="0"/>
              <a:t> önerilen bir yaklaşım değildir</a:t>
            </a:r>
          </a:p>
          <a:p>
            <a:pPr lvl="1"/>
            <a:r>
              <a:rPr lang="tr-TR" sz="2200" dirty="0" smtClean="0"/>
              <a:t>Lokalize </a:t>
            </a:r>
            <a:r>
              <a:rPr lang="tr-TR" sz="2200" dirty="0" err="1" smtClean="0"/>
              <a:t>kistik</a:t>
            </a:r>
            <a:r>
              <a:rPr lang="tr-TR" sz="2200" dirty="0" smtClean="0"/>
              <a:t> </a:t>
            </a:r>
            <a:r>
              <a:rPr lang="tr-TR" sz="2200" dirty="0" err="1" smtClean="0"/>
              <a:t>bronşektazi</a:t>
            </a:r>
            <a:r>
              <a:rPr lang="tr-TR" sz="2200" dirty="0" smtClean="0"/>
              <a:t> (</a:t>
            </a:r>
            <a:r>
              <a:rPr lang="tr-TR" sz="2200" dirty="0" err="1" smtClean="0"/>
              <a:t>Non</a:t>
            </a:r>
            <a:r>
              <a:rPr lang="tr-TR" sz="2200" dirty="0" smtClean="0"/>
              <a:t> </a:t>
            </a:r>
            <a:r>
              <a:rPr lang="tr-TR" sz="2200" dirty="0" err="1" smtClean="0"/>
              <a:t>perfüze</a:t>
            </a:r>
            <a:r>
              <a:rPr lang="tr-TR" sz="2200" dirty="0" smtClean="0"/>
              <a:t>)</a:t>
            </a:r>
          </a:p>
          <a:p>
            <a:pPr lvl="1"/>
            <a:r>
              <a:rPr lang="tr-TR" sz="2200" dirty="0" smtClean="0"/>
              <a:t>Medikal ve konservatif tedavinin yetersiz olduğu</a:t>
            </a:r>
          </a:p>
          <a:p>
            <a:pPr lvl="1"/>
            <a:r>
              <a:rPr lang="tr-TR" sz="2200" dirty="0" smtClean="0"/>
              <a:t>Tekrarlayan sık akciğer enfeksiyonlarının olduğu</a:t>
            </a:r>
          </a:p>
          <a:p>
            <a:pPr lvl="1"/>
            <a:r>
              <a:rPr lang="tr-TR" sz="2200" dirty="0" smtClean="0"/>
              <a:t>Şiddetli </a:t>
            </a:r>
            <a:r>
              <a:rPr lang="tr-TR" sz="2200" dirty="0" err="1" smtClean="0"/>
              <a:t>hemoptizisi</a:t>
            </a:r>
            <a:r>
              <a:rPr lang="tr-TR" sz="2200" dirty="0" smtClean="0"/>
              <a:t> olan</a:t>
            </a:r>
          </a:p>
          <a:p>
            <a:pPr lvl="1"/>
            <a:r>
              <a:rPr lang="tr-TR" sz="2200" dirty="0" err="1" smtClean="0"/>
              <a:t>Persistan</a:t>
            </a:r>
            <a:r>
              <a:rPr lang="tr-TR" sz="2200" dirty="0" smtClean="0"/>
              <a:t> akciğer </a:t>
            </a:r>
            <a:r>
              <a:rPr lang="tr-TR" sz="2200" dirty="0" err="1" smtClean="0"/>
              <a:t>absesi</a:t>
            </a:r>
            <a:r>
              <a:rPr lang="tr-TR" sz="2200" dirty="0" smtClean="0"/>
              <a:t> olan</a:t>
            </a:r>
          </a:p>
          <a:p>
            <a:endParaRPr lang="tr-TR" sz="2800" b="1" dirty="0" smtClean="0"/>
          </a:p>
          <a:p>
            <a:r>
              <a:rPr lang="tr-TR" sz="2800" b="1" dirty="0" smtClean="0"/>
              <a:t>Akciğer transplantasyonu</a:t>
            </a:r>
          </a:p>
          <a:p>
            <a:pPr lvl="1">
              <a:buNone/>
            </a:pPr>
            <a:r>
              <a:rPr lang="tr-TR" sz="1800" dirty="0" smtClean="0"/>
              <a:t>	</a:t>
            </a:r>
            <a:r>
              <a:rPr lang="tr-TR" sz="2000" dirty="0" smtClean="0"/>
              <a:t>FEV1&lt;%30, yılda 3 den fazla atak</a:t>
            </a:r>
          </a:p>
          <a:p>
            <a:pPr lvl="1">
              <a:buNone/>
            </a:pPr>
            <a:r>
              <a:rPr lang="tr-TR" sz="2000" dirty="0" smtClean="0"/>
              <a:t>	</a:t>
            </a:r>
            <a:r>
              <a:rPr lang="tr-TR" sz="2000" dirty="0" err="1" smtClean="0"/>
              <a:t>Rekürren</a:t>
            </a:r>
            <a:r>
              <a:rPr lang="tr-TR" sz="2000" dirty="0" smtClean="0"/>
              <a:t> </a:t>
            </a:r>
            <a:r>
              <a:rPr lang="tr-TR" sz="2000" dirty="0" err="1" smtClean="0"/>
              <a:t>pnömotoraks</a:t>
            </a:r>
            <a:r>
              <a:rPr lang="tr-TR" sz="2000" dirty="0" smtClean="0"/>
              <a:t> </a:t>
            </a:r>
          </a:p>
          <a:p>
            <a:pPr lvl="1">
              <a:buNone/>
            </a:pPr>
            <a:r>
              <a:rPr lang="tr-TR" sz="2000" dirty="0" smtClean="0"/>
              <a:t>	Tekrarlayan </a:t>
            </a:r>
            <a:r>
              <a:rPr lang="tr-TR" sz="2000" dirty="0" err="1" smtClean="0"/>
              <a:t>hemoptizi</a:t>
            </a:r>
            <a:r>
              <a:rPr lang="tr-TR" sz="2000" dirty="0" smtClean="0"/>
              <a:t> </a:t>
            </a:r>
          </a:p>
          <a:p>
            <a:pPr lvl="1">
              <a:buNone/>
            </a:pPr>
            <a:r>
              <a:rPr lang="tr-TR" sz="2000" dirty="0" smtClean="0"/>
              <a:t>	PaO2&lt;55 </a:t>
            </a:r>
            <a:r>
              <a:rPr lang="tr-TR" sz="2000" dirty="0" err="1" smtClean="0"/>
              <a:t>mmHg</a:t>
            </a:r>
            <a:r>
              <a:rPr lang="tr-TR" sz="2000" dirty="0" smtClean="0"/>
              <a:t>, PaCO2&gt;45mmHg ve hızlı SFT kayıpları</a:t>
            </a:r>
            <a:r>
              <a:rPr lang="tr-TR" sz="1600" dirty="0" smtClean="0"/>
              <a:t>		</a:t>
            </a:r>
            <a:endParaRPr lang="tr-TR" sz="1600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tr-TR" b="1" dirty="0" smtClean="0"/>
              <a:t>Tedavi</a:t>
            </a:r>
            <a:endParaRPr lang="tr-TR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467544" y="274638"/>
            <a:ext cx="7920880" cy="1143000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tr-TR" b="1" dirty="0" smtClean="0"/>
              <a:t>Tanım</a:t>
            </a:r>
            <a:endParaRPr lang="tr-TR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293096"/>
            <a:ext cx="3516263" cy="231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899592" y="1988840"/>
            <a:ext cx="67703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Klinik olarak , öksürük , balgam çıkarma ve /veya </a:t>
            </a:r>
          </a:p>
          <a:p>
            <a:r>
              <a:rPr lang="tr-TR" sz="2400" dirty="0" smtClean="0"/>
              <a:t>tekrarlayan enfeksiyonlar ile </a:t>
            </a:r>
            <a:r>
              <a:rPr lang="tr-TR" sz="2400" dirty="0" err="1" smtClean="0"/>
              <a:t>karektarize</a:t>
            </a:r>
            <a:r>
              <a:rPr lang="tr-TR" sz="2400" dirty="0" smtClean="0"/>
              <a:t>,  </a:t>
            </a:r>
          </a:p>
          <a:p>
            <a:r>
              <a:rPr lang="tr-TR" sz="2400" dirty="0" err="1" smtClean="0"/>
              <a:t>toraks</a:t>
            </a:r>
            <a:r>
              <a:rPr lang="tr-TR" sz="2400" dirty="0" smtClean="0"/>
              <a:t> tomografisinde kalıcı </a:t>
            </a:r>
            <a:r>
              <a:rPr lang="tr-TR" sz="2400" dirty="0" err="1" smtClean="0"/>
              <a:t>bronşiyal</a:t>
            </a:r>
            <a:r>
              <a:rPr lang="tr-TR" sz="2400" dirty="0" smtClean="0"/>
              <a:t> </a:t>
            </a:r>
            <a:r>
              <a:rPr lang="tr-TR" sz="2400" dirty="0" err="1" smtClean="0"/>
              <a:t>dilatasyonların</a:t>
            </a:r>
            <a:r>
              <a:rPr lang="tr-TR" sz="2400" dirty="0" smtClean="0"/>
              <a:t> </a:t>
            </a:r>
          </a:p>
          <a:p>
            <a:r>
              <a:rPr lang="tr-TR" sz="2400" dirty="0" smtClean="0"/>
              <a:t>izlendiği solunum yolu hastalığıdır</a:t>
            </a:r>
          </a:p>
          <a:p>
            <a:r>
              <a:rPr lang="tr-TR" sz="2400" dirty="0" smtClean="0"/>
              <a:t>(</a:t>
            </a:r>
            <a:r>
              <a:rPr lang="tr-TR" sz="2400" b="1" dirty="0" smtClean="0"/>
              <a:t>ERS 2017 Uzlaşı raporu</a:t>
            </a:r>
            <a:r>
              <a:rPr lang="tr-TR" sz="2400" dirty="0" smtClean="0"/>
              <a:t>)</a:t>
            </a:r>
            <a:endParaRPr lang="tr-T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467544" y="274638"/>
            <a:ext cx="7920880" cy="1143000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tr-TR" b="1" dirty="0" smtClean="0"/>
              <a:t>Tanım</a:t>
            </a:r>
            <a:endParaRPr lang="tr-TR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1043608" y="1628800"/>
            <a:ext cx="648991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 smtClean="0"/>
              <a:t>Kartilaj</a:t>
            </a:r>
            <a:r>
              <a:rPr lang="tr-TR" sz="2400" dirty="0" smtClean="0"/>
              <a:t> içeren, orta büyüklükteki bronşlarda duvar </a:t>
            </a:r>
          </a:p>
          <a:p>
            <a:r>
              <a:rPr lang="tr-TR" sz="2400" dirty="0" smtClean="0"/>
              <a:t>kalınlaşması ile beraber görülen geri dönüşümsüz </a:t>
            </a:r>
          </a:p>
          <a:p>
            <a:r>
              <a:rPr lang="tr-TR" sz="2400" dirty="0" err="1" smtClean="0"/>
              <a:t>bronşiyal</a:t>
            </a:r>
            <a:r>
              <a:rPr lang="tr-TR" sz="2400" dirty="0" smtClean="0"/>
              <a:t> </a:t>
            </a:r>
            <a:r>
              <a:rPr lang="tr-TR" sz="2400" dirty="0" err="1" smtClean="0"/>
              <a:t>dilatasyonlarla</a:t>
            </a:r>
            <a:r>
              <a:rPr lang="tr-TR" sz="2400" dirty="0" smtClean="0"/>
              <a:t> </a:t>
            </a:r>
            <a:r>
              <a:rPr lang="tr-TR" sz="2400" dirty="0" err="1" smtClean="0"/>
              <a:t>karekterize</a:t>
            </a:r>
            <a:r>
              <a:rPr lang="tr-TR" sz="2400" dirty="0" smtClean="0"/>
              <a:t> kronik </a:t>
            </a:r>
          </a:p>
          <a:p>
            <a:r>
              <a:rPr lang="tr-TR" sz="2400" dirty="0" smtClean="0"/>
              <a:t>hava yolu hastalığıdır.</a:t>
            </a:r>
          </a:p>
          <a:p>
            <a:endParaRPr lang="tr-TR" sz="2400" dirty="0" smtClean="0"/>
          </a:p>
          <a:p>
            <a:r>
              <a:rPr lang="tr-TR" sz="2400" dirty="0" smtClean="0"/>
              <a:t>Bronş duvarında kronik </a:t>
            </a:r>
            <a:r>
              <a:rPr lang="tr-TR" sz="2400" dirty="0" err="1" smtClean="0"/>
              <a:t>inflamasyon</a:t>
            </a:r>
            <a:r>
              <a:rPr lang="tr-TR" sz="2400" dirty="0" smtClean="0"/>
              <a:t> </a:t>
            </a:r>
          </a:p>
          <a:p>
            <a:r>
              <a:rPr lang="tr-TR" sz="2400" dirty="0" smtClean="0"/>
              <a:t>ve </a:t>
            </a:r>
            <a:r>
              <a:rPr lang="tr-TR" sz="2400" dirty="0" err="1" smtClean="0"/>
              <a:t>destrüksiyon</a:t>
            </a:r>
            <a:r>
              <a:rPr lang="tr-TR" sz="2400" dirty="0" smtClean="0"/>
              <a:t> vardır.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293096"/>
            <a:ext cx="3516263" cy="231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tr-TR" b="1" dirty="0" smtClean="0"/>
              <a:t>Tarihçe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b="1" dirty="0" smtClean="0"/>
          </a:p>
          <a:p>
            <a:r>
              <a:rPr lang="tr-TR" b="1" dirty="0" smtClean="0"/>
              <a:t>1819</a:t>
            </a:r>
            <a:r>
              <a:rPr lang="tr-TR" dirty="0" smtClean="0"/>
              <a:t>: </a:t>
            </a:r>
            <a:r>
              <a:rPr lang="tr-TR" dirty="0" err="1" smtClean="0"/>
              <a:t>Rene</a:t>
            </a:r>
            <a:r>
              <a:rPr lang="tr-TR" dirty="0" smtClean="0"/>
              <a:t>-</a:t>
            </a:r>
            <a:r>
              <a:rPr lang="tr-TR" dirty="0" err="1" smtClean="0"/>
              <a:t>Theophile</a:t>
            </a:r>
            <a:r>
              <a:rPr lang="tr-TR" dirty="0" smtClean="0"/>
              <a:t>-</a:t>
            </a:r>
            <a:r>
              <a:rPr lang="tr-TR" dirty="0" err="1" smtClean="0"/>
              <a:t>Hyacinthe</a:t>
            </a:r>
            <a:r>
              <a:rPr lang="tr-TR" dirty="0" smtClean="0"/>
              <a:t> </a:t>
            </a:r>
            <a:r>
              <a:rPr lang="tr-TR" b="1" dirty="0" err="1" smtClean="0"/>
              <a:t>Laennec</a:t>
            </a:r>
            <a:endParaRPr lang="tr-TR" b="1" dirty="0" smtClean="0"/>
          </a:p>
          <a:p>
            <a:r>
              <a:rPr lang="tr-TR" b="1" dirty="0" smtClean="0"/>
              <a:t>1922:</a:t>
            </a:r>
            <a:r>
              <a:rPr lang="tr-TR" dirty="0" smtClean="0"/>
              <a:t> </a:t>
            </a:r>
            <a:r>
              <a:rPr lang="tr-TR" dirty="0" err="1" smtClean="0"/>
              <a:t>Sicard</a:t>
            </a:r>
            <a:r>
              <a:rPr lang="tr-TR" dirty="0" smtClean="0"/>
              <a:t> ve </a:t>
            </a:r>
            <a:r>
              <a:rPr lang="tr-TR" dirty="0" err="1" smtClean="0"/>
              <a:t>Forestier</a:t>
            </a:r>
            <a:r>
              <a:rPr lang="tr-TR" dirty="0" smtClean="0"/>
              <a:t>… </a:t>
            </a:r>
            <a:r>
              <a:rPr lang="tr-TR" dirty="0" err="1" smtClean="0"/>
              <a:t>Bronkografi</a:t>
            </a:r>
            <a:endParaRPr lang="tr-TR" dirty="0" smtClean="0"/>
          </a:p>
          <a:p>
            <a:r>
              <a:rPr lang="tr-TR" b="1" dirty="0" smtClean="0"/>
              <a:t>1950:</a:t>
            </a:r>
            <a:r>
              <a:rPr lang="tr-TR" dirty="0" smtClean="0"/>
              <a:t> </a:t>
            </a:r>
            <a:r>
              <a:rPr lang="tr-TR" dirty="0" err="1" smtClean="0"/>
              <a:t>Lynne</a:t>
            </a:r>
            <a:r>
              <a:rPr lang="tr-TR" dirty="0" smtClean="0"/>
              <a:t> </a:t>
            </a:r>
            <a:r>
              <a:rPr lang="tr-TR" dirty="0" err="1" smtClean="0"/>
              <a:t>Reid</a:t>
            </a:r>
            <a:r>
              <a:rPr lang="tr-TR" dirty="0" smtClean="0"/>
              <a:t>……Sınıflama</a:t>
            </a:r>
          </a:p>
          <a:p>
            <a:pPr marL="342900" lvl="1" indent="-342900">
              <a:buNone/>
            </a:pPr>
            <a:r>
              <a:rPr lang="tr-TR" dirty="0" smtClean="0"/>
              <a:t>		</a:t>
            </a:r>
            <a:r>
              <a:rPr lang="tr-TR" dirty="0" err="1" smtClean="0"/>
              <a:t>Silendirik</a:t>
            </a:r>
            <a:r>
              <a:rPr lang="tr-TR" dirty="0" smtClean="0"/>
              <a:t>, </a:t>
            </a:r>
            <a:r>
              <a:rPr lang="tr-TR" dirty="0" err="1" smtClean="0"/>
              <a:t>Variköz</a:t>
            </a:r>
            <a:r>
              <a:rPr lang="tr-TR" dirty="0" smtClean="0"/>
              <a:t>, </a:t>
            </a:r>
            <a:r>
              <a:rPr lang="tr-TR" dirty="0" err="1" smtClean="0"/>
              <a:t>Sakküler</a:t>
            </a:r>
            <a:endParaRPr lang="tr-TR" dirty="0" smtClean="0"/>
          </a:p>
          <a:p>
            <a:r>
              <a:rPr lang="tr-TR" b="1" dirty="0" smtClean="0"/>
              <a:t>1982: </a:t>
            </a:r>
            <a:r>
              <a:rPr lang="tr-TR" dirty="0" err="1" smtClean="0"/>
              <a:t>Naidich</a:t>
            </a:r>
            <a:r>
              <a:rPr lang="tr-TR" dirty="0" smtClean="0"/>
              <a:t>……Bilgisayarlı tomografi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b="1" dirty="0" smtClean="0"/>
              <a:t>Epidemiyoloji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Gerçek sıklığı tam olarak bilinmemektedir</a:t>
            </a:r>
          </a:p>
          <a:p>
            <a:r>
              <a:rPr lang="tr-TR" dirty="0" err="1" smtClean="0"/>
              <a:t>Prevelansı</a:t>
            </a:r>
            <a:r>
              <a:rPr lang="tr-TR" dirty="0" smtClean="0"/>
              <a:t>; 53- 566 / 100000</a:t>
            </a:r>
          </a:p>
          <a:p>
            <a:r>
              <a:rPr lang="tr-TR" dirty="0" err="1" smtClean="0"/>
              <a:t>Prevelansı</a:t>
            </a:r>
            <a:r>
              <a:rPr lang="tr-TR" dirty="0" smtClean="0"/>
              <a:t> yaşla ve kadın cinsiyeti ile artış gösteriyor</a:t>
            </a:r>
          </a:p>
          <a:p>
            <a:endParaRPr lang="tr-TR" dirty="0" smtClean="0"/>
          </a:p>
          <a:p>
            <a:r>
              <a:rPr lang="tr-TR" dirty="0" smtClean="0"/>
              <a:t>Gelişmekte olan ülkelerde önemli sorun</a:t>
            </a:r>
          </a:p>
          <a:p>
            <a:pPr lvl="1"/>
            <a:r>
              <a:rPr lang="tr-TR" dirty="0" smtClean="0"/>
              <a:t>Yaygın aşılama programları</a:t>
            </a:r>
          </a:p>
          <a:p>
            <a:pPr lvl="1"/>
            <a:r>
              <a:rPr lang="tr-TR" dirty="0" err="1" smtClean="0"/>
              <a:t>Pnömoni</a:t>
            </a:r>
            <a:r>
              <a:rPr lang="tr-TR" dirty="0" smtClean="0"/>
              <a:t> tedavisinin daha etkin yapılabilmesi</a:t>
            </a:r>
          </a:p>
          <a:p>
            <a:pPr lvl="1"/>
            <a:r>
              <a:rPr lang="tr-TR" dirty="0" smtClean="0"/>
              <a:t>Tüberküloz sıklığındaki azalmalar</a:t>
            </a:r>
          </a:p>
          <a:p>
            <a:r>
              <a:rPr lang="tr-TR" dirty="0" smtClean="0"/>
              <a:t>Ülkemizde sıklığı ???</a:t>
            </a:r>
          </a:p>
          <a:p>
            <a:endParaRPr lang="tr-TR" dirty="0" smtClean="0"/>
          </a:p>
          <a:p>
            <a:r>
              <a:rPr lang="tr-TR" dirty="0" err="1" smtClean="0"/>
              <a:t>Mortalite</a:t>
            </a:r>
            <a:r>
              <a:rPr lang="tr-TR" dirty="0" smtClean="0"/>
              <a:t> sıklığı: 1437 / 100000</a:t>
            </a:r>
          </a:p>
          <a:p>
            <a:r>
              <a:rPr lang="tr-TR" dirty="0" smtClean="0"/>
              <a:t>Atak sonrası </a:t>
            </a:r>
            <a:r>
              <a:rPr lang="tr-TR" dirty="0" err="1" smtClean="0"/>
              <a:t>mortalite</a:t>
            </a:r>
            <a:r>
              <a:rPr lang="tr-TR" dirty="0" smtClean="0"/>
              <a:t> riski her yıl %30 daha artar ( öz. beraberinde </a:t>
            </a:r>
            <a:r>
              <a:rPr lang="tr-TR" dirty="0" err="1" smtClean="0"/>
              <a:t>KOAH’ı</a:t>
            </a:r>
            <a:r>
              <a:rPr lang="tr-TR" dirty="0" smtClean="0"/>
              <a:t> olan hastalarda)</a:t>
            </a:r>
          </a:p>
          <a:p>
            <a:pPr lvl="1"/>
            <a:endParaRPr lang="tr-TR" dirty="0" smtClean="0"/>
          </a:p>
          <a:p>
            <a:endParaRPr lang="tr-TR" dirty="0"/>
          </a:p>
        </p:txBody>
      </p:sp>
      <p:pic>
        <p:nvPicPr>
          <p:cNvPr id="5" name="Picture 4" descr="No image for bronchiectatic? Refresh the 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76256" y="188640"/>
            <a:ext cx="2097867" cy="1702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err="1" smtClean="0"/>
              <a:t>Etyoloji</a:t>
            </a:r>
            <a:r>
              <a:rPr lang="tr-TR" b="1" dirty="0" smtClean="0"/>
              <a:t>-1</a:t>
            </a:r>
            <a:endParaRPr lang="tr-TR" b="1" dirty="0"/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tr-TR" b="1" dirty="0" smtClean="0"/>
              <a:t>Post </a:t>
            </a:r>
            <a:r>
              <a:rPr lang="tr-TR" b="1" dirty="0" err="1" smtClean="0"/>
              <a:t>infektif</a:t>
            </a:r>
            <a:endParaRPr lang="tr-TR" b="1" dirty="0" smtClean="0"/>
          </a:p>
          <a:p>
            <a:pPr lvl="1"/>
            <a:r>
              <a:rPr lang="tr-TR" dirty="0" smtClean="0"/>
              <a:t>Bakteriyel </a:t>
            </a:r>
          </a:p>
          <a:p>
            <a:pPr lvl="1"/>
            <a:r>
              <a:rPr lang="tr-TR" dirty="0" err="1" smtClean="0"/>
              <a:t>Viral</a:t>
            </a:r>
            <a:endParaRPr lang="tr-TR" dirty="0" smtClean="0"/>
          </a:p>
          <a:p>
            <a:pPr lvl="1"/>
            <a:r>
              <a:rPr lang="tr-TR" dirty="0" err="1" smtClean="0"/>
              <a:t>Fungal</a:t>
            </a:r>
            <a:endParaRPr lang="tr-TR" dirty="0" smtClean="0"/>
          </a:p>
          <a:p>
            <a:pPr lvl="1"/>
            <a:r>
              <a:rPr lang="tr-TR" dirty="0" smtClean="0"/>
              <a:t>Tüberküloz ve </a:t>
            </a:r>
            <a:r>
              <a:rPr lang="tr-TR" dirty="0" err="1" smtClean="0"/>
              <a:t>Atipik</a:t>
            </a:r>
            <a:r>
              <a:rPr lang="tr-TR" dirty="0" smtClean="0"/>
              <a:t> </a:t>
            </a:r>
            <a:r>
              <a:rPr lang="tr-TR" dirty="0" err="1" smtClean="0"/>
              <a:t>Mikobakteriler</a:t>
            </a:r>
            <a:endParaRPr lang="tr-TR" dirty="0" smtClean="0"/>
          </a:p>
          <a:p>
            <a:r>
              <a:rPr lang="tr-TR" b="1" dirty="0" err="1" smtClean="0"/>
              <a:t>Mukosilier</a:t>
            </a:r>
            <a:r>
              <a:rPr lang="tr-TR" b="1" dirty="0" smtClean="0"/>
              <a:t> </a:t>
            </a:r>
            <a:r>
              <a:rPr lang="tr-TR" b="1" dirty="0" err="1" smtClean="0"/>
              <a:t>klerensde</a:t>
            </a:r>
            <a:r>
              <a:rPr lang="tr-TR" b="1" dirty="0" smtClean="0"/>
              <a:t> bozukluk</a:t>
            </a:r>
          </a:p>
          <a:p>
            <a:pPr lvl="1"/>
            <a:r>
              <a:rPr lang="tr-TR" dirty="0" err="1" smtClean="0"/>
              <a:t>Kistik</a:t>
            </a:r>
            <a:r>
              <a:rPr lang="tr-TR" dirty="0" smtClean="0"/>
              <a:t> </a:t>
            </a:r>
            <a:r>
              <a:rPr lang="tr-TR" dirty="0" err="1" smtClean="0"/>
              <a:t>fibrozis</a:t>
            </a:r>
            <a:endParaRPr lang="tr-TR" dirty="0" smtClean="0"/>
          </a:p>
          <a:p>
            <a:pPr lvl="1"/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silier</a:t>
            </a:r>
            <a:r>
              <a:rPr lang="tr-TR" dirty="0" smtClean="0"/>
              <a:t> </a:t>
            </a:r>
            <a:r>
              <a:rPr lang="tr-TR" dirty="0" err="1" smtClean="0"/>
              <a:t>disknezi</a:t>
            </a:r>
            <a:r>
              <a:rPr lang="tr-TR" dirty="0" smtClean="0"/>
              <a:t> (</a:t>
            </a:r>
            <a:r>
              <a:rPr lang="tr-TR" dirty="0" err="1" smtClean="0"/>
              <a:t>Kartagener</a:t>
            </a:r>
            <a:r>
              <a:rPr lang="tr-TR" dirty="0" smtClean="0"/>
              <a:t> S.)</a:t>
            </a:r>
          </a:p>
          <a:p>
            <a:pPr lvl="1"/>
            <a:r>
              <a:rPr lang="tr-TR" dirty="0" err="1" smtClean="0"/>
              <a:t>Young</a:t>
            </a:r>
            <a:r>
              <a:rPr lang="tr-TR" dirty="0" smtClean="0"/>
              <a:t> sendromu</a:t>
            </a:r>
          </a:p>
          <a:p>
            <a:r>
              <a:rPr lang="tr-TR" b="1" dirty="0" err="1" smtClean="0"/>
              <a:t>İmmun</a:t>
            </a:r>
            <a:r>
              <a:rPr lang="tr-TR" b="1" dirty="0" smtClean="0"/>
              <a:t> yetmezlikler</a:t>
            </a:r>
          </a:p>
          <a:p>
            <a:pPr lvl="1"/>
            <a:r>
              <a:rPr lang="tr-TR" dirty="0" err="1" smtClean="0"/>
              <a:t>Selektif</a:t>
            </a:r>
            <a:r>
              <a:rPr lang="tr-TR" dirty="0" smtClean="0"/>
              <a:t> </a:t>
            </a:r>
            <a:r>
              <a:rPr lang="tr-TR" dirty="0" err="1" smtClean="0"/>
              <a:t>immun</a:t>
            </a:r>
            <a:r>
              <a:rPr lang="tr-TR" dirty="0" smtClean="0"/>
              <a:t> yetmezlikler (</a:t>
            </a:r>
            <a:r>
              <a:rPr lang="tr-TR" dirty="0" err="1" smtClean="0"/>
              <a:t>Ig</a:t>
            </a:r>
            <a:r>
              <a:rPr lang="tr-TR" dirty="0" smtClean="0"/>
              <a:t> A ve </a:t>
            </a:r>
            <a:r>
              <a:rPr lang="tr-TR" dirty="0" err="1" smtClean="0"/>
              <a:t>Ig</a:t>
            </a:r>
            <a:r>
              <a:rPr lang="tr-TR" dirty="0" smtClean="0"/>
              <a:t> G </a:t>
            </a:r>
            <a:r>
              <a:rPr lang="tr-TR" dirty="0" err="1" smtClean="0"/>
              <a:t>subgrub</a:t>
            </a:r>
            <a:r>
              <a:rPr lang="tr-TR" dirty="0" smtClean="0"/>
              <a:t> eksik.)</a:t>
            </a:r>
          </a:p>
          <a:p>
            <a:pPr lvl="1"/>
            <a:r>
              <a:rPr lang="tr-TR" dirty="0" err="1" smtClean="0"/>
              <a:t>Konjenital</a:t>
            </a:r>
            <a:r>
              <a:rPr lang="tr-TR" dirty="0" smtClean="0"/>
              <a:t> </a:t>
            </a:r>
            <a:r>
              <a:rPr lang="tr-TR" dirty="0" err="1" smtClean="0"/>
              <a:t>agamaglobinemiler</a:t>
            </a:r>
            <a:endParaRPr lang="tr-TR" dirty="0" smtClean="0"/>
          </a:p>
          <a:p>
            <a:pPr lvl="1"/>
            <a:r>
              <a:rPr lang="tr-TR" dirty="0" smtClean="0"/>
              <a:t>CIVD sendromları</a:t>
            </a:r>
          </a:p>
          <a:p>
            <a:pPr lvl="1"/>
            <a:r>
              <a:rPr lang="tr-TR" dirty="0" err="1" smtClean="0"/>
              <a:t>Sekonder</a:t>
            </a:r>
            <a:r>
              <a:rPr lang="tr-TR" dirty="0" smtClean="0"/>
              <a:t>   </a:t>
            </a:r>
            <a:r>
              <a:rPr lang="tr-TR" dirty="0" err="1" smtClean="0"/>
              <a:t>immun</a:t>
            </a:r>
            <a:r>
              <a:rPr lang="tr-TR" dirty="0" smtClean="0"/>
              <a:t> </a:t>
            </a:r>
            <a:r>
              <a:rPr lang="tr-TR" dirty="0" err="1" smtClean="0"/>
              <a:t>yetm</a:t>
            </a:r>
            <a:r>
              <a:rPr lang="tr-TR" dirty="0" smtClean="0"/>
              <a:t>. (KLL, </a:t>
            </a:r>
            <a:r>
              <a:rPr lang="tr-TR" dirty="0" err="1" smtClean="0"/>
              <a:t>immunsup</a:t>
            </a:r>
            <a:r>
              <a:rPr lang="tr-TR" dirty="0" smtClean="0"/>
              <a:t>. tedavi gibi)</a:t>
            </a:r>
          </a:p>
          <a:p>
            <a:r>
              <a:rPr lang="tr-TR" b="1" dirty="0" smtClean="0"/>
              <a:t>Mekanik obstrüksiyonlar</a:t>
            </a:r>
          </a:p>
          <a:p>
            <a:pPr lvl="1"/>
            <a:r>
              <a:rPr lang="tr-TR" dirty="0" smtClean="0"/>
              <a:t>Yabancı cisim</a:t>
            </a:r>
          </a:p>
          <a:p>
            <a:pPr lvl="1"/>
            <a:r>
              <a:rPr lang="tr-TR" dirty="0" smtClean="0"/>
              <a:t>Tümör</a:t>
            </a:r>
          </a:p>
          <a:p>
            <a:pPr lvl="1"/>
            <a:r>
              <a:rPr lang="tr-TR" dirty="0" smtClean="0"/>
              <a:t>Dıştan bası (lenf </a:t>
            </a:r>
            <a:r>
              <a:rPr lang="tr-TR" dirty="0" err="1" smtClean="0"/>
              <a:t>nodu</a:t>
            </a:r>
            <a:r>
              <a:rPr lang="tr-TR" dirty="0" smtClean="0"/>
              <a:t> gibi)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tr-TR" b="1" dirty="0" err="1" smtClean="0"/>
              <a:t>Bronşiyal</a:t>
            </a:r>
            <a:r>
              <a:rPr lang="tr-TR" b="1" dirty="0" smtClean="0"/>
              <a:t> ve </a:t>
            </a:r>
            <a:r>
              <a:rPr lang="tr-TR" b="1" dirty="0" err="1" smtClean="0"/>
              <a:t>vasküler</a:t>
            </a:r>
            <a:r>
              <a:rPr lang="tr-TR" b="1" dirty="0" smtClean="0"/>
              <a:t> yapı </a:t>
            </a:r>
            <a:r>
              <a:rPr lang="tr-TR" b="1" dirty="0" err="1" smtClean="0"/>
              <a:t>Konjenital</a:t>
            </a:r>
            <a:r>
              <a:rPr lang="tr-TR" b="1" dirty="0" smtClean="0"/>
              <a:t> anormallikleri</a:t>
            </a:r>
          </a:p>
          <a:p>
            <a:pPr lvl="1"/>
            <a:r>
              <a:rPr lang="tr-TR" dirty="0" err="1" smtClean="0"/>
              <a:t>Mounier</a:t>
            </a:r>
            <a:r>
              <a:rPr lang="tr-TR" dirty="0" smtClean="0"/>
              <a:t>-</a:t>
            </a:r>
            <a:r>
              <a:rPr lang="tr-TR" dirty="0" err="1" smtClean="0"/>
              <a:t>Kuhn</a:t>
            </a:r>
            <a:r>
              <a:rPr lang="tr-TR" dirty="0" smtClean="0"/>
              <a:t> sendromu</a:t>
            </a:r>
          </a:p>
          <a:p>
            <a:pPr lvl="1"/>
            <a:r>
              <a:rPr lang="tr-TR" dirty="0" smtClean="0"/>
              <a:t>Williams-</a:t>
            </a:r>
            <a:r>
              <a:rPr lang="tr-TR" dirty="0" err="1" smtClean="0"/>
              <a:t>Campbell</a:t>
            </a:r>
            <a:r>
              <a:rPr lang="tr-TR" dirty="0" smtClean="0"/>
              <a:t> sendromu</a:t>
            </a:r>
          </a:p>
          <a:p>
            <a:pPr lvl="1"/>
            <a:r>
              <a:rPr lang="tr-TR" dirty="0" err="1" smtClean="0"/>
              <a:t>Marfan</a:t>
            </a:r>
            <a:r>
              <a:rPr lang="tr-TR" dirty="0" smtClean="0"/>
              <a:t> sendromu</a:t>
            </a:r>
          </a:p>
          <a:p>
            <a:pPr lvl="1"/>
            <a:r>
              <a:rPr lang="tr-TR" dirty="0" err="1" smtClean="0"/>
              <a:t>Swyer</a:t>
            </a:r>
            <a:r>
              <a:rPr lang="tr-TR" dirty="0" smtClean="0"/>
              <a:t>-James-</a:t>
            </a:r>
            <a:r>
              <a:rPr lang="tr-TR" dirty="0" err="1" smtClean="0"/>
              <a:t>Mcleod</a:t>
            </a:r>
            <a:r>
              <a:rPr lang="tr-TR" dirty="0" smtClean="0"/>
              <a:t> sendromu</a:t>
            </a:r>
          </a:p>
          <a:p>
            <a:pPr lvl="1"/>
            <a:r>
              <a:rPr lang="tr-TR" dirty="0" err="1" smtClean="0"/>
              <a:t>İntralober</a:t>
            </a:r>
            <a:r>
              <a:rPr lang="tr-TR" dirty="0" smtClean="0"/>
              <a:t> </a:t>
            </a:r>
            <a:r>
              <a:rPr lang="tr-TR" dirty="0" err="1" smtClean="0"/>
              <a:t>pulm</a:t>
            </a:r>
            <a:r>
              <a:rPr lang="tr-TR" dirty="0" smtClean="0"/>
              <a:t>. </a:t>
            </a:r>
            <a:r>
              <a:rPr lang="tr-TR" dirty="0" err="1" smtClean="0"/>
              <a:t>Sekestrasyonlar</a:t>
            </a:r>
            <a:endParaRPr lang="tr-TR" dirty="0" smtClean="0"/>
          </a:p>
          <a:p>
            <a:r>
              <a:rPr lang="tr-TR" b="1" dirty="0" err="1" smtClean="0"/>
              <a:t>Traksiyonel</a:t>
            </a:r>
            <a:r>
              <a:rPr lang="tr-TR" b="1" dirty="0" smtClean="0"/>
              <a:t> durumlar</a:t>
            </a:r>
          </a:p>
          <a:p>
            <a:pPr lvl="1"/>
            <a:r>
              <a:rPr lang="tr-TR" dirty="0" err="1" smtClean="0"/>
              <a:t>Sarkoidozis</a:t>
            </a:r>
            <a:endParaRPr lang="tr-TR" dirty="0" smtClean="0"/>
          </a:p>
          <a:p>
            <a:pPr lvl="1"/>
            <a:r>
              <a:rPr lang="tr-TR" dirty="0" smtClean="0"/>
              <a:t>IPF</a:t>
            </a:r>
          </a:p>
          <a:p>
            <a:pPr lvl="1"/>
            <a:r>
              <a:rPr lang="tr-TR" dirty="0" smtClean="0"/>
              <a:t>Post-tüberküloz</a:t>
            </a:r>
          </a:p>
          <a:p>
            <a:pPr lvl="1"/>
            <a:r>
              <a:rPr lang="tr-TR" dirty="0" smtClean="0"/>
              <a:t>Post-radyasyon</a:t>
            </a:r>
          </a:p>
          <a:p>
            <a:r>
              <a:rPr lang="tr-TR" b="1" dirty="0" err="1" smtClean="0"/>
              <a:t>Egzajere</a:t>
            </a:r>
            <a:r>
              <a:rPr lang="tr-TR" b="1" dirty="0" smtClean="0"/>
              <a:t> </a:t>
            </a:r>
            <a:r>
              <a:rPr lang="tr-TR" b="1" dirty="0" err="1" smtClean="0"/>
              <a:t>immun</a:t>
            </a:r>
            <a:r>
              <a:rPr lang="tr-TR" b="1" dirty="0" smtClean="0"/>
              <a:t>  yanıt</a:t>
            </a:r>
          </a:p>
          <a:p>
            <a:pPr lvl="1"/>
            <a:r>
              <a:rPr lang="tr-TR" dirty="0" smtClean="0"/>
              <a:t>APBA</a:t>
            </a:r>
          </a:p>
          <a:p>
            <a:pPr lvl="1"/>
            <a:r>
              <a:rPr lang="tr-TR" dirty="0" err="1" smtClean="0"/>
              <a:t>Graft</a:t>
            </a:r>
            <a:r>
              <a:rPr lang="tr-TR" dirty="0" smtClean="0"/>
              <a:t> </a:t>
            </a:r>
            <a:r>
              <a:rPr lang="tr-TR" dirty="0" err="1" smtClean="0"/>
              <a:t>versusu</a:t>
            </a:r>
            <a:r>
              <a:rPr lang="tr-TR" dirty="0" smtClean="0"/>
              <a:t> </a:t>
            </a:r>
            <a:r>
              <a:rPr lang="tr-TR" dirty="0" err="1" smtClean="0"/>
              <a:t>host</a:t>
            </a:r>
            <a:r>
              <a:rPr lang="tr-TR" dirty="0" smtClean="0"/>
              <a:t> </a:t>
            </a:r>
            <a:r>
              <a:rPr lang="tr-TR" dirty="0" err="1" smtClean="0"/>
              <a:t>hast</a:t>
            </a:r>
            <a:r>
              <a:rPr lang="tr-TR" dirty="0" smtClean="0"/>
              <a:t>.</a:t>
            </a:r>
          </a:p>
          <a:p>
            <a:pPr lvl="1"/>
            <a:r>
              <a:rPr lang="tr-TR" dirty="0" err="1" smtClean="0"/>
              <a:t>İnflamatuvar</a:t>
            </a:r>
            <a:r>
              <a:rPr lang="tr-TR" dirty="0" smtClean="0"/>
              <a:t> barsak </a:t>
            </a:r>
            <a:r>
              <a:rPr lang="tr-TR" dirty="0" err="1" smtClean="0"/>
              <a:t>hast</a:t>
            </a:r>
            <a:r>
              <a:rPr lang="tr-TR" dirty="0" smtClean="0"/>
              <a:t>. (</a:t>
            </a:r>
            <a:r>
              <a:rPr lang="tr-TR" dirty="0" err="1" smtClean="0"/>
              <a:t>Ülseratif</a:t>
            </a:r>
            <a:r>
              <a:rPr lang="tr-TR" dirty="0" smtClean="0"/>
              <a:t> kolit ve </a:t>
            </a:r>
            <a:r>
              <a:rPr lang="tr-TR" dirty="0" err="1" smtClean="0"/>
              <a:t>Crohn’s</a:t>
            </a:r>
            <a:r>
              <a:rPr lang="tr-TR" dirty="0" smtClean="0"/>
              <a:t> </a:t>
            </a:r>
            <a:r>
              <a:rPr lang="tr-TR" dirty="0" err="1" smtClean="0"/>
              <a:t>hast</a:t>
            </a:r>
            <a:r>
              <a:rPr lang="tr-TR" dirty="0" smtClean="0"/>
              <a:t>.)</a:t>
            </a:r>
          </a:p>
          <a:p>
            <a:r>
              <a:rPr lang="tr-TR" b="1" dirty="0" smtClean="0"/>
              <a:t>Diğer</a:t>
            </a:r>
          </a:p>
          <a:p>
            <a:pPr lvl="1"/>
            <a:r>
              <a:rPr lang="tr-TR" dirty="0" smtClean="0"/>
              <a:t>KDH ( RA, SLE, </a:t>
            </a:r>
            <a:r>
              <a:rPr lang="tr-TR" dirty="0" err="1" smtClean="0"/>
              <a:t>Sjögren</a:t>
            </a:r>
            <a:r>
              <a:rPr lang="tr-TR" dirty="0" smtClean="0"/>
              <a:t> </a:t>
            </a:r>
            <a:r>
              <a:rPr lang="tr-TR" dirty="0" err="1" smtClean="0"/>
              <a:t>send</a:t>
            </a:r>
            <a:r>
              <a:rPr lang="tr-TR" dirty="0" smtClean="0"/>
              <a:t>.)</a:t>
            </a:r>
          </a:p>
          <a:p>
            <a:pPr lvl="1"/>
            <a:r>
              <a:rPr lang="tr-TR" dirty="0" smtClean="0"/>
              <a:t>Sarı Tırnak </a:t>
            </a:r>
            <a:r>
              <a:rPr lang="tr-TR" dirty="0" err="1" smtClean="0"/>
              <a:t>send</a:t>
            </a:r>
            <a:r>
              <a:rPr lang="tr-TR" dirty="0" smtClean="0"/>
              <a:t>.</a:t>
            </a:r>
          </a:p>
          <a:p>
            <a:pPr lvl="1"/>
            <a:r>
              <a:rPr lang="tr-TR" dirty="0" err="1" smtClean="0"/>
              <a:t>Diffüz</a:t>
            </a:r>
            <a:r>
              <a:rPr lang="tr-TR" dirty="0" smtClean="0"/>
              <a:t> </a:t>
            </a:r>
            <a:r>
              <a:rPr lang="tr-TR" dirty="0" err="1" smtClean="0"/>
              <a:t>panbronşiolitler</a:t>
            </a:r>
            <a:endParaRPr lang="tr-TR" dirty="0" smtClean="0"/>
          </a:p>
          <a:p>
            <a:pPr lvl="1"/>
            <a:r>
              <a:rPr lang="tr-TR" dirty="0" smtClean="0"/>
              <a:t>Alfa-1 </a:t>
            </a:r>
            <a:r>
              <a:rPr lang="tr-TR" dirty="0" err="1" smtClean="0"/>
              <a:t>antitripsin</a:t>
            </a:r>
            <a:r>
              <a:rPr lang="tr-TR" dirty="0" smtClean="0"/>
              <a:t> eksikliği</a:t>
            </a:r>
          </a:p>
          <a:p>
            <a:pPr lvl="1"/>
            <a:r>
              <a:rPr lang="tr-TR" dirty="0" err="1" smtClean="0"/>
              <a:t>Primer</a:t>
            </a:r>
            <a:r>
              <a:rPr lang="tr-TR" dirty="0" smtClean="0"/>
              <a:t> M. </a:t>
            </a:r>
            <a:r>
              <a:rPr lang="tr-TR" dirty="0" err="1" smtClean="0"/>
              <a:t>Avium</a:t>
            </a:r>
            <a:r>
              <a:rPr lang="tr-TR" dirty="0" smtClean="0"/>
              <a:t> </a:t>
            </a:r>
            <a:r>
              <a:rPr lang="tr-TR" dirty="0" err="1" smtClean="0"/>
              <a:t>Komp</a:t>
            </a:r>
            <a:r>
              <a:rPr lang="tr-TR" dirty="0" smtClean="0"/>
              <a:t>. </a:t>
            </a:r>
            <a:r>
              <a:rPr lang="tr-TR" dirty="0" err="1" smtClean="0"/>
              <a:t>İnfek</a:t>
            </a:r>
            <a:r>
              <a:rPr lang="tr-TR" dirty="0" smtClean="0"/>
              <a:t> </a:t>
            </a:r>
            <a:r>
              <a:rPr lang="tr-TR" dirty="0" err="1" smtClean="0"/>
              <a:t>siyonu</a:t>
            </a:r>
            <a:r>
              <a:rPr lang="tr-TR" dirty="0" smtClean="0"/>
              <a:t> (</a:t>
            </a:r>
            <a:r>
              <a:rPr lang="tr-TR" dirty="0" err="1" smtClean="0"/>
              <a:t>Lady</a:t>
            </a:r>
            <a:r>
              <a:rPr lang="tr-TR" dirty="0" smtClean="0"/>
              <a:t> </a:t>
            </a:r>
            <a:r>
              <a:rPr lang="tr-TR" dirty="0" err="1" smtClean="0"/>
              <a:t>Windermere</a:t>
            </a:r>
            <a:r>
              <a:rPr lang="tr-TR" dirty="0" smtClean="0"/>
              <a:t> </a:t>
            </a:r>
            <a:r>
              <a:rPr lang="tr-TR" dirty="0" err="1" smtClean="0"/>
              <a:t>send</a:t>
            </a:r>
            <a:r>
              <a:rPr lang="tr-TR" dirty="0" smtClean="0"/>
              <a:t>.)</a:t>
            </a:r>
          </a:p>
          <a:p>
            <a:pPr lvl="1"/>
            <a:endParaRPr lang="tr-TR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260648"/>
            <a:ext cx="864096" cy="120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2905</TotalTime>
  <Words>1231</Words>
  <Application>Microsoft Office PowerPoint</Application>
  <PresentationFormat>Ekran Gösterisi (4:3)</PresentationFormat>
  <Paragraphs>334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Ofis Teması</vt:lpstr>
      <vt:lpstr>BRONŞEKTAZİ</vt:lpstr>
      <vt:lpstr>BRONŞEKTAZİ</vt:lpstr>
      <vt:lpstr>BRONŞEKTAZİ</vt:lpstr>
      <vt:lpstr>BRONŞEKTAZİ</vt:lpstr>
      <vt:lpstr>Tanım</vt:lpstr>
      <vt:lpstr>Tanım</vt:lpstr>
      <vt:lpstr>Tarihçe</vt:lpstr>
      <vt:lpstr>Epidemiyoloji</vt:lpstr>
      <vt:lpstr>Etyoloji-1</vt:lpstr>
      <vt:lpstr>Etyoloji-2</vt:lpstr>
      <vt:lpstr>Etyoloji-3</vt:lpstr>
      <vt:lpstr>Fizyopatoloji-1</vt:lpstr>
      <vt:lpstr>Fizyopatoloji-2</vt:lpstr>
      <vt:lpstr>Fizyopatoloji-3</vt:lpstr>
      <vt:lpstr>Slayt 15</vt:lpstr>
      <vt:lpstr>Slayt 16</vt:lpstr>
      <vt:lpstr>Klinik Bulgular-1</vt:lpstr>
      <vt:lpstr>Klinik Bulgular-2</vt:lpstr>
      <vt:lpstr>Klinik Bulgular-3</vt:lpstr>
      <vt:lpstr>Radyoloji</vt:lpstr>
      <vt:lpstr>Slayt 21</vt:lpstr>
      <vt:lpstr>Slayt 22</vt:lpstr>
      <vt:lpstr>Radyoloji</vt:lpstr>
      <vt:lpstr>Slayt 24</vt:lpstr>
      <vt:lpstr>Slayt 25</vt:lpstr>
      <vt:lpstr>Bronkografi</vt:lpstr>
      <vt:lpstr>Mikrobiyolojik tetkikler</vt:lpstr>
      <vt:lpstr>Mikrobiyolojik tetkikler</vt:lpstr>
      <vt:lpstr>Solunum fonksiyon testleri</vt:lpstr>
      <vt:lpstr>Tedavi</vt:lpstr>
      <vt:lpstr>Tedavi</vt:lpstr>
      <vt:lpstr>Slayt 32</vt:lpstr>
      <vt:lpstr>Tedavi</vt:lpstr>
      <vt:lpstr>Tedavi</vt:lpstr>
      <vt:lpstr>Tedavi</vt:lpstr>
      <vt:lpstr>Tedavi</vt:lpstr>
      <vt:lpstr>Tedavi</vt:lpstr>
      <vt:lpstr>Tedavi</vt:lpstr>
      <vt:lpstr>Tedavi</vt:lpstr>
      <vt:lpstr>Tedavi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KİSTİK FİBROZİS DIŞI BRONŞEKTAZİ</dc:title>
  <dc:creator> </dc:creator>
  <cp:lastModifiedBy>user</cp:lastModifiedBy>
  <cp:revision>160</cp:revision>
  <dcterms:created xsi:type="dcterms:W3CDTF">2013-10-22T12:12:02Z</dcterms:created>
  <dcterms:modified xsi:type="dcterms:W3CDTF">2019-07-01T07:23:44Z</dcterms:modified>
</cp:coreProperties>
</file>