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handoutMasterIdLst>
    <p:handoutMasterId r:id="rId13"/>
  </p:handoutMasterIdLst>
  <p:sldIdLst>
    <p:sldId id="256" r:id="rId2"/>
    <p:sldId id="259" r:id="rId3"/>
    <p:sldId id="260" r:id="rId4"/>
    <p:sldId id="261" r:id="rId5"/>
    <p:sldId id="262" r:id="rId6"/>
    <p:sldId id="263" r:id="rId7"/>
    <p:sldId id="264" r:id="rId8"/>
    <p:sldId id="265" r:id="rId9"/>
    <p:sldId id="266" r:id="rId10"/>
    <p:sldId id="267"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214" autoAdjust="0"/>
    <p:restoredTop sz="94660"/>
  </p:normalViewPr>
  <p:slideViewPr>
    <p:cSldViewPr>
      <p:cViewPr varScale="1">
        <p:scale>
          <a:sx n="84" d="100"/>
          <a:sy n="84" d="100"/>
        </p:scale>
        <p:origin x="96" y="49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3.03.2020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3/3/2020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3.03.2020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3.03.2020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3.03.2020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3.03.2020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3.03.2020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3.03.2020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3.03.2020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3.03.2020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3.03.2020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417 HİNDUİZM</a:t>
            </a:r>
            <a:b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7</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 HAFTA</a:t>
            </a:r>
            <a:b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smtClean="0">
                <a:solidFill>
                  <a:schemeClr val="accent2">
                    <a:lumMod val="75000"/>
                  </a:schemeClr>
                </a:solidFill>
                <a:effectLst>
                  <a:outerShdw blurRad="38100" dist="38100" dir="2700000" algn="tl">
                    <a:srgbClr val="000000">
                      <a:alpha val="43137"/>
                    </a:srgbClr>
                  </a:outerShdw>
                </a:effectLst>
                <a:latin typeface="Comic Sans MS" pitchFamily="66" charset="0"/>
              </a:rPr>
              <a:t>Hindu BAYRAMLARI II</a:t>
            </a:r>
            <a:r>
              <a:rPr lang="tr-TR" dirty="0" smtClean="0">
                <a:solidFill>
                  <a:schemeClr val="accent2">
                    <a:lumMod val="75000"/>
                  </a:schemeClr>
                </a:solidFill>
                <a:effectLst>
                  <a:outerShdw blurRad="38100" dist="38100" dir="2700000" algn="tl">
                    <a:srgbClr val="000000">
                      <a:alpha val="43137"/>
                    </a:srgbClr>
                  </a:outerShdw>
                </a:effectLst>
              </a:rPr>
              <a:t/>
            </a:r>
            <a:br>
              <a:rPr lang="tr-TR" dirty="0" smtClean="0">
                <a:solidFill>
                  <a:schemeClr val="accent2">
                    <a:lumMod val="75000"/>
                  </a:schemeClr>
                </a:solidFill>
                <a:effectLst>
                  <a:outerShdw blurRad="38100" dist="38100" dir="2700000" algn="tl">
                    <a:srgbClr val="000000">
                      <a:alpha val="43137"/>
                    </a:srgbClr>
                  </a:outerShdw>
                </a:effectLst>
              </a:rPr>
            </a:br>
            <a:r>
              <a:rPr lang="tr-TR" dirty="0" smtClean="0">
                <a:solidFill>
                  <a:schemeClr val="accent2">
                    <a:lumMod val="75000"/>
                  </a:schemeClr>
                </a:solidFill>
                <a:effectLst>
                  <a:outerShdw blurRad="38100" dist="38100" dir="2700000" algn="tl">
                    <a:srgbClr val="000000">
                      <a:alpha val="43137"/>
                    </a:srgbClr>
                  </a:outerShdw>
                </a:effectLst>
              </a:rPr>
              <a:t/>
            </a:r>
            <a:br>
              <a:rPr lang="tr-TR" dirty="0" smtClean="0">
                <a:solidFill>
                  <a:schemeClr val="accent2">
                    <a:lumMod val="75000"/>
                  </a:schemeClr>
                </a:solidFill>
                <a:effectLst>
                  <a:outerShdw blurRad="38100" dist="38100" dir="2700000" algn="tl">
                    <a:srgbClr val="000000">
                      <a:alpha val="43137"/>
                    </a:srgbClr>
                  </a:outerShdw>
                </a:effectLst>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Doç. Dr</a:t>
            </a:r>
            <a:r>
              <a:rPr lang="tr-TR" dirty="0">
                <a:solidFill>
                  <a:schemeClr val="tx1"/>
                </a:solidFill>
                <a:effectLst>
                  <a:outerShdw blurRad="38100" dist="38100" dir="2700000" algn="tl">
                    <a:srgbClr val="000000">
                      <a:alpha val="43137"/>
                    </a:srgbClr>
                  </a:outerShdw>
                </a:effectLst>
                <a:latin typeface="Comic Sans MS" pitchFamily="66" charset="0"/>
              </a:rPr>
              <a:t>. Yalçın Kayalı</a:t>
            </a: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Ankara Üniversitesi</a:t>
            </a: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Doğu Dilleri ve Edebiyatları Bölümü</a:t>
            </a: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Hindoloji Anabilim Dalı</a:t>
            </a:r>
            <a:endParaRPr lang="tr-TR" dirty="0">
              <a:solidFill>
                <a:schemeClr val="tx1"/>
              </a:solidFill>
              <a:effectLst>
                <a:outerShdw blurRad="38100" dist="38100" dir="2700000" algn="tl">
                  <a:srgbClr val="000000">
                    <a:alpha val="43137"/>
                  </a:srgbClr>
                </a:outerShdw>
              </a:effectLst>
              <a:latin typeface="Comic Sans MS" pitchFamily="66" charset="0"/>
            </a:endParaRPr>
          </a:p>
        </p:txBody>
      </p:sp>
    </p:spTree>
  </p:cSld>
  <p:clrMapOvr>
    <a:masterClrMapping/>
  </p:clrMapOvr>
  <p:transition>
    <p:wheel spokes="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Vasanta</a:t>
            </a:r>
            <a:r>
              <a:rPr lang="tr-TR" dirty="0"/>
              <a:t> </a:t>
            </a:r>
            <a:r>
              <a:rPr lang="tr-TR" dirty="0" err="1"/>
              <a:t>Pançami</a:t>
            </a:r>
            <a:r>
              <a:rPr lang="tr-TR" dirty="0" smtClean="0"/>
              <a:t>:</a:t>
            </a:r>
          </a:p>
          <a:p>
            <a:pPr algn="ctr"/>
            <a:endParaRPr lang="tr-TR" dirty="0"/>
          </a:p>
          <a:p>
            <a:r>
              <a:rPr lang="tr-TR" dirty="0"/>
              <a:t>Ocak-Şubat ayında kutlanan Bahar Bayramı’dır. Esas olarak Kuzey Hindistan’a aittir. Bilgelik ve güzel söz söyleme tanrıçası </a:t>
            </a:r>
            <a:r>
              <a:rPr lang="tr-TR" dirty="0" err="1"/>
              <a:t>Sarasvatî’ye</a:t>
            </a:r>
            <a:r>
              <a:rPr lang="tr-TR" dirty="0"/>
              <a:t> adanmıştır. Ayrıca aşk tanrısı </a:t>
            </a:r>
            <a:r>
              <a:rPr lang="tr-TR" dirty="0" err="1"/>
              <a:t>Kâmadeva’ya</a:t>
            </a:r>
            <a:r>
              <a:rPr lang="tr-TR" dirty="0"/>
              <a:t> da dualar okunur. Bu bayramın rengi “</a:t>
            </a:r>
            <a:r>
              <a:rPr lang="tr-TR" dirty="0" err="1"/>
              <a:t>sarı”dır</a:t>
            </a:r>
            <a:r>
              <a:rPr lang="tr-TR" dirty="0"/>
              <a:t>. Açık alanlarda oyunlar oynanır ve uçurtmalar uçulur.</a:t>
            </a:r>
          </a:p>
          <a:p>
            <a:pPr algn="ctr"/>
            <a:endParaRPr lang="tr-TR" dirty="0"/>
          </a:p>
        </p:txBody>
      </p:sp>
    </p:spTree>
    <p:extLst>
      <p:ext uri="{BB962C8B-B14F-4D97-AF65-F5344CB8AC3E}">
        <p14:creationId xmlns:p14="http://schemas.microsoft.com/office/powerpoint/2010/main" val="1424698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normAutofit lnSpcReduction="10000"/>
          </a:bodyPr>
          <a:lstStyle/>
          <a:p>
            <a:pPr algn="ctr"/>
            <a:r>
              <a:rPr lang="tr-TR" dirty="0" err="1"/>
              <a:t>Divali</a:t>
            </a:r>
            <a:r>
              <a:rPr lang="tr-TR" dirty="0" smtClean="0"/>
              <a:t>:</a:t>
            </a:r>
          </a:p>
          <a:p>
            <a:pPr algn="ctr"/>
            <a:endParaRPr lang="tr-TR" dirty="0"/>
          </a:p>
          <a:p>
            <a:pPr algn="ctr"/>
            <a:r>
              <a:rPr lang="tr-TR" dirty="0"/>
              <a:t>Ekim-Kasım aylarına denk gelen ve tüm Hindistan’da kutlanan bir bayramdır. “Işık” bayramıdır ve tanrıça </a:t>
            </a:r>
            <a:r>
              <a:rPr lang="tr-TR" dirty="0" err="1"/>
              <a:t>Lakshmî</a:t>
            </a:r>
            <a:r>
              <a:rPr lang="tr-TR" dirty="0"/>
              <a:t> ile ilgilidir. Bütün evler küçük lambalarla aydınlatılır, çünkü karanlık olan eve tanrıça </a:t>
            </a:r>
            <a:r>
              <a:rPr lang="tr-TR" dirty="0" err="1"/>
              <a:t>Lakshmî</a:t>
            </a:r>
            <a:r>
              <a:rPr lang="tr-TR" dirty="0"/>
              <a:t> (dolayısıyla bereket) giremez. Her şehir, her kasaba ve her köy kandillerle ve elektrikli lambalarla aydınlatılır. Evler temizlenir, süslenir, renkli </a:t>
            </a:r>
            <a:r>
              <a:rPr lang="tr-TR" dirty="0" err="1"/>
              <a:t>renkli</a:t>
            </a:r>
            <a:r>
              <a:rPr lang="tr-TR" dirty="0"/>
              <a:t> boyanır, çocuklar maytap patlatıp fişek yakarlar. Hindu iş adamları için yeni iş yılının başlangıcı da bu bayramdır.</a:t>
            </a:r>
          </a:p>
          <a:p>
            <a:pPr algn="ctr"/>
            <a:endParaRPr lang="tr-TR" dirty="0"/>
          </a:p>
        </p:txBody>
      </p:sp>
    </p:spTree>
    <p:extLst>
      <p:ext uri="{BB962C8B-B14F-4D97-AF65-F5344CB8AC3E}">
        <p14:creationId xmlns:p14="http://schemas.microsoft.com/office/powerpoint/2010/main" val="963739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normAutofit lnSpcReduction="10000"/>
          </a:bodyPr>
          <a:lstStyle/>
          <a:p>
            <a:pPr algn="ctr"/>
            <a:r>
              <a:rPr lang="tr-TR" dirty="0" err="1"/>
              <a:t>Canmashtami</a:t>
            </a:r>
            <a:r>
              <a:rPr lang="tr-TR" dirty="0" smtClean="0"/>
              <a:t>:</a:t>
            </a:r>
          </a:p>
          <a:p>
            <a:pPr algn="ctr"/>
            <a:endParaRPr lang="tr-TR" dirty="0"/>
          </a:p>
          <a:p>
            <a:pPr algn="ctr"/>
            <a:r>
              <a:rPr lang="tr-TR" dirty="0"/>
              <a:t>Ağustos-Eylül aylarında tüm Hindistan’da kutlanan ve tanrı </a:t>
            </a:r>
            <a:r>
              <a:rPr lang="tr-TR" dirty="0" err="1"/>
              <a:t>Krishna’nın</a:t>
            </a:r>
            <a:r>
              <a:rPr lang="tr-TR" dirty="0"/>
              <a:t> doğumuna adanmış bir bayramdır. Tapınaklar süslenir, çanlar çalar, deniz kabuğu borular öttürülür ve tanrı için Sanskrit dualar okunur, inananlar </a:t>
            </a:r>
            <a:r>
              <a:rPr lang="tr-TR" dirty="0" err="1"/>
              <a:t>yirmidört</a:t>
            </a:r>
            <a:r>
              <a:rPr lang="tr-TR" dirty="0"/>
              <a:t> saat oruç tutup gece yarısı, yani </a:t>
            </a:r>
            <a:r>
              <a:rPr lang="tr-TR" dirty="0" err="1"/>
              <a:t>Krishna’nın</a:t>
            </a:r>
            <a:r>
              <a:rPr lang="tr-TR" dirty="0"/>
              <a:t> doğduğu anda, oruçlarını açarlar. </a:t>
            </a:r>
            <a:r>
              <a:rPr lang="tr-TR" dirty="0" err="1"/>
              <a:t>Krishna’ya</a:t>
            </a:r>
            <a:r>
              <a:rPr lang="tr-TR" dirty="0"/>
              <a:t> ait bir heykel sütle yıkanır ve tanrının adı 108 kez şarkıyla okunur. </a:t>
            </a:r>
            <a:r>
              <a:rPr lang="tr-TR" dirty="0" err="1"/>
              <a:t>Mathura</a:t>
            </a:r>
            <a:r>
              <a:rPr lang="tr-TR" dirty="0"/>
              <a:t> ve </a:t>
            </a:r>
            <a:r>
              <a:rPr lang="tr-TR" dirty="0" err="1"/>
              <a:t>Vrindavan</a:t>
            </a:r>
            <a:r>
              <a:rPr lang="tr-TR" dirty="0"/>
              <a:t> başta olmak üzere, birçok yere, </a:t>
            </a:r>
            <a:r>
              <a:rPr lang="tr-TR" dirty="0" err="1"/>
              <a:t>Krishna’nın</a:t>
            </a:r>
            <a:r>
              <a:rPr lang="tr-TR" dirty="0"/>
              <a:t> yaşamıyla ilgili resimler asılır. Özel tatlılar hazırlanır.</a:t>
            </a:r>
          </a:p>
          <a:p>
            <a:pPr algn="ctr"/>
            <a:endParaRPr lang="tr-TR" dirty="0"/>
          </a:p>
        </p:txBody>
      </p:sp>
    </p:spTree>
    <p:extLst>
      <p:ext uri="{BB962C8B-B14F-4D97-AF65-F5344CB8AC3E}">
        <p14:creationId xmlns:p14="http://schemas.microsoft.com/office/powerpoint/2010/main" val="133387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normAutofit lnSpcReduction="10000"/>
          </a:bodyPr>
          <a:lstStyle/>
          <a:p>
            <a:pPr algn="ctr"/>
            <a:r>
              <a:rPr lang="tr-TR" dirty="0" err="1"/>
              <a:t>Ganeşa</a:t>
            </a:r>
            <a:r>
              <a:rPr lang="tr-TR" dirty="0"/>
              <a:t> </a:t>
            </a:r>
            <a:r>
              <a:rPr lang="tr-TR" dirty="0" err="1"/>
              <a:t>Çaturthi</a:t>
            </a:r>
            <a:r>
              <a:rPr lang="tr-TR" dirty="0" smtClean="0"/>
              <a:t>:</a:t>
            </a:r>
          </a:p>
          <a:p>
            <a:endParaRPr lang="tr-TR" dirty="0"/>
          </a:p>
          <a:p>
            <a:pPr algn="ctr"/>
            <a:r>
              <a:rPr lang="tr-TR" dirty="0"/>
              <a:t>Ağustos-Eylül aylarında tüm Hindistan’da, özellikle de Maharashtra bölgesinde kutlanır. Tanrı </a:t>
            </a:r>
            <a:r>
              <a:rPr lang="tr-TR" dirty="0" err="1"/>
              <a:t>Ganeşa’nın</a:t>
            </a:r>
            <a:r>
              <a:rPr lang="tr-TR" dirty="0"/>
              <a:t> sekiz metreye kadar varan büyüklükteki topraktan heykeli eve getirilir, iki ile on gün arasında ona tapınılır. Kalabalık halde, tanrı ellerde taşınarak yürünür sonra da denize veya bir göle bırakılır. Tanrıya Hindistan cevizi ve tatlı kek topları sunulur. Bu sırada inananlar aya bakmaktan kaçınırlar. Bunun, </a:t>
            </a:r>
            <a:r>
              <a:rPr lang="tr-TR" dirty="0" err="1"/>
              <a:t>Ganeşa’ya</a:t>
            </a:r>
            <a:r>
              <a:rPr lang="tr-TR" dirty="0"/>
              <a:t> karşı yakışıksız bir davranış olacağını düşünürler.</a:t>
            </a:r>
          </a:p>
          <a:p>
            <a:pPr algn="ctr"/>
            <a:endParaRPr lang="tr-TR" dirty="0"/>
          </a:p>
        </p:txBody>
      </p:sp>
    </p:spTree>
    <p:extLst>
      <p:ext uri="{BB962C8B-B14F-4D97-AF65-F5344CB8AC3E}">
        <p14:creationId xmlns:p14="http://schemas.microsoft.com/office/powerpoint/2010/main" val="287056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Raksha</a:t>
            </a:r>
            <a:r>
              <a:rPr lang="tr-TR" dirty="0"/>
              <a:t> </a:t>
            </a:r>
            <a:r>
              <a:rPr lang="tr-TR" dirty="0" err="1"/>
              <a:t>Bandhan</a:t>
            </a:r>
            <a:r>
              <a:rPr lang="tr-TR" dirty="0"/>
              <a:t>:</a:t>
            </a:r>
          </a:p>
          <a:p>
            <a:pPr algn="ctr"/>
            <a:r>
              <a:rPr lang="tr-TR" dirty="0"/>
              <a:t>Temmuz-Ağustos aylarına denk gelen zamanda kutlanır. “Koruma Bağı” diye </a:t>
            </a:r>
            <a:r>
              <a:rPr lang="tr-TR" dirty="0" err="1"/>
              <a:t>Türkçe’ye</a:t>
            </a:r>
            <a:r>
              <a:rPr lang="tr-TR" dirty="0"/>
              <a:t> çevirebiliriz. Tanrılarla Şeytanlar dövüştüklerinde tanrı </a:t>
            </a:r>
            <a:r>
              <a:rPr lang="tr-TR" dirty="0" err="1"/>
              <a:t>İndra’nın</a:t>
            </a:r>
            <a:r>
              <a:rPr lang="tr-TR" dirty="0"/>
              <a:t> karısı ipekten bir muskayı kocasının bileğine bağlamıştı. Bu muskanın yardımıyla tanrı, göksel şehrini düşmanların elinden almıştı. Bu bayramda kız çocuklar erkek kardeşlerinin bileklerine, kötülüklerden koruması için muska (</a:t>
            </a:r>
            <a:r>
              <a:rPr lang="tr-TR" dirty="0" err="1"/>
              <a:t>rakhi</a:t>
            </a:r>
            <a:r>
              <a:rPr lang="tr-TR" dirty="0"/>
              <a:t>) bağlarlar. Bu bayram, Brahmanların kutsal iplerini değiştirmeleri için de bir fırsattır.</a:t>
            </a:r>
          </a:p>
          <a:p>
            <a:pPr algn="ctr"/>
            <a:endParaRPr lang="tr-TR" dirty="0"/>
          </a:p>
        </p:txBody>
      </p:sp>
    </p:spTree>
    <p:extLst>
      <p:ext uri="{BB962C8B-B14F-4D97-AF65-F5344CB8AC3E}">
        <p14:creationId xmlns:p14="http://schemas.microsoft.com/office/powerpoint/2010/main" val="734775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Nâga</a:t>
            </a:r>
            <a:r>
              <a:rPr lang="tr-TR" dirty="0"/>
              <a:t> </a:t>
            </a:r>
            <a:r>
              <a:rPr lang="tr-TR" dirty="0" err="1"/>
              <a:t>Pançami</a:t>
            </a:r>
            <a:r>
              <a:rPr lang="tr-TR" dirty="0" smtClean="0"/>
              <a:t>:</a:t>
            </a:r>
          </a:p>
          <a:p>
            <a:endParaRPr lang="tr-TR" dirty="0"/>
          </a:p>
          <a:p>
            <a:pPr algn="ctr"/>
            <a:r>
              <a:rPr lang="tr-TR" dirty="0"/>
              <a:t>Temmuz-Ağustos aylarında kutlanır. </a:t>
            </a:r>
            <a:r>
              <a:rPr lang="tr-TR" dirty="0" err="1"/>
              <a:t>Nâga</a:t>
            </a:r>
            <a:r>
              <a:rPr lang="tr-TR" dirty="0"/>
              <a:t> “yılan”, </a:t>
            </a:r>
            <a:r>
              <a:rPr lang="tr-TR" dirty="0" err="1"/>
              <a:t>Pançami</a:t>
            </a:r>
            <a:r>
              <a:rPr lang="tr-TR" dirty="0"/>
              <a:t> de “yarımay gecesinin beşinci günü” anlamına gelir. Sonsuzluk yılanı olan </a:t>
            </a:r>
            <a:r>
              <a:rPr lang="tr-TR" dirty="0" err="1"/>
              <a:t>Ananta</a:t>
            </a:r>
            <a:r>
              <a:rPr lang="tr-TR" dirty="0"/>
              <a:t> (</a:t>
            </a:r>
            <a:r>
              <a:rPr lang="tr-TR" dirty="0" err="1"/>
              <a:t>Şesha</a:t>
            </a:r>
            <a:r>
              <a:rPr lang="tr-TR" dirty="0"/>
              <a:t>) adına düzenlenmiştir. </a:t>
            </a:r>
            <a:r>
              <a:rPr lang="tr-TR" dirty="0" err="1"/>
              <a:t>Vishnu</a:t>
            </a:r>
            <a:r>
              <a:rPr lang="tr-TR" dirty="0"/>
              <a:t>, evrenin yok oluşuyla yeniden yaratılışı arasında bu yılanın üstünde yatar. Bezden dev yılan heykelleri yapılır ve bunlara tapınılır. Taştan yılan heykelleri ise sütle yıkanır, canlı kobra yılanlarına da süt ve pasta verilir.</a:t>
            </a:r>
          </a:p>
          <a:p>
            <a:pPr algn="ctr"/>
            <a:endParaRPr lang="tr-TR" dirty="0"/>
          </a:p>
        </p:txBody>
      </p:sp>
    </p:spTree>
    <p:extLst>
      <p:ext uri="{BB962C8B-B14F-4D97-AF65-F5344CB8AC3E}">
        <p14:creationId xmlns:p14="http://schemas.microsoft.com/office/powerpoint/2010/main" val="4036324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Vaişakhi</a:t>
            </a:r>
            <a:r>
              <a:rPr lang="tr-TR" dirty="0" smtClean="0"/>
              <a:t>:</a:t>
            </a:r>
          </a:p>
          <a:p>
            <a:pPr algn="ctr"/>
            <a:endParaRPr lang="tr-TR" dirty="0"/>
          </a:p>
          <a:p>
            <a:pPr algn="ctr"/>
            <a:r>
              <a:rPr lang="tr-TR" dirty="0"/>
              <a:t>Nisan-Mayıs aylarında kutlanır. Ülkenin bazı yerlerinde Hindu yılının başlangıcı, </a:t>
            </a:r>
            <a:r>
              <a:rPr lang="tr-TR" dirty="0" err="1"/>
              <a:t>Vaişakha</a:t>
            </a:r>
            <a:r>
              <a:rPr lang="tr-TR" dirty="0"/>
              <a:t> denilen ayın ilk günüdür. Nehir ve göllerde dinsel banyo yapılır. </a:t>
            </a:r>
            <a:r>
              <a:rPr lang="tr-TR" dirty="0" err="1"/>
              <a:t>Ganj</a:t>
            </a:r>
            <a:r>
              <a:rPr lang="tr-TR" dirty="0"/>
              <a:t> nehrinin bugünde yeryüzüne döküldüğüne inanılır</a:t>
            </a:r>
            <a:endParaRPr lang="tr-TR" dirty="0"/>
          </a:p>
        </p:txBody>
      </p:sp>
    </p:spTree>
    <p:extLst>
      <p:ext uri="{BB962C8B-B14F-4D97-AF65-F5344CB8AC3E}">
        <p14:creationId xmlns:p14="http://schemas.microsoft.com/office/powerpoint/2010/main" val="3004145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Holi</a:t>
            </a:r>
            <a:r>
              <a:rPr lang="tr-TR" dirty="0" smtClean="0"/>
              <a:t>:</a:t>
            </a:r>
          </a:p>
          <a:p>
            <a:pPr algn="ctr"/>
            <a:endParaRPr lang="tr-TR" dirty="0"/>
          </a:p>
          <a:p>
            <a:pPr algn="ctr"/>
            <a:r>
              <a:rPr lang="tr-TR" dirty="0"/>
              <a:t>Şubat-Mart aylarında neşeyle kutlanan bir bahar bayramıdır. Çıkışıyla ilgili </a:t>
            </a:r>
            <a:r>
              <a:rPr lang="tr-TR" dirty="0" err="1"/>
              <a:t>pekçok</a:t>
            </a:r>
            <a:r>
              <a:rPr lang="tr-TR" dirty="0"/>
              <a:t> efsane anlatılır. Bunlardan en popüleri, kötü kral </a:t>
            </a:r>
            <a:r>
              <a:rPr lang="tr-TR" dirty="0" err="1"/>
              <a:t>Hiranyakaşipu’nun</a:t>
            </a:r>
            <a:r>
              <a:rPr lang="tr-TR" dirty="0"/>
              <a:t> oğlu </a:t>
            </a:r>
            <a:r>
              <a:rPr lang="tr-TR" dirty="0" err="1"/>
              <a:t>Prahlâda</a:t>
            </a:r>
            <a:r>
              <a:rPr lang="tr-TR" dirty="0"/>
              <a:t> efsanesidir. Kral tüm zalimliğine rağmen oğlunu </a:t>
            </a:r>
            <a:r>
              <a:rPr lang="tr-TR" dirty="0" err="1"/>
              <a:t>Vishnu</a:t>
            </a:r>
            <a:r>
              <a:rPr lang="tr-TR" dirty="0"/>
              <a:t> inancından caydıramamıştır. Zulmedenler arasında ifrit halası </a:t>
            </a:r>
            <a:r>
              <a:rPr lang="tr-TR" dirty="0" err="1"/>
              <a:t>Holika</a:t>
            </a:r>
            <a:r>
              <a:rPr lang="tr-TR" dirty="0"/>
              <a:t> da vardır. </a:t>
            </a:r>
            <a:r>
              <a:rPr lang="tr-TR" dirty="0" err="1"/>
              <a:t>Holika’nın</a:t>
            </a:r>
            <a:r>
              <a:rPr lang="tr-TR" dirty="0"/>
              <a:t> ateşte yanmama özelliği vardır. </a:t>
            </a:r>
            <a:endParaRPr lang="tr-TR" dirty="0"/>
          </a:p>
        </p:txBody>
      </p:sp>
    </p:spTree>
    <p:extLst>
      <p:ext uri="{BB962C8B-B14F-4D97-AF65-F5344CB8AC3E}">
        <p14:creationId xmlns:p14="http://schemas.microsoft.com/office/powerpoint/2010/main" val="32392884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Sırf </a:t>
            </a:r>
            <a:r>
              <a:rPr lang="tr-TR" dirty="0" err="1"/>
              <a:t>Prahlâda</a:t>
            </a:r>
            <a:r>
              <a:rPr lang="tr-TR" dirty="0"/>
              <a:t> ölsün diye onu kucağına alıp ateşe girer, ama </a:t>
            </a:r>
            <a:r>
              <a:rPr lang="tr-TR" dirty="0" err="1"/>
              <a:t>Vishnu’nun</a:t>
            </a:r>
            <a:r>
              <a:rPr lang="tr-TR" dirty="0"/>
              <a:t> kutsal gücü </a:t>
            </a:r>
            <a:r>
              <a:rPr lang="tr-TR" dirty="0" err="1"/>
              <a:t>Prahlâda’yı</a:t>
            </a:r>
            <a:r>
              <a:rPr lang="tr-TR" dirty="0"/>
              <a:t> ateşten korur ve beklenenin tam tersine </a:t>
            </a:r>
            <a:r>
              <a:rPr lang="tr-TR" dirty="0" err="1"/>
              <a:t>Holika</a:t>
            </a:r>
            <a:r>
              <a:rPr lang="tr-TR" dirty="0"/>
              <a:t> yanıp kül olur. </a:t>
            </a:r>
            <a:r>
              <a:rPr lang="tr-TR" dirty="0" err="1"/>
              <a:t>Holi</a:t>
            </a:r>
            <a:r>
              <a:rPr lang="tr-TR" dirty="0"/>
              <a:t> bir renk bayramıdır. Kışın bittiğini ve baharın geldiğini müjdeler. Aynı zamanda İyi’nin Kötü üzerindeki üstünlüğünü sembolize eder. Neşeli insanlardan oluşan kalabalıklar cadde ve sokaklarda birbirlerine boyalı sular fışkırtırlar. Akşamleyin büyük bir şenlik ateşi yakılır. Bu, </a:t>
            </a:r>
            <a:r>
              <a:rPr lang="tr-TR" dirty="0" err="1"/>
              <a:t>Holika’nın</a:t>
            </a:r>
            <a:r>
              <a:rPr lang="tr-TR" dirty="0"/>
              <a:t>, yani kötü ruhun yok oluşunu simgelemektedir. </a:t>
            </a:r>
            <a:r>
              <a:rPr lang="tr-TR" dirty="0" err="1"/>
              <a:t>Holi</a:t>
            </a:r>
            <a:r>
              <a:rPr lang="tr-TR" dirty="0"/>
              <a:t> bayramının, </a:t>
            </a:r>
            <a:r>
              <a:rPr lang="tr-TR" dirty="0" err="1"/>
              <a:t>Krishna</a:t>
            </a:r>
            <a:r>
              <a:rPr lang="tr-TR" dirty="0"/>
              <a:t> ile </a:t>
            </a:r>
            <a:r>
              <a:rPr lang="tr-TR" dirty="0" err="1"/>
              <a:t>Radhâ’nın</a:t>
            </a:r>
            <a:r>
              <a:rPr lang="tr-TR" dirty="0"/>
              <a:t> aşkıyla ilgili olduğu da söylenir.</a:t>
            </a:r>
          </a:p>
          <a:p>
            <a:pPr algn="ctr"/>
            <a:endParaRPr lang="tr-TR" dirty="0"/>
          </a:p>
        </p:txBody>
      </p:sp>
    </p:spTree>
    <p:extLst>
      <p:ext uri="{BB962C8B-B14F-4D97-AF65-F5344CB8AC3E}">
        <p14:creationId xmlns:p14="http://schemas.microsoft.com/office/powerpoint/2010/main" val="9017992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1381</TotalTime>
  <Words>645</Words>
  <Application>Microsoft Office PowerPoint</Application>
  <PresentationFormat>Ekran Gösterisi (4:3)</PresentationFormat>
  <Paragraphs>41</Paragraphs>
  <Slides>10</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Calibri</vt:lpstr>
      <vt:lpstr>Century Schoolbook</vt:lpstr>
      <vt:lpstr>Comic Sans MS</vt:lpstr>
      <vt:lpstr>Wingdings</vt:lpstr>
      <vt:lpstr>Wingdings 2</vt:lpstr>
      <vt:lpstr>Oriel</vt:lpstr>
      <vt:lpstr>                  HİN 417 HİNDUİZM  7. HAFTA  Hindu BAYRAMLARI II      </vt:lpstr>
      <vt:lpstr>HİN 417 HİNDUİZM</vt:lpstr>
      <vt:lpstr>HİN 417 HİNDUİZM</vt:lpstr>
      <vt:lpstr>HİN 417 HİNDUİZM</vt:lpstr>
      <vt:lpstr>HİN 417 HİNDUİZM</vt:lpstr>
      <vt:lpstr>HİN 417 HİNDUİZM</vt:lpstr>
      <vt:lpstr>HİN 417 HİNDUİZM</vt:lpstr>
      <vt:lpstr>HİN 417 HİNDUİZM</vt:lpstr>
      <vt:lpstr>HİN 417 HİNDUİZM</vt:lpstr>
      <vt:lpstr>HİN 417 HİNDUİZM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Pc</cp:lastModifiedBy>
  <cp:revision>148</cp:revision>
  <dcterms:created xsi:type="dcterms:W3CDTF">2014-11-21T09:52:05Z</dcterms:created>
  <dcterms:modified xsi:type="dcterms:W3CDTF">2020-03-03T14:01:14Z</dcterms:modified>
</cp:coreProperties>
</file>