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78" r:id="rId6"/>
    <p:sldId id="264" r:id="rId7"/>
    <p:sldId id="284" r:id="rId8"/>
    <p:sldId id="265" r:id="rId9"/>
    <p:sldId id="285" r:id="rId10"/>
    <p:sldId id="266" r:id="rId11"/>
    <p:sldId id="286" r:id="rId12"/>
    <p:sldId id="267" r:id="rId13"/>
    <p:sldId id="268" r:id="rId14"/>
    <p:sldId id="287" r:id="rId15"/>
    <p:sldId id="269" r:id="rId16"/>
    <p:sldId id="270" r:id="rId17"/>
    <p:sldId id="271" r:id="rId18"/>
    <p:sldId id="272" r:id="rId19"/>
    <p:sldId id="261" r:id="rId20"/>
    <p:sldId id="290" r:id="rId21"/>
    <p:sldId id="293" r:id="rId22"/>
    <p:sldId id="262" r:id="rId23"/>
    <p:sldId id="263" r:id="rId24"/>
    <p:sldId id="291" r:id="rId25"/>
    <p:sldId id="273" r:id="rId26"/>
    <p:sldId id="292" r:id="rId27"/>
    <p:sldId id="274" r:id="rId28"/>
    <p:sldId id="276"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dirty="0"/>
              <a:t>3/3/2020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3/3/2020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3/3/2020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07067" y="4258651"/>
            <a:ext cx="7766936" cy="1096899"/>
          </a:xfrm>
        </p:spPr>
        <p:txBody>
          <a:bodyPr/>
          <a:lstStyle/>
          <a:p>
            <a:r>
              <a:rPr lang="tr-TR" dirty="0"/>
              <a:t>MOTİVASYON</a:t>
            </a:r>
            <a:endParaRPr lang="tr-TR" dirty="0"/>
          </a:p>
        </p:txBody>
      </p:sp>
      <p:sp>
        <p:nvSpPr>
          <p:cNvPr id="4" name="Unvan 1"/>
          <p:cNvSpPr txBox="1">
            <a:spLocks noGrp="1"/>
          </p:cNvSpPr>
          <p:nvPr>
            <p:ph type="ctrTitle"/>
          </p:nvPr>
        </p:nvSpPr>
        <p:spPr>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dirty="0" smtClean="0"/>
              <a:t>BİLGİ MERKEZLERİ YÖNETİMİ</a:t>
            </a:r>
            <a:endParaRPr lang="tr-TR" dirty="0"/>
          </a:p>
        </p:txBody>
      </p:sp>
    </p:spTree>
    <p:extLst>
      <p:ext uri="{BB962C8B-B14F-4D97-AF65-F5344CB8AC3E}">
        <p14:creationId xmlns:p14="http://schemas.microsoft.com/office/powerpoint/2010/main" val="27516131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ÖRGÜTLERDE MOTİVASYON </a:t>
            </a:r>
            <a:r>
              <a:rPr lang="tr-TR" b="1" dirty="0" smtClean="0"/>
              <a:t>UYGULAMALARI</a:t>
            </a:r>
            <a:endParaRPr lang="tr-TR" dirty="0"/>
          </a:p>
        </p:txBody>
      </p:sp>
      <p:sp>
        <p:nvSpPr>
          <p:cNvPr id="3" name="İçerik Yer Tutucusu 2"/>
          <p:cNvSpPr>
            <a:spLocks noGrp="1"/>
          </p:cNvSpPr>
          <p:nvPr>
            <p:ph idx="1"/>
          </p:nvPr>
        </p:nvSpPr>
        <p:spPr/>
        <p:txBody>
          <a:bodyPr>
            <a:normAutofit/>
          </a:bodyPr>
          <a:lstStyle/>
          <a:p>
            <a:pPr marL="0" indent="0" algn="just">
              <a:lnSpc>
                <a:spcPct val="150000"/>
              </a:lnSpc>
              <a:buNone/>
            </a:pPr>
            <a:r>
              <a:rPr lang="tr-TR" dirty="0" smtClean="0"/>
              <a:t>	</a:t>
            </a:r>
            <a:r>
              <a:rPr lang="tr-TR" dirty="0"/>
              <a:t>	</a:t>
            </a:r>
            <a:r>
              <a:rPr lang="tr-TR" dirty="0" smtClean="0"/>
              <a:t>Örgütlerde </a:t>
            </a:r>
            <a:r>
              <a:rPr lang="tr-TR" dirty="0"/>
              <a:t>motivasyon uygulamalarının temel amacı, çalışanların amaçlarıyla örgüt amaçlarının </a:t>
            </a:r>
            <a:r>
              <a:rPr lang="tr-TR" dirty="0" smtClean="0"/>
              <a:t>uyumlaştırılmasıdır.</a:t>
            </a:r>
          </a:p>
          <a:p>
            <a:pPr marL="0" indent="0" algn="just">
              <a:lnSpc>
                <a:spcPct val="150000"/>
              </a:lnSpc>
              <a:buNone/>
            </a:pPr>
            <a:r>
              <a:rPr lang="tr-TR" dirty="0" smtClean="0"/>
              <a:t>	Çalışanların </a:t>
            </a:r>
            <a:r>
              <a:rPr lang="tr-TR" dirty="0"/>
              <a:t>örgüt amaçları doğrultusunda faaliyetlerini sürdürürken hem kendileri hem de örgüt için yarar sağlamaları beklenir</a:t>
            </a:r>
            <a:r>
              <a:rPr lang="tr-TR" dirty="0" smtClean="0"/>
              <a:t>.</a:t>
            </a:r>
            <a:endParaRPr lang="tr-TR" dirty="0"/>
          </a:p>
          <a:p>
            <a:pPr marL="0" indent="0" algn="just">
              <a:lnSpc>
                <a:spcPct val="150000"/>
              </a:lnSpc>
              <a:buNone/>
            </a:pPr>
            <a:r>
              <a:rPr lang="tr-TR" dirty="0" smtClean="0"/>
              <a:t>	Bu </a:t>
            </a:r>
            <a:r>
              <a:rPr lang="tr-TR" dirty="0"/>
              <a:t>nedenle örgütlerde motivasyonu özendirici çeşitli faktörler kullanılmaktadır. </a:t>
            </a:r>
            <a:endParaRPr lang="tr-TR" dirty="0" smtClean="0"/>
          </a:p>
          <a:p>
            <a:pPr marL="0" indent="0" algn="just">
              <a:lnSpc>
                <a:spcPct val="150000"/>
              </a:lnSpc>
              <a:buNone/>
            </a:pPr>
            <a:r>
              <a:rPr lang="tr-TR" dirty="0"/>
              <a:t>	</a:t>
            </a:r>
            <a:r>
              <a:rPr lang="tr-TR" dirty="0" smtClean="0"/>
              <a:t>Ancak </a:t>
            </a:r>
            <a:r>
              <a:rPr lang="tr-TR" dirty="0"/>
              <a:t>her örgütte her zaman aynı etkiyi gösteren bir motivasyon faktörünün bulunmadığı bilinmelidir</a:t>
            </a:r>
            <a:r>
              <a:rPr lang="tr-TR" dirty="0" smtClean="0"/>
              <a:t>.</a:t>
            </a:r>
          </a:p>
        </p:txBody>
      </p:sp>
    </p:spTree>
    <p:extLst>
      <p:ext uri="{BB962C8B-B14F-4D97-AF65-F5344CB8AC3E}">
        <p14:creationId xmlns:p14="http://schemas.microsoft.com/office/powerpoint/2010/main" val="37906930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a:t>Bir çalışan için özendirici olan bir araç diğer çalışanda aynı etkiyi yaratmayabilir. 	Bu özendirici faktörlerin etkisi bireyin </a:t>
            </a:r>
            <a:endParaRPr lang="tr-TR" dirty="0" smtClean="0"/>
          </a:p>
          <a:p>
            <a:r>
              <a:rPr lang="tr-TR" dirty="0" smtClean="0"/>
              <a:t>ihtiyaçlarına</a:t>
            </a:r>
            <a:r>
              <a:rPr lang="tr-TR" dirty="0"/>
              <a:t>, </a:t>
            </a:r>
            <a:endParaRPr lang="tr-TR" dirty="0" smtClean="0"/>
          </a:p>
          <a:p>
            <a:r>
              <a:rPr lang="tr-TR" dirty="0" smtClean="0"/>
              <a:t>eğitim </a:t>
            </a:r>
            <a:r>
              <a:rPr lang="tr-TR" dirty="0"/>
              <a:t>düzeyine, </a:t>
            </a:r>
            <a:endParaRPr lang="tr-TR" dirty="0" smtClean="0"/>
          </a:p>
          <a:p>
            <a:r>
              <a:rPr lang="tr-TR" dirty="0" smtClean="0"/>
              <a:t>toplumsal </a:t>
            </a:r>
            <a:r>
              <a:rPr lang="tr-TR" dirty="0"/>
              <a:t>düzeye, </a:t>
            </a:r>
            <a:endParaRPr lang="tr-TR" dirty="0" smtClean="0"/>
          </a:p>
          <a:p>
            <a:r>
              <a:rPr lang="tr-TR" dirty="0" smtClean="0"/>
              <a:t>değer </a:t>
            </a:r>
            <a:r>
              <a:rPr lang="tr-TR" dirty="0"/>
              <a:t>yargılarına ve </a:t>
            </a:r>
            <a:endParaRPr lang="tr-TR" dirty="0" smtClean="0"/>
          </a:p>
          <a:p>
            <a:r>
              <a:rPr lang="tr-TR" dirty="0" smtClean="0"/>
              <a:t>çevresel </a:t>
            </a:r>
            <a:r>
              <a:rPr lang="tr-TR" dirty="0"/>
              <a:t>ögelere de bağlıdır</a:t>
            </a:r>
            <a:r>
              <a:rPr lang="tr-TR" dirty="0" smtClean="0"/>
              <a:t>.</a:t>
            </a:r>
          </a:p>
          <a:p>
            <a:endParaRPr lang="tr-TR" dirty="0"/>
          </a:p>
          <a:p>
            <a:pPr marL="0" indent="0">
              <a:buNone/>
            </a:pPr>
            <a:r>
              <a:rPr lang="tr-TR" dirty="0"/>
              <a:t>	Örgütlerin motivasyon uygulamalarını şekillendiren motivasyonu özendirici faktörler üç grupta incelenmektedir:</a:t>
            </a:r>
          </a:p>
          <a:p>
            <a:endParaRPr lang="tr-TR" dirty="0"/>
          </a:p>
        </p:txBody>
      </p:sp>
    </p:spTree>
    <p:extLst>
      <p:ext uri="{BB962C8B-B14F-4D97-AF65-F5344CB8AC3E}">
        <p14:creationId xmlns:p14="http://schemas.microsoft.com/office/powerpoint/2010/main" val="5579481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1. Ekonomik </a:t>
            </a:r>
            <a:r>
              <a:rPr lang="tr-TR" b="1" dirty="0" smtClean="0"/>
              <a:t>Faktörler</a:t>
            </a:r>
            <a:endParaRPr lang="tr-TR" dirty="0"/>
          </a:p>
        </p:txBody>
      </p:sp>
      <p:sp>
        <p:nvSpPr>
          <p:cNvPr id="3" name="İçerik Yer Tutucusu 2"/>
          <p:cNvSpPr>
            <a:spLocks noGrp="1"/>
          </p:cNvSpPr>
          <p:nvPr>
            <p:ph idx="1"/>
          </p:nvPr>
        </p:nvSpPr>
        <p:spPr/>
        <p:txBody>
          <a:bodyPr>
            <a:normAutofit fontScale="92500" lnSpcReduction="10000"/>
          </a:bodyPr>
          <a:lstStyle/>
          <a:p>
            <a:pPr marL="0" indent="0" algn="just">
              <a:lnSpc>
                <a:spcPct val="150000"/>
              </a:lnSpc>
              <a:buNone/>
            </a:pPr>
            <a:endParaRPr lang="tr-TR" dirty="0" smtClean="0"/>
          </a:p>
          <a:p>
            <a:pPr marL="0" indent="0" algn="just">
              <a:lnSpc>
                <a:spcPct val="150000"/>
              </a:lnSpc>
              <a:buNone/>
            </a:pPr>
            <a:r>
              <a:rPr lang="tr-TR" dirty="0" smtClean="0"/>
              <a:t>	Çalışanların </a:t>
            </a:r>
            <a:r>
              <a:rPr lang="tr-TR" dirty="0"/>
              <a:t>motivasyonunu sağlayan </a:t>
            </a:r>
            <a:r>
              <a:rPr lang="tr-TR" i="1" dirty="0"/>
              <a:t>ekonomik </a:t>
            </a:r>
            <a:r>
              <a:rPr lang="tr-TR" i="1" dirty="0" err="1"/>
              <a:t>fakörler</a:t>
            </a:r>
            <a:r>
              <a:rPr lang="tr-TR" i="1" dirty="0"/>
              <a:t>; </a:t>
            </a:r>
            <a:endParaRPr lang="tr-TR" i="1" dirty="0" smtClean="0"/>
          </a:p>
          <a:p>
            <a:pPr algn="just">
              <a:lnSpc>
                <a:spcPct val="150000"/>
              </a:lnSpc>
            </a:pPr>
            <a:r>
              <a:rPr lang="tr-TR" dirty="0" smtClean="0"/>
              <a:t>ücret </a:t>
            </a:r>
            <a:r>
              <a:rPr lang="tr-TR" dirty="0"/>
              <a:t>artışı, </a:t>
            </a:r>
            <a:endParaRPr lang="tr-TR" dirty="0" smtClean="0"/>
          </a:p>
          <a:p>
            <a:pPr algn="just">
              <a:lnSpc>
                <a:spcPct val="150000"/>
              </a:lnSpc>
            </a:pPr>
            <a:r>
              <a:rPr lang="tr-TR" dirty="0" smtClean="0"/>
              <a:t>primli </a:t>
            </a:r>
            <a:r>
              <a:rPr lang="tr-TR" dirty="0"/>
              <a:t>ücret, </a:t>
            </a:r>
            <a:endParaRPr lang="tr-TR" dirty="0" smtClean="0"/>
          </a:p>
          <a:p>
            <a:pPr algn="just">
              <a:lnSpc>
                <a:spcPct val="150000"/>
              </a:lnSpc>
            </a:pPr>
            <a:r>
              <a:rPr lang="tr-TR" dirty="0" smtClean="0"/>
              <a:t>ekonomik </a:t>
            </a:r>
            <a:r>
              <a:rPr lang="tr-TR" dirty="0" err="1" smtClean="0"/>
              <a:t>ödül,vs</a:t>
            </a:r>
            <a:r>
              <a:rPr lang="tr-TR" dirty="0"/>
              <a:t>. olarak sıralanmaktadır. </a:t>
            </a:r>
            <a:endParaRPr lang="tr-TR" dirty="0" smtClean="0"/>
          </a:p>
          <a:p>
            <a:pPr marL="0" indent="0" algn="just">
              <a:lnSpc>
                <a:spcPct val="150000"/>
              </a:lnSpc>
              <a:buNone/>
            </a:pPr>
            <a:r>
              <a:rPr lang="tr-TR" dirty="0" smtClean="0"/>
              <a:t>	Bunlar</a:t>
            </a:r>
            <a:r>
              <a:rPr lang="tr-TR" dirty="0"/>
              <a:t>, çalışanları </a:t>
            </a:r>
            <a:r>
              <a:rPr lang="tr-TR" dirty="0" smtClean="0"/>
              <a:t>iş yapmaya </a:t>
            </a:r>
            <a:r>
              <a:rPr lang="tr-TR" dirty="0"/>
              <a:t>yönelten en güçlü motivasyon özendiricileridir. </a:t>
            </a:r>
            <a:endParaRPr lang="tr-TR" dirty="0" smtClean="0"/>
          </a:p>
          <a:p>
            <a:pPr marL="0" indent="0" algn="just">
              <a:lnSpc>
                <a:spcPct val="150000"/>
              </a:lnSpc>
              <a:buNone/>
            </a:pPr>
            <a:r>
              <a:rPr lang="tr-TR" dirty="0" smtClean="0"/>
              <a:t>	Örneğin</a:t>
            </a:r>
            <a:r>
              <a:rPr lang="tr-TR" dirty="0"/>
              <a:t>;</a:t>
            </a:r>
            <a:r>
              <a:rPr lang="tr-TR" dirty="0" smtClean="0"/>
              <a:t> </a:t>
            </a:r>
            <a:r>
              <a:rPr lang="tr-TR" dirty="0"/>
              <a:t>bir motivasyon </a:t>
            </a:r>
            <a:r>
              <a:rPr lang="tr-TR" dirty="0" smtClean="0"/>
              <a:t>çalışmasında, </a:t>
            </a:r>
            <a:r>
              <a:rPr lang="tr-TR" dirty="0"/>
              <a:t>kıdeme dayalı ücret </a:t>
            </a:r>
            <a:r>
              <a:rPr lang="tr-TR" dirty="0" smtClean="0"/>
              <a:t>ödemesi </a:t>
            </a:r>
            <a:r>
              <a:rPr lang="tr-TR" dirty="0"/>
              <a:t>motivasyon aracı olarak </a:t>
            </a:r>
            <a:r>
              <a:rPr lang="tr-TR" dirty="0" smtClean="0"/>
              <a:t>kullanılmıştır</a:t>
            </a:r>
            <a:r>
              <a:rPr lang="tr-TR" dirty="0" smtClean="0"/>
              <a:t>.</a:t>
            </a:r>
            <a:endParaRPr lang="tr-TR" dirty="0"/>
          </a:p>
        </p:txBody>
      </p:sp>
    </p:spTree>
    <p:extLst>
      <p:ext uri="{BB962C8B-B14F-4D97-AF65-F5344CB8AC3E}">
        <p14:creationId xmlns:p14="http://schemas.microsoft.com/office/powerpoint/2010/main" val="19597466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2. </a:t>
            </a:r>
            <a:r>
              <a:rPr lang="tr-TR" b="1" dirty="0" err="1"/>
              <a:t>Psiko</a:t>
            </a:r>
            <a:r>
              <a:rPr lang="tr-TR" b="1" dirty="0"/>
              <a:t>-Sosyal </a:t>
            </a:r>
            <a:r>
              <a:rPr lang="tr-TR" b="1" dirty="0" smtClean="0"/>
              <a:t>Faktörler</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	Çalışanların </a:t>
            </a:r>
            <a:r>
              <a:rPr lang="tr-TR" dirty="0"/>
              <a:t>motivasyonunu sağlayan </a:t>
            </a:r>
            <a:r>
              <a:rPr lang="tr-TR" b="1" i="1" dirty="0" err="1"/>
              <a:t>psiko</a:t>
            </a:r>
            <a:r>
              <a:rPr lang="tr-TR" b="1" i="1" dirty="0"/>
              <a:t>-sosyal faktörler </a:t>
            </a:r>
            <a:r>
              <a:rPr lang="tr-TR" dirty="0"/>
              <a:t>şunlardır; </a:t>
            </a:r>
          </a:p>
          <a:p>
            <a:r>
              <a:rPr lang="tr-TR" dirty="0"/>
              <a:t>Çalışmada bağımsızlık, </a:t>
            </a:r>
          </a:p>
          <a:p>
            <a:r>
              <a:rPr lang="tr-TR" dirty="0"/>
              <a:t>Sosyal katılma, </a:t>
            </a:r>
          </a:p>
          <a:p>
            <a:r>
              <a:rPr lang="tr-TR" dirty="0"/>
              <a:t>Değer ve statü, </a:t>
            </a:r>
          </a:p>
          <a:p>
            <a:r>
              <a:rPr lang="tr-TR" dirty="0"/>
              <a:t>Gelişme ve başarı, </a:t>
            </a:r>
          </a:p>
          <a:p>
            <a:r>
              <a:rPr lang="tr-TR" dirty="0"/>
              <a:t>Çevreye uyum, </a:t>
            </a:r>
          </a:p>
          <a:p>
            <a:r>
              <a:rPr lang="tr-TR" dirty="0"/>
              <a:t>Öneri sistemi, </a:t>
            </a:r>
          </a:p>
          <a:p>
            <a:r>
              <a:rPr lang="tr-TR" dirty="0"/>
              <a:t>Psikolojik güvence, </a:t>
            </a:r>
          </a:p>
          <a:p>
            <a:r>
              <a:rPr lang="tr-TR" dirty="0"/>
              <a:t>Sosyal uğraşlar</a:t>
            </a:r>
            <a:r>
              <a:rPr lang="tr-TR" dirty="0" smtClean="0"/>
              <a:t>.</a:t>
            </a:r>
            <a:endParaRPr lang="tr-TR" dirty="0"/>
          </a:p>
        </p:txBody>
      </p:sp>
    </p:spTree>
    <p:extLst>
      <p:ext uri="{BB962C8B-B14F-4D97-AF65-F5344CB8AC3E}">
        <p14:creationId xmlns:p14="http://schemas.microsoft.com/office/powerpoint/2010/main" val="11904674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marL="0" indent="0" algn="just">
              <a:lnSpc>
                <a:spcPct val="150000"/>
              </a:lnSpc>
              <a:buNone/>
            </a:pPr>
            <a:r>
              <a:rPr lang="tr-TR" dirty="0" smtClean="0"/>
              <a:t>	Bu </a:t>
            </a:r>
            <a:r>
              <a:rPr lang="tr-TR" dirty="0"/>
              <a:t>faktörlerden değer verme ve psikolojik güvence önemli bir yere sahiptir. </a:t>
            </a:r>
            <a:endParaRPr lang="tr-TR" dirty="0" smtClean="0"/>
          </a:p>
          <a:p>
            <a:pPr marL="0" indent="0" algn="just">
              <a:lnSpc>
                <a:spcPct val="150000"/>
              </a:lnSpc>
              <a:buNone/>
            </a:pPr>
            <a:r>
              <a:rPr lang="tr-TR" dirty="0"/>
              <a:t>	</a:t>
            </a:r>
            <a:r>
              <a:rPr lang="tr-TR" dirty="0" smtClean="0"/>
              <a:t>Değer </a:t>
            </a:r>
            <a:r>
              <a:rPr lang="tr-TR" dirty="0"/>
              <a:t>verme;  kişilerin, mensubu oldukları sosyal çevrede takdir edilme ve övülmeye ihtiyaç duyulmasını ifade etmektedir. </a:t>
            </a:r>
            <a:endParaRPr lang="tr-TR" dirty="0" smtClean="0"/>
          </a:p>
          <a:p>
            <a:pPr marL="0" indent="0" algn="just">
              <a:lnSpc>
                <a:spcPct val="150000"/>
              </a:lnSpc>
              <a:buNone/>
            </a:pPr>
            <a:r>
              <a:rPr lang="tr-TR" dirty="0"/>
              <a:t>	</a:t>
            </a:r>
            <a:r>
              <a:rPr lang="tr-TR" dirty="0" smtClean="0"/>
              <a:t>Kişileri </a:t>
            </a:r>
            <a:r>
              <a:rPr lang="tr-TR" dirty="0"/>
              <a:t>bazen para ile ödüllendirmek yerine, iyi yaptıkları bir iş sonrasında onları herkesin içinde tebrik ve takdir etmenin motivasyonu arttırdığı bilinmektedir</a:t>
            </a:r>
            <a:r>
              <a:rPr lang="tr-TR" dirty="0" smtClean="0"/>
              <a:t>.</a:t>
            </a:r>
          </a:p>
          <a:p>
            <a:pPr marL="0" indent="0" algn="just">
              <a:lnSpc>
                <a:spcPct val="150000"/>
              </a:lnSpc>
              <a:buNone/>
            </a:pPr>
            <a:r>
              <a:rPr lang="tr-TR" dirty="0"/>
              <a:t>	Psikolojik güvence ise; çalışanların şirkete güven duymaları ile ilgilidir. </a:t>
            </a:r>
            <a:endParaRPr lang="tr-TR" dirty="0" smtClean="0"/>
          </a:p>
          <a:p>
            <a:pPr marL="0" indent="0" algn="just">
              <a:lnSpc>
                <a:spcPct val="150000"/>
              </a:lnSpc>
              <a:buNone/>
            </a:pPr>
            <a:r>
              <a:rPr lang="tr-TR" dirty="0"/>
              <a:t>	</a:t>
            </a:r>
            <a:r>
              <a:rPr lang="tr-TR" dirty="0" smtClean="0"/>
              <a:t>Çalışanların </a:t>
            </a:r>
            <a:r>
              <a:rPr lang="tr-TR" dirty="0"/>
              <a:t>şirkete güven duymaları sağlandığında, kişisel gelişim isteklerinin ve motivasyonlarının arttığı belirlenmiştir</a:t>
            </a:r>
            <a:r>
              <a:rPr lang="tr-TR" dirty="0" smtClean="0"/>
              <a:t>.</a:t>
            </a:r>
            <a:endParaRPr lang="tr-TR" dirty="0"/>
          </a:p>
        </p:txBody>
      </p:sp>
    </p:spTree>
    <p:extLst>
      <p:ext uri="{BB962C8B-B14F-4D97-AF65-F5344CB8AC3E}">
        <p14:creationId xmlns:p14="http://schemas.microsoft.com/office/powerpoint/2010/main" val="40656661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	</a:t>
            </a:r>
            <a:r>
              <a:rPr lang="tr-TR" dirty="0" err="1" smtClean="0"/>
              <a:t>Psiko</a:t>
            </a:r>
            <a:r>
              <a:rPr lang="tr-TR" dirty="0" smtClean="0"/>
              <a:t>-sosyal </a:t>
            </a:r>
            <a:r>
              <a:rPr lang="tr-TR" dirty="0"/>
              <a:t>faktörler daha çok kişilerin iç dünyasındaki değerlerle ilgilenmektedir.</a:t>
            </a:r>
          </a:p>
          <a:p>
            <a:pPr marL="0" indent="0" algn="just">
              <a:buNone/>
            </a:pPr>
            <a:endParaRPr lang="tr-TR" dirty="0" smtClean="0"/>
          </a:p>
          <a:p>
            <a:pPr marL="0" indent="0" algn="just">
              <a:buNone/>
            </a:pPr>
            <a:r>
              <a:rPr lang="tr-TR" dirty="0"/>
              <a:t>	</a:t>
            </a:r>
            <a:r>
              <a:rPr lang="tr-TR" dirty="0" smtClean="0"/>
              <a:t>İnsanların </a:t>
            </a:r>
            <a:r>
              <a:rPr lang="tr-TR" dirty="0"/>
              <a:t>farklı duygularının ve değer yargılarının iç dünyalarını şekillendirmesi </a:t>
            </a:r>
            <a:r>
              <a:rPr lang="tr-TR" dirty="0" err="1"/>
              <a:t>psiko</a:t>
            </a:r>
            <a:r>
              <a:rPr lang="tr-TR" dirty="0"/>
              <a:t>-sosyal ihtiyaçların anlaşılmasını zorlaştırmaktadır</a:t>
            </a:r>
            <a:r>
              <a:rPr lang="tr-TR" dirty="0" smtClean="0"/>
              <a:t>.</a:t>
            </a:r>
          </a:p>
          <a:p>
            <a:pPr marL="0" indent="0" algn="just">
              <a:buNone/>
            </a:pPr>
            <a:endParaRPr lang="tr-TR" dirty="0" smtClean="0"/>
          </a:p>
          <a:p>
            <a:pPr marL="0" indent="0" algn="just">
              <a:buNone/>
            </a:pPr>
            <a:r>
              <a:rPr lang="tr-TR" dirty="0"/>
              <a:t>	</a:t>
            </a:r>
            <a:r>
              <a:rPr lang="tr-TR" dirty="0" smtClean="0"/>
              <a:t> </a:t>
            </a:r>
            <a:r>
              <a:rPr lang="tr-TR" dirty="0" err="1"/>
              <a:t>Psiko</a:t>
            </a:r>
            <a:r>
              <a:rPr lang="tr-TR" dirty="0"/>
              <a:t>-sosyal ihtiyaçların anlaşılmasının karmaşık ve güç olduğu bilinmekle birlikte örgüte bağlılığı arttırdığı da bir gerçektir.</a:t>
            </a:r>
          </a:p>
          <a:p>
            <a:pPr marL="0" indent="0" algn="just">
              <a:buNone/>
            </a:pPr>
            <a:endParaRPr lang="tr-TR" dirty="0"/>
          </a:p>
        </p:txBody>
      </p:sp>
    </p:spTree>
    <p:extLst>
      <p:ext uri="{BB962C8B-B14F-4D97-AF65-F5344CB8AC3E}">
        <p14:creationId xmlns:p14="http://schemas.microsoft.com/office/powerpoint/2010/main" val="22145349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3. Örgütsel-Yönetsel </a:t>
            </a:r>
            <a:r>
              <a:rPr lang="tr-TR" b="1" dirty="0" smtClean="0"/>
              <a:t>Faktörler</a:t>
            </a:r>
            <a:endParaRPr lang="tr-TR" dirty="0"/>
          </a:p>
        </p:txBody>
      </p:sp>
      <p:sp>
        <p:nvSpPr>
          <p:cNvPr id="3" name="İçerik Yer Tutucusu 2"/>
          <p:cNvSpPr>
            <a:spLocks noGrp="1"/>
          </p:cNvSpPr>
          <p:nvPr>
            <p:ph idx="1"/>
          </p:nvPr>
        </p:nvSpPr>
        <p:spPr>
          <a:xfrm>
            <a:off x="677334" y="1930401"/>
            <a:ext cx="8596668" cy="4110962"/>
          </a:xfrm>
        </p:spPr>
        <p:txBody>
          <a:bodyPr>
            <a:normAutofit/>
          </a:bodyPr>
          <a:lstStyle/>
          <a:p>
            <a:pPr marL="0" indent="0">
              <a:buNone/>
            </a:pPr>
            <a:r>
              <a:rPr lang="tr-TR" dirty="0" smtClean="0"/>
              <a:t>	Çalışanların </a:t>
            </a:r>
            <a:r>
              <a:rPr lang="tr-TR" dirty="0"/>
              <a:t>motivasyonunu sağlayan </a:t>
            </a:r>
            <a:r>
              <a:rPr lang="tr-TR" b="1" i="1" dirty="0"/>
              <a:t>örgütsel-yönetsel faktörler </a:t>
            </a:r>
            <a:r>
              <a:rPr lang="tr-TR" dirty="0"/>
              <a:t>ise;</a:t>
            </a:r>
          </a:p>
          <a:p>
            <a:r>
              <a:rPr lang="tr-TR" dirty="0"/>
              <a:t>Amaç birliği, </a:t>
            </a:r>
          </a:p>
          <a:p>
            <a:r>
              <a:rPr lang="tr-TR" dirty="0"/>
              <a:t>Yetki ve sorumluluk dengesi, </a:t>
            </a:r>
          </a:p>
          <a:p>
            <a:r>
              <a:rPr lang="tr-TR" dirty="0"/>
              <a:t>Eğitim ve yükselme, </a:t>
            </a:r>
          </a:p>
          <a:p>
            <a:r>
              <a:rPr lang="tr-TR" dirty="0"/>
              <a:t>Kararlara katılma,</a:t>
            </a:r>
          </a:p>
          <a:p>
            <a:r>
              <a:rPr lang="tr-TR" dirty="0"/>
              <a:t>İletişim, </a:t>
            </a:r>
            <a:endParaRPr lang="tr-TR" dirty="0" smtClean="0"/>
          </a:p>
          <a:p>
            <a:r>
              <a:rPr lang="tr-TR" dirty="0" smtClean="0"/>
              <a:t>İş </a:t>
            </a:r>
            <a:r>
              <a:rPr lang="tr-TR" dirty="0"/>
              <a:t>genişletilmesi, </a:t>
            </a:r>
          </a:p>
          <a:p>
            <a:r>
              <a:rPr lang="tr-TR" dirty="0"/>
              <a:t>İş zenginleştirme, </a:t>
            </a:r>
          </a:p>
          <a:p>
            <a:r>
              <a:rPr lang="tr-TR" dirty="0"/>
              <a:t>Yarı otonom çalışma grupları, </a:t>
            </a:r>
          </a:p>
          <a:p>
            <a:r>
              <a:rPr lang="tr-TR" dirty="0"/>
              <a:t>Çalışma ortamını geliştirme olarak sıralanabilir</a:t>
            </a:r>
            <a:r>
              <a:rPr lang="tr-TR" dirty="0" smtClean="0"/>
              <a:t>.</a:t>
            </a:r>
            <a:endParaRPr lang="tr-TR" dirty="0"/>
          </a:p>
        </p:txBody>
      </p:sp>
    </p:spTree>
    <p:extLst>
      <p:ext uri="{BB962C8B-B14F-4D97-AF65-F5344CB8AC3E}">
        <p14:creationId xmlns:p14="http://schemas.microsoft.com/office/powerpoint/2010/main" val="16711288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Performans ve Motivasyon </a:t>
            </a:r>
            <a:r>
              <a:rPr lang="tr-TR" b="1" dirty="0" smtClean="0"/>
              <a:t>ilişkisi</a:t>
            </a:r>
            <a:endParaRPr lang="tr-TR" dirty="0"/>
          </a:p>
        </p:txBody>
      </p:sp>
      <p:sp>
        <p:nvSpPr>
          <p:cNvPr id="3" name="İçerik Yer Tutucusu 2"/>
          <p:cNvSpPr>
            <a:spLocks noGrp="1"/>
          </p:cNvSpPr>
          <p:nvPr>
            <p:ph idx="1"/>
          </p:nvPr>
        </p:nvSpPr>
        <p:spPr>
          <a:xfrm>
            <a:off x="677334" y="1527464"/>
            <a:ext cx="8596668" cy="4513899"/>
          </a:xfrm>
        </p:spPr>
        <p:txBody>
          <a:bodyPr>
            <a:normAutofit fontScale="92500" lnSpcReduction="20000"/>
          </a:bodyPr>
          <a:lstStyle/>
          <a:p>
            <a:pPr marL="0" indent="0" algn="just">
              <a:buNone/>
            </a:pPr>
            <a:r>
              <a:rPr lang="tr-TR" dirty="0" smtClean="0"/>
              <a:t>	Performans</a:t>
            </a:r>
            <a:r>
              <a:rPr lang="tr-TR" dirty="0"/>
              <a:t>; bir işi yapan bireyin, bir grubun ya da bir teşebbüsün o işle amaçlanan hedefe yönelik olarak nereye varabildiği anlamına </a:t>
            </a:r>
            <a:r>
              <a:rPr lang="tr-TR" dirty="0" smtClean="0"/>
              <a:t>gelmektedir.</a:t>
            </a:r>
          </a:p>
          <a:p>
            <a:pPr marL="0" indent="0" algn="just">
              <a:buNone/>
            </a:pPr>
            <a:r>
              <a:rPr lang="tr-TR" dirty="0"/>
              <a:t>	</a:t>
            </a:r>
            <a:r>
              <a:rPr lang="tr-TR" dirty="0" smtClean="0"/>
              <a:t>Neyi </a:t>
            </a:r>
            <a:r>
              <a:rPr lang="tr-TR" dirty="0"/>
              <a:t>sağlayabildiğinin nicel (miktar) ve nitel (kalite) olarak anlatımıdır.</a:t>
            </a:r>
          </a:p>
          <a:p>
            <a:pPr marL="0" indent="0" algn="just">
              <a:buNone/>
            </a:pPr>
            <a:r>
              <a:rPr lang="tr-TR" dirty="0" smtClean="0"/>
              <a:t>	Çalışanların </a:t>
            </a:r>
            <a:r>
              <a:rPr lang="tr-TR" dirty="0"/>
              <a:t>performansını belirleyen değişkenler şunlardır; </a:t>
            </a:r>
            <a:endParaRPr lang="tr-TR" dirty="0" smtClean="0"/>
          </a:p>
          <a:p>
            <a:pPr algn="just"/>
            <a:r>
              <a:rPr lang="tr-TR" dirty="0" smtClean="0"/>
              <a:t>Yetenek</a:t>
            </a:r>
            <a:r>
              <a:rPr lang="tr-TR" dirty="0"/>
              <a:t>, </a:t>
            </a:r>
          </a:p>
          <a:p>
            <a:pPr algn="just"/>
            <a:r>
              <a:rPr lang="tr-TR" dirty="0"/>
              <a:t>İşe duyulan ilgi, </a:t>
            </a:r>
          </a:p>
          <a:p>
            <a:pPr algn="just"/>
            <a:r>
              <a:rPr lang="tr-TR" dirty="0"/>
              <a:t>İşin sağladığı gelişme ve ilerleme olanakları, </a:t>
            </a:r>
          </a:p>
          <a:p>
            <a:pPr algn="just"/>
            <a:r>
              <a:rPr lang="tr-TR" dirty="0"/>
              <a:t>İyi tanımlanmış hedefler, </a:t>
            </a:r>
          </a:p>
          <a:p>
            <a:pPr algn="just"/>
            <a:r>
              <a:rPr lang="tr-TR" dirty="0"/>
              <a:t>Faaliyetlerine ilişkin geri besleme, </a:t>
            </a:r>
          </a:p>
          <a:p>
            <a:pPr algn="just"/>
            <a:r>
              <a:rPr lang="tr-TR" dirty="0"/>
              <a:t>Başarının ödüllendirilmesi, </a:t>
            </a:r>
          </a:p>
          <a:p>
            <a:pPr algn="just"/>
            <a:r>
              <a:rPr lang="tr-TR" dirty="0"/>
              <a:t>Başarısızlığın cezalandırılması, </a:t>
            </a:r>
          </a:p>
          <a:p>
            <a:pPr algn="just"/>
            <a:r>
              <a:rPr lang="tr-TR" dirty="0"/>
              <a:t>İşin yapılması için gerekli kaynaklara ulaşabilme </a:t>
            </a:r>
            <a:r>
              <a:rPr lang="tr-TR" dirty="0" smtClean="0"/>
              <a:t>yetkisi</a:t>
            </a:r>
          </a:p>
          <a:p>
            <a:pPr marL="457200" lvl="1" indent="0" algn="just">
              <a:buNone/>
            </a:pPr>
            <a:r>
              <a:rPr lang="tr-TR" sz="1900" dirty="0" smtClean="0"/>
              <a:t>Çalışanın motivasyonu arttığında </a:t>
            </a:r>
            <a:r>
              <a:rPr lang="tr-TR" sz="1900" dirty="0"/>
              <a:t>performansı </a:t>
            </a:r>
            <a:r>
              <a:rPr lang="tr-TR" sz="1900" dirty="0" smtClean="0"/>
              <a:t>da artacaktır.</a:t>
            </a:r>
            <a:endParaRPr lang="tr-TR" sz="1900" dirty="0"/>
          </a:p>
        </p:txBody>
      </p:sp>
    </p:spTree>
    <p:extLst>
      <p:ext uri="{BB962C8B-B14F-4D97-AF65-F5344CB8AC3E}">
        <p14:creationId xmlns:p14="http://schemas.microsoft.com/office/powerpoint/2010/main" val="17229375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Verimlilik ve Motivasyon </a:t>
            </a:r>
            <a:r>
              <a:rPr lang="tr-TR" b="1" dirty="0" smtClean="0"/>
              <a:t>ilişkisi</a:t>
            </a:r>
            <a:endParaRPr lang="tr-TR" dirty="0"/>
          </a:p>
        </p:txBody>
      </p:sp>
      <p:sp>
        <p:nvSpPr>
          <p:cNvPr id="3" name="İçerik Yer Tutucusu 2"/>
          <p:cNvSpPr>
            <a:spLocks noGrp="1"/>
          </p:cNvSpPr>
          <p:nvPr>
            <p:ph idx="1"/>
          </p:nvPr>
        </p:nvSpPr>
        <p:spPr/>
        <p:txBody>
          <a:bodyPr>
            <a:normAutofit/>
          </a:bodyPr>
          <a:lstStyle/>
          <a:p>
            <a:pPr marL="0" indent="0" algn="just">
              <a:buNone/>
            </a:pPr>
            <a:r>
              <a:rPr lang="tr-TR" b="1" dirty="0"/>
              <a:t>	</a:t>
            </a:r>
            <a:r>
              <a:rPr lang="tr-TR" dirty="0" smtClean="0"/>
              <a:t>Verimlilik</a:t>
            </a:r>
            <a:r>
              <a:rPr lang="tr-TR" dirty="0"/>
              <a:t>, bir hizmet sistemi içerisinde elde edilen toplam fiziksel gelirin kullanılan fiziksel gidere oranı şeklinde tanımlanabilir. </a:t>
            </a:r>
            <a:endParaRPr lang="tr-TR" dirty="0" smtClean="0"/>
          </a:p>
          <a:p>
            <a:pPr marL="0" indent="0" algn="just">
              <a:buNone/>
            </a:pPr>
            <a:r>
              <a:rPr lang="tr-TR" dirty="0"/>
              <a:t>	</a:t>
            </a:r>
            <a:r>
              <a:rPr lang="tr-TR" dirty="0" smtClean="0"/>
              <a:t>Verimliliğin </a:t>
            </a:r>
            <a:r>
              <a:rPr lang="tr-TR" dirty="0"/>
              <a:t>hesaplanmasında; girdi, çıktı, katma değer, çalışan sayısı, çalışılan saatler, ücret ödemeleri ve stok değişmeleri gibi kriterler göz önünde bulundurulmaktadır.</a:t>
            </a:r>
          </a:p>
          <a:p>
            <a:pPr marL="0" indent="0" algn="just">
              <a:buNone/>
            </a:pPr>
            <a:endParaRPr lang="tr-TR" dirty="0" smtClean="0"/>
          </a:p>
          <a:p>
            <a:pPr marL="0" indent="0" algn="just">
              <a:buNone/>
            </a:pPr>
            <a:r>
              <a:rPr lang="tr-TR" dirty="0"/>
              <a:t>	</a:t>
            </a:r>
            <a:r>
              <a:rPr lang="tr-TR" dirty="0" smtClean="0"/>
              <a:t>Hizmet </a:t>
            </a:r>
            <a:r>
              <a:rPr lang="tr-TR" dirty="0"/>
              <a:t>veren kurumlarda, örgüt,  beklentilerine ulaştığında çalışan da kendi beklentilerine ulaştığına inanıyorsa, </a:t>
            </a:r>
            <a:r>
              <a:rPr lang="tr-TR" dirty="0" smtClean="0"/>
              <a:t>çalışanın motivasyonu gerçekleşecektir. </a:t>
            </a:r>
          </a:p>
          <a:p>
            <a:pPr marL="0" indent="0" algn="just">
              <a:buNone/>
            </a:pPr>
            <a:r>
              <a:rPr lang="tr-TR" dirty="0"/>
              <a:t>	</a:t>
            </a:r>
            <a:r>
              <a:rPr lang="tr-TR" dirty="0" smtClean="0"/>
              <a:t>Bu </a:t>
            </a:r>
            <a:r>
              <a:rPr lang="tr-TR" dirty="0"/>
              <a:t>da hizmetin kalitesini yükselterek amaçlanan verimlilik düzeyine ulaşılmasını </a:t>
            </a:r>
            <a:r>
              <a:rPr lang="tr-TR" dirty="0" smtClean="0"/>
              <a:t>kolaylaştıracaktır</a:t>
            </a:r>
            <a:r>
              <a:rPr lang="tr-TR" dirty="0" smtClean="0"/>
              <a:t>.</a:t>
            </a:r>
            <a:endParaRPr lang="tr-TR" dirty="0"/>
          </a:p>
        </p:txBody>
      </p:sp>
    </p:spTree>
    <p:extLst>
      <p:ext uri="{BB962C8B-B14F-4D97-AF65-F5344CB8AC3E}">
        <p14:creationId xmlns:p14="http://schemas.microsoft.com/office/powerpoint/2010/main" val="20313937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KÜTÜPHANELERDE PERFORMANS </a:t>
            </a:r>
            <a:r>
              <a:rPr lang="tr-TR" b="1" dirty="0" smtClean="0"/>
              <a:t>DEĞERLENDİRME</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	Personel </a:t>
            </a:r>
            <a:r>
              <a:rPr lang="tr-TR" dirty="0"/>
              <a:t>davranışlarının denetimi, motivasyon ve verimlilik ile doğrudan bağlantılıdır. </a:t>
            </a:r>
          </a:p>
          <a:p>
            <a:pPr marL="0" indent="0" algn="just">
              <a:buNone/>
            </a:pPr>
            <a:r>
              <a:rPr lang="tr-TR" dirty="0"/>
              <a:t>	Kurumun başarısı, personel davranışlarının etkin bir şekilde denetlenmesi ile gerçekleşmektedir.</a:t>
            </a:r>
          </a:p>
          <a:p>
            <a:pPr marL="0" indent="0" algn="just">
              <a:buNone/>
            </a:pPr>
            <a:r>
              <a:rPr lang="tr-TR" dirty="0"/>
              <a:t>	Çalışanların davranışlarını denetleme yolları</a:t>
            </a:r>
          </a:p>
          <a:p>
            <a:pPr algn="just"/>
            <a:r>
              <a:rPr lang="tr-TR" b="1" dirty="0"/>
              <a:t>Doğrudan denetleme</a:t>
            </a:r>
            <a:r>
              <a:rPr lang="tr-TR" dirty="0"/>
              <a:t>,</a:t>
            </a:r>
          </a:p>
          <a:p>
            <a:pPr algn="just"/>
            <a:r>
              <a:rPr lang="tr-TR" b="1" dirty="0"/>
              <a:t>Performans değerlendirmeleri</a:t>
            </a:r>
            <a:r>
              <a:rPr lang="tr-TR" dirty="0"/>
              <a:t>,</a:t>
            </a:r>
          </a:p>
          <a:p>
            <a:pPr algn="just"/>
            <a:r>
              <a:rPr lang="tr-TR" b="1" dirty="0"/>
              <a:t>Disiplin</a:t>
            </a:r>
            <a:r>
              <a:rPr lang="tr-TR" dirty="0"/>
              <a:t>dir.</a:t>
            </a:r>
          </a:p>
          <a:p>
            <a:pPr marL="0" indent="0" algn="just">
              <a:buNone/>
            </a:pPr>
            <a:r>
              <a:rPr lang="tr-TR" dirty="0"/>
              <a:t>	Denetleme işini yapan yöneticidir</a:t>
            </a:r>
            <a:r>
              <a:rPr lang="tr-TR" dirty="0" smtClean="0"/>
              <a:t>. Fakat, bir </a:t>
            </a:r>
            <a:r>
              <a:rPr lang="tr-TR" dirty="0"/>
              <a:t>kurumun amaçlarına ulaşma sürecini, yöneticilerle personel birlikte </a:t>
            </a:r>
            <a:r>
              <a:rPr lang="tr-TR" dirty="0" smtClean="0"/>
              <a:t>yürütmekte ve başarmaktadırlar</a:t>
            </a:r>
            <a:r>
              <a:rPr lang="tr-TR" dirty="0" smtClean="0"/>
              <a:t>.</a:t>
            </a:r>
            <a:endParaRPr lang="tr-TR" dirty="0"/>
          </a:p>
        </p:txBody>
      </p:sp>
    </p:spTree>
    <p:extLst>
      <p:ext uri="{BB962C8B-B14F-4D97-AF65-F5344CB8AC3E}">
        <p14:creationId xmlns:p14="http://schemas.microsoft.com/office/powerpoint/2010/main" val="37014723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TANIM</a:t>
            </a:r>
            <a:endParaRPr lang="tr-TR" dirty="0"/>
          </a:p>
        </p:txBody>
      </p:sp>
      <p:sp>
        <p:nvSpPr>
          <p:cNvPr id="3" name="İçerik Yer Tutucusu 2"/>
          <p:cNvSpPr>
            <a:spLocks noGrp="1"/>
          </p:cNvSpPr>
          <p:nvPr>
            <p:ph idx="1"/>
          </p:nvPr>
        </p:nvSpPr>
        <p:spPr>
          <a:xfrm>
            <a:off x="677334" y="1683327"/>
            <a:ext cx="8596668" cy="4358035"/>
          </a:xfrm>
        </p:spPr>
        <p:txBody>
          <a:bodyPr>
            <a:normAutofit/>
          </a:bodyPr>
          <a:lstStyle/>
          <a:p>
            <a:pPr marL="0" indent="0" algn="just">
              <a:buNone/>
            </a:pPr>
            <a:r>
              <a:rPr lang="tr-TR" dirty="0" smtClean="0"/>
              <a:t>	</a:t>
            </a:r>
            <a:r>
              <a:rPr lang="tr-TR" dirty="0" err="1" smtClean="0"/>
              <a:t>Latince’de</a:t>
            </a:r>
            <a:r>
              <a:rPr lang="tr-TR" dirty="0" smtClean="0"/>
              <a:t> </a:t>
            </a:r>
            <a:r>
              <a:rPr lang="tr-TR" dirty="0"/>
              <a:t>hareket etmek anlamına gelen </a:t>
            </a:r>
            <a:r>
              <a:rPr lang="tr-TR" dirty="0" err="1"/>
              <a:t>movere</a:t>
            </a:r>
            <a:r>
              <a:rPr lang="tr-TR" dirty="0"/>
              <a:t> kelimesinden türemiştir. </a:t>
            </a:r>
            <a:endParaRPr lang="tr-TR" dirty="0" smtClean="0"/>
          </a:p>
          <a:p>
            <a:pPr marL="0" indent="0" algn="just">
              <a:buNone/>
            </a:pPr>
            <a:r>
              <a:rPr lang="tr-TR" dirty="0"/>
              <a:t>	</a:t>
            </a:r>
            <a:r>
              <a:rPr lang="tr-TR" dirty="0" smtClean="0"/>
              <a:t>Motivasyon </a:t>
            </a:r>
            <a:r>
              <a:rPr lang="tr-TR" dirty="0"/>
              <a:t>kavramı harekete geçiren anlamında kullanılmaktadır.</a:t>
            </a:r>
          </a:p>
          <a:p>
            <a:pPr marL="0" indent="0" algn="just">
              <a:buNone/>
            </a:pPr>
            <a:r>
              <a:rPr lang="tr-TR" dirty="0" smtClean="0"/>
              <a:t>	Motivasyon</a:t>
            </a:r>
            <a:r>
              <a:rPr lang="tr-TR" dirty="0"/>
              <a:t>;</a:t>
            </a:r>
          </a:p>
          <a:p>
            <a:pPr algn="just"/>
            <a:r>
              <a:rPr lang="tr-TR" dirty="0"/>
              <a:t>Örgütün ve bireyin ihtiyaçlarını tatmin eden bir iş ortamı yaratarak bireyin harekete geçmesi için etkilenmesi ve isteklendirilmesi süreci,</a:t>
            </a:r>
          </a:p>
          <a:p>
            <a:pPr algn="just"/>
            <a:r>
              <a:rPr lang="tr-TR" dirty="0"/>
              <a:t>Kişilerin işlerini yapmalarını sağlayan güç,</a:t>
            </a:r>
          </a:p>
          <a:p>
            <a:pPr algn="just"/>
            <a:r>
              <a:rPr lang="tr-TR" dirty="0"/>
              <a:t>İnsanı harekete geçiren ve hareketlerinin yönlerini belirleyen düşünceler, umutlar, inançlar, ihtiyaç ve korkular</a:t>
            </a:r>
            <a:r>
              <a:rPr lang="tr-TR" dirty="0" smtClean="0"/>
              <a:t>,</a:t>
            </a:r>
            <a:endParaRPr lang="tr-TR" dirty="0"/>
          </a:p>
          <a:p>
            <a:pPr algn="just"/>
            <a:r>
              <a:rPr lang="tr-TR" dirty="0"/>
              <a:t>Bireylerin davranışlarını teşvik eden ve kendilerinden veya çevrelerinden kaynaklanan çeşitli güdü </a:t>
            </a:r>
            <a:r>
              <a:rPr lang="tr-TR" dirty="0" smtClean="0"/>
              <a:t>topluluğu</a:t>
            </a:r>
            <a:r>
              <a:rPr lang="tr-TR" dirty="0"/>
              <a:t> </a:t>
            </a:r>
          </a:p>
          <a:p>
            <a:pPr marL="0" indent="0" algn="just">
              <a:buNone/>
            </a:pPr>
            <a:r>
              <a:rPr lang="tr-TR" dirty="0"/>
              <a:t>olarak tanımlanabilmektedir</a:t>
            </a:r>
            <a:r>
              <a:rPr lang="tr-TR" dirty="0" smtClean="0"/>
              <a:t>.</a:t>
            </a:r>
            <a:endParaRPr lang="tr-TR" dirty="0"/>
          </a:p>
        </p:txBody>
      </p:sp>
    </p:spTree>
    <p:extLst>
      <p:ext uri="{BB962C8B-B14F-4D97-AF65-F5344CB8AC3E}">
        <p14:creationId xmlns:p14="http://schemas.microsoft.com/office/powerpoint/2010/main" val="25193847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marL="0" indent="0" algn="just">
              <a:lnSpc>
                <a:spcPct val="160000"/>
              </a:lnSpc>
              <a:buNone/>
            </a:pPr>
            <a:r>
              <a:rPr lang="tr-TR" dirty="0"/>
              <a:t>	Performans yönetimi; bireyleri, kendi potansiyellerinin farkına varmalarını sağlayacak şekilde motive eder. </a:t>
            </a:r>
          </a:p>
          <a:p>
            <a:pPr marL="0" indent="0" algn="just">
              <a:lnSpc>
                <a:spcPct val="160000"/>
              </a:lnSpc>
              <a:buNone/>
            </a:pPr>
            <a:r>
              <a:rPr lang="tr-TR" dirty="0"/>
              <a:t>	Organizasyonlardan, takımlardan ve bireylerden daha etkin sonuçlar almak için üzerinde anlaşmaya varılmış amaçlar, performans standartları, hedefler, ölçüm, geribildirim, ödüllendirme aşamalarından oluşur.</a:t>
            </a:r>
          </a:p>
          <a:p>
            <a:pPr marL="0" indent="0" algn="just">
              <a:lnSpc>
                <a:spcPct val="160000"/>
              </a:lnSpc>
              <a:buNone/>
            </a:pPr>
            <a:r>
              <a:rPr lang="tr-TR" dirty="0"/>
              <a:t>	Performans değerlendirmesi etkileşimli yönetim sürecidir</a:t>
            </a:r>
            <a:r>
              <a:rPr lang="tr-TR" dirty="0" smtClean="0"/>
              <a:t>.</a:t>
            </a:r>
            <a:endParaRPr lang="tr-TR" dirty="0"/>
          </a:p>
        </p:txBody>
      </p:sp>
    </p:spTree>
    <p:extLst>
      <p:ext uri="{BB962C8B-B14F-4D97-AF65-F5344CB8AC3E}">
        <p14:creationId xmlns:p14="http://schemas.microsoft.com/office/powerpoint/2010/main" val="9053839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lnSpc>
                <a:spcPct val="160000"/>
              </a:lnSpc>
              <a:buNone/>
            </a:pPr>
            <a:r>
              <a:rPr lang="tr-TR" dirty="0"/>
              <a:t>Personelin niteliklerini ve yeteneklerini bulunduğu kurumun amaçları doğrultusunda kullanabilmesini ve geliştirebilmesini sağlar.</a:t>
            </a:r>
          </a:p>
          <a:p>
            <a:pPr marL="0" indent="0" algn="just">
              <a:lnSpc>
                <a:spcPct val="160000"/>
              </a:lnSpc>
              <a:buNone/>
            </a:pPr>
            <a:r>
              <a:rPr lang="tr-TR" dirty="0"/>
              <a:t>	Performansın sürekli artabileceği uygun bir çalışma ortamı içinde açık bir kurumsal iletişim sağlar.</a:t>
            </a:r>
          </a:p>
          <a:p>
            <a:pPr marL="0" indent="0" algn="just">
              <a:lnSpc>
                <a:spcPct val="160000"/>
              </a:lnSpc>
              <a:buNone/>
            </a:pPr>
            <a:r>
              <a:rPr lang="tr-TR" dirty="0"/>
              <a:t>	Personelin istihdamını, ödüllendirme-cezalandırma, ücretlendirme, görevde yükselme veya yer değiştirme vb. amaçlara yardımcı olur</a:t>
            </a:r>
            <a:r>
              <a:rPr lang="tr-TR" dirty="0" smtClean="0"/>
              <a:t>.</a:t>
            </a:r>
            <a:endParaRPr lang="tr-TR" dirty="0"/>
          </a:p>
        </p:txBody>
      </p:sp>
    </p:spTree>
    <p:extLst>
      <p:ext uri="{BB962C8B-B14F-4D97-AF65-F5344CB8AC3E}">
        <p14:creationId xmlns:p14="http://schemas.microsoft.com/office/powerpoint/2010/main" val="29211629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lnSpc>
                <a:spcPct val="150000"/>
              </a:lnSpc>
              <a:buNone/>
            </a:pPr>
            <a:r>
              <a:rPr lang="tr-TR" dirty="0"/>
              <a:t>	</a:t>
            </a:r>
            <a:r>
              <a:rPr lang="tr-TR" dirty="0" smtClean="0"/>
              <a:t>Dünyadaki </a:t>
            </a:r>
            <a:r>
              <a:rPr lang="tr-TR" dirty="0"/>
              <a:t>hızlı gelişmeler her kurum gibi kütüphaneleri de etkilemektedir.</a:t>
            </a:r>
          </a:p>
          <a:p>
            <a:pPr marL="0" indent="0" algn="just">
              <a:lnSpc>
                <a:spcPct val="150000"/>
              </a:lnSpc>
              <a:buNone/>
            </a:pPr>
            <a:r>
              <a:rPr lang="tr-TR" dirty="0" smtClean="0"/>
              <a:t>	Rekabetçi </a:t>
            </a:r>
            <a:r>
              <a:rPr lang="tr-TR" dirty="0"/>
              <a:t>ortamda hizmet veren kütüphaneler, hizmet kalitesini ve verimliliklerini artırmalıdır. </a:t>
            </a:r>
            <a:endParaRPr lang="tr-TR" dirty="0" smtClean="0"/>
          </a:p>
          <a:p>
            <a:pPr marL="0" indent="0" algn="just">
              <a:lnSpc>
                <a:spcPct val="150000"/>
              </a:lnSpc>
              <a:buNone/>
            </a:pPr>
            <a:r>
              <a:rPr lang="tr-TR" dirty="0"/>
              <a:t>	</a:t>
            </a:r>
            <a:r>
              <a:rPr lang="tr-TR" dirty="0" smtClean="0"/>
              <a:t>Bu </a:t>
            </a:r>
            <a:r>
              <a:rPr lang="tr-TR" dirty="0"/>
              <a:t>yüzden kütüphaneler performans değerlendirme yönteminden hizmetlerinin her aşamasında yararlanmalıdır.</a:t>
            </a:r>
          </a:p>
          <a:p>
            <a:pPr marL="0" indent="0" algn="just">
              <a:lnSpc>
                <a:spcPct val="150000"/>
              </a:lnSpc>
              <a:buNone/>
            </a:pPr>
            <a:r>
              <a:rPr lang="tr-TR" dirty="0"/>
              <a:t>	</a:t>
            </a:r>
            <a:r>
              <a:rPr lang="tr-TR" dirty="0" smtClean="0"/>
              <a:t>Performans </a:t>
            </a:r>
            <a:r>
              <a:rPr lang="tr-TR" dirty="0"/>
              <a:t>değerlendirmeleri sadece kütüphanecilerin performansını düzelten veya geliştiren bir araç değildir. </a:t>
            </a:r>
            <a:endParaRPr lang="tr-TR" dirty="0" smtClean="0"/>
          </a:p>
          <a:p>
            <a:pPr marL="0" indent="0" algn="just">
              <a:lnSpc>
                <a:spcPct val="150000"/>
              </a:lnSpc>
              <a:buNone/>
            </a:pPr>
            <a:r>
              <a:rPr lang="tr-TR" dirty="0"/>
              <a:t>	</a:t>
            </a:r>
            <a:r>
              <a:rPr lang="tr-TR" dirty="0" smtClean="0"/>
              <a:t>Aynı </a:t>
            </a:r>
            <a:r>
              <a:rPr lang="tr-TR" dirty="0"/>
              <a:t>zamanda kütüphanelerin karar verme, </a:t>
            </a:r>
            <a:r>
              <a:rPr lang="tr-TR" dirty="0" smtClean="0"/>
              <a:t>planlama, </a:t>
            </a:r>
            <a:r>
              <a:rPr lang="tr-TR" dirty="0"/>
              <a:t>etkinlik ve etkililiğini artırmak için yol gösterirler</a:t>
            </a:r>
            <a:r>
              <a:rPr lang="tr-TR" dirty="0" smtClean="0"/>
              <a:t>.</a:t>
            </a:r>
            <a:endParaRPr lang="tr-TR" dirty="0"/>
          </a:p>
        </p:txBody>
      </p:sp>
    </p:spTree>
    <p:extLst>
      <p:ext uri="{BB962C8B-B14F-4D97-AF65-F5344CB8AC3E}">
        <p14:creationId xmlns:p14="http://schemas.microsoft.com/office/powerpoint/2010/main" val="37882271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lnSpc>
                <a:spcPct val="150000"/>
              </a:lnSpc>
              <a:buNone/>
            </a:pPr>
            <a:r>
              <a:rPr lang="tr-TR" dirty="0" smtClean="0"/>
              <a:t>	Bir </a:t>
            </a:r>
            <a:r>
              <a:rPr lang="tr-TR" dirty="0"/>
              <a:t>kuruma toplumca verilen değer, o kurumun topluma katkıları ile orantılıdır.</a:t>
            </a:r>
          </a:p>
          <a:p>
            <a:pPr marL="0" indent="0" algn="just">
              <a:lnSpc>
                <a:spcPct val="150000"/>
              </a:lnSpc>
              <a:buNone/>
            </a:pPr>
            <a:r>
              <a:rPr lang="tr-TR" dirty="0" smtClean="0"/>
              <a:t>	Kullanıcıların </a:t>
            </a:r>
            <a:r>
              <a:rPr lang="tr-TR" dirty="0"/>
              <a:t>gereksinimlerini karşılayabilmek için planlı bir şekilde çalışan, koyduğu hedeflere ulaşabildiğini kanıtlayan bir kütüphane daha güçlü olacaktır. </a:t>
            </a:r>
            <a:r>
              <a:rPr lang="tr-TR" dirty="0" smtClean="0"/>
              <a:t>	Hizmetin </a:t>
            </a:r>
            <a:r>
              <a:rPr lang="tr-TR" dirty="0"/>
              <a:t>kalitesini ve niteliğini etkileyecek önemli unsur ise, daha verimli ve etkili personele sahip olma gücüdür. </a:t>
            </a:r>
            <a:endParaRPr lang="tr-TR" dirty="0" smtClean="0"/>
          </a:p>
          <a:p>
            <a:pPr marL="0" indent="0" algn="just">
              <a:lnSpc>
                <a:spcPct val="150000"/>
              </a:lnSpc>
              <a:buNone/>
            </a:pPr>
            <a:r>
              <a:rPr lang="tr-TR" dirty="0"/>
              <a:t>	</a:t>
            </a:r>
            <a:r>
              <a:rPr lang="tr-TR" dirty="0" smtClean="0"/>
              <a:t>Bunu </a:t>
            </a:r>
            <a:r>
              <a:rPr lang="tr-TR" dirty="0"/>
              <a:t>sağlayacak olan faktörlerden biri de motivasyondur</a:t>
            </a:r>
            <a:r>
              <a:rPr lang="tr-TR" dirty="0" smtClean="0"/>
              <a:t>.</a:t>
            </a:r>
            <a:r>
              <a:rPr lang="tr-TR" dirty="0"/>
              <a:t> </a:t>
            </a:r>
          </a:p>
        </p:txBody>
      </p:sp>
    </p:spTree>
    <p:extLst>
      <p:ext uri="{BB962C8B-B14F-4D97-AF65-F5344CB8AC3E}">
        <p14:creationId xmlns:p14="http://schemas.microsoft.com/office/powerpoint/2010/main" val="17257028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lnSpc>
                <a:spcPct val="150000"/>
              </a:lnSpc>
              <a:buNone/>
            </a:pPr>
            <a:r>
              <a:rPr lang="tr-TR" dirty="0" smtClean="0"/>
              <a:t>	Örgütlerde </a:t>
            </a:r>
            <a:r>
              <a:rPr lang="tr-TR" dirty="0"/>
              <a:t>motivasyonun sağlanması ve çalışanların örgüt amaçları doğrultusunda hareket etmeleri için çok sayıda teşvik edici araç kullanılmaktadır</a:t>
            </a:r>
            <a:r>
              <a:rPr lang="tr-TR" dirty="0" smtClean="0"/>
              <a:t>.</a:t>
            </a:r>
          </a:p>
          <a:p>
            <a:pPr marL="0" indent="0" algn="just">
              <a:lnSpc>
                <a:spcPct val="150000"/>
              </a:lnSpc>
              <a:buNone/>
            </a:pPr>
            <a:r>
              <a:rPr lang="tr-TR" dirty="0"/>
              <a:t>	</a:t>
            </a:r>
            <a:r>
              <a:rPr lang="tr-TR" dirty="0" smtClean="0"/>
              <a:t>İnsanların </a:t>
            </a:r>
            <a:r>
              <a:rPr lang="tr-TR" dirty="0"/>
              <a:t>istek ve ihtiyaçlarının herkesle aynı olmadığı düşünüldüğünde, motivasyonu teşvik eden bu araçlar da kişilere göre değişecektir. </a:t>
            </a:r>
            <a:endParaRPr lang="tr-TR" dirty="0" smtClean="0"/>
          </a:p>
          <a:p>
            <a:pPr marL="0" indent="0" algn="just">
              <a:lnSpc>
                <a:spcPct val="150000"/>
              </a:lnSpc>
              <a:buNone/>
            </a:pPr>
            <a:r>
              <a:rPr lang="tr-TR" dirty="0"/>
              <a:t>	</a:t>
            </a:r>
            <a:r>
              <a:rPr lang="tr-TR" dirty="0" smtClean="0"/>
              <a:t>Yani</a:t>
            </a:r>
            <a:r>
              <a:rPr lang="tr-TR" dirty="0"/>
              <a:t>, bir çalışan için önemli olan motivasyon kaynağı diğeri için önemli olmayabilir. </a:t>
            </a:r>
            <a:endParaRPr lang="tr-TR" dirty="0" smtClean="0"/>
          </a:p>
          <a:p>
            <a:pPr marL="0" indent="0" algn="just">
              <a:lnSpc>
                <a:spcPct val="150000"/>
              </a:lnSpc>
              <a:buNone/>
            </a:pPr>
            <a:r>
              <a:rPr lang="tr-TR" dirty="0"/>
              <a:t>	</a:t>
            </a:r>
            <a:r>
              <a:rPr lang="tr-TR" dirty="0" smtClean="0"/>
              <a:t>Dolayısıyla </a:t>
            </a:r>
            <a:r>
              <a:rPr lang="tr-TR" dirty="0"/>
              <a:t>motivasyonu çok boyutlu olarak düşünmek gerekebilir</a:t>
            </a:r>
            <a:r>
              <a:rPr lang="tr-TR" dirty="0" smtClean="0"/>
              <a:t>.</a:t>
            </a:r>
            <a:endParaRPr lang="tr-TR" dirty="0"/>
          </a:p>
        </p:txBody>
      </p:sp>
    </p:spTree>
    <p:extLst>
      <p:ext uri="{BB962C8B-B14F-4D97-AF65-F5344CB8AC3E}">
        <p14:creationId xmlns:p14="http://schemas.microsoft.com/office/powerpoint/2010/main" val="35249453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MOTİVASYON NASIL ARTTIRILIR</a:t>
            </a:r>
            <a:r>
              <a:rPr lang="tr-TR" dirty="0" smtClean="0"/>
              <a:t>?</a:t>
            </a:r>
            <a:endParaRPr lang="tr-TR" dirty="0"/>
          </a:p>
        </p:txBody>
      </p:sp>
      <p:sp>
        <p:nvSpPr>
          <p:cNvPr id="3" name="İçerik Yer Tutucusu 2"/>
          <p:cNvSpPr>
            <a:spLocks noGrp="1"/>
          </p:cNvSpPr>
          <p:nvPr>
            <p:ph idx="1"/>
          </p:nvPr>
        </p:nvSpPr>
        <p:spPr/>
        <p:txBody>
          <a:bodyPr>
            <a:normAutofit/>
          </a:bodyPr>
          <a:lstStyle/>
          <a:p>
            <a:pPr marL="0" indent="0" algn="just">
              <a:lnSpc>
                <a:spcPct val="150000"/>
              </a:lnSpc>
              <a:buNone/>
            </a:pPr>
            <a:endParaRPr lang="tr-TR" dirty="0"/>
          </a:p>
          <a:p>
            <a:pPr marL="0" indent="0" algn="just">
              <a:lnSpc>
                <a:spcPct val="150000"/>
              </a:lnSpc>
              <a:buNone/>
            </a:pPr>
            <a:r>
              <a:rPr lang="tr-TR" dirty="0"/>
              <a:t> </a:t>
            </a:r>
            <a:r>
              <a:rPr lang="tr-TR" dirty="0" smtClean="0"/>
              <a:t>	Kendinizi </a:t>
            </a:r>
            <a:r>
              <a:rPr lang="tr-TR" dirty="0"/>
              <a:t>motivasyonsuz hissettiğinizde, öncelikle kendinize şu soruları sorun: </a:t>
            </a:r>
          </a:p>
          <a:p>
            <a:pPr algn="just">
              <a:lnSpc>
                <a:spcPct val="150000"/>
              </a:lnSpc>
            </a:pPr>
            <a:r>
              <a:rPr lang="tr-TR" dirty="0"/>
              <a:t>Hedefleriniz nedir ve bu hedeflere neden ulaşmak istiyorsunuz?</a:t>
            </a:r>
          </a:p>
          <a:p>
            <a:pPr algn="just">
              <a:lnSpc>
                <a:spcPct val="150000"/>
              </a:lnSpc>
            </a:pPr>
            <a:r>
              <a:rPr lang="tr-TR" dirty="0"/>
              <a:t>Sizi yapmak istediğinize ulaşmaktan alıkoyan nedir?</a:t>
            </a:r>
          </a:p>
          <a:p>
            <a:pPr algn="just">
              <a:lnSpc>
                <a:spcPct val="150000"/>
              </a:lnSpc>
            </a:pPr>
            <a:r>
              <a:rPr lang="tr-TR" dirty="0"/>
              <a:t>Kendinizi geçmişte nasıl motive ederdiniz</a:t>
            </a:r>
            <a:r>
              <a:rPr lang="tr-TR" dirty="0" smtClean="0"/>
              <a:t>?</a:t>
            </a:r>
            <a:endParaRPr lang="tr-TR" dirty="0"/>
          </a:p>
        </p:txBody>
      </p:sp>
    </p:spTree>
    <p:extLst>
      <p:ext uri="{BB962C8B-B14F-4D97-AF65-F5344CB8AC3E}">
        <p14:creationId xmlns:p14="http://schemas.microsoft.com/office/powerpoint/2010/main" val="418318147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smtClean="0"/>
              <a:t>Gerçekçi </a:t>
            </a:r>
            <a:r>
              <a:rPr lang="tr-TR" dirty="0"/>
              <a:t>ve ulaşılabilir olan temel bir hedef belirleyin. Kısa süreli hedefler </a:t>
            </a:r>
            <a:r>
              <a:rPr lang="tr-TR" dirty="0" smtClean="0"/>
              <a:t>önemlidir; </a:t>
            </a:r>
            <a:r>
              <a:rPr lang="tr-TR" dirty="0"/>
              <a:t>onlara ulaşmak da daha kolaydır. Küçük hedeflerde başarılı olmayı öğrendiğiniz zaman büyük hedeflere motive olabilirsiniz.</a:t>
            </a:r>
          </a:p>
          <a:p>
            <a:pPr marL="0" indent="0" algn="just">
              <a:buNone/>
            </a:pPr>
            <a:endParaRPr lang="tr-TR" dirty="0"/>
          </a:p>
          <a:p>
            <a:pPr algn="just"/>
            <a:r>
              <a:rPr lang="tr-TR" dirty="0" smtClean="0"/>
              <a:t>Kendinizden </a:t>
            </a:r>
            <a:r>
              <a:rPr lang="tr-TR" dirty="0"/>
              <a:t>ne beklediğiniz ve diğerlerinin sizden ne istediği, motivasyonunuzu yükseltmek yerine bazen baskı kaynağı olabilir. Kendinizden çok fazla şey beklemek ya da çevrenizdeki herkesin beklentilerini karşılamaya çalışmak motivasyonunuzu düşürür. </a:t>
            </a:r>
          </a:p>
          <a:p>
            <a:pPr marL="0" indent="0" algn="just">
              <a:buNone/>
            </a:pPr>
            <a:endParaRPr lang="tr-TR" dirty="0"/>
          </a:p>
          <a:p>
            <a:pPr algn="just"/>
            <a:r>
              <a:rPr lang="tr-TR" dirty="0" smtClean="0"/>
              <a:t>Gerçekten </a:t>
            </a:r>
            <a:r>
              <a:rPr lang="tr-TR" dirty="0"/>
              <a:t>neye ulaşmak istiyorsanız ona doğru yol almalısınız. İlgilendiğiniz konulara motive olmak daha kolaydır. Gerçekten istemiyor olduğunuz şeyleri, çok gerekmedikçe kendinize hedef olarak koymayın</a:t>
            </a:r>
            <a:r>
              <a:rPr lang="tr-TR" dirty="0" smtClean="0"/>
              <a:t>.</a:t>
            </a:r>
            <a:endParaRPr lang="tr-TR" dirty="0"/>
          </a:p>
        </p:txBody>
      </p:sp>
    </p:spTree>
    <p:extLst>
      <p:ext uri="{BB962C8B-B14F-4D97-AF65-F5344CB8AC3E}">
        <p14:creationId xmlns:p14="http://schemas.microsoft.com/office/powerpoint/2010/main" val="13630608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727365"/>
            <a:ext cx="8596668" cy="5313998"/>
          </a:xfrm>
        </p:spPr>
        <p:txBody>
          <a:bodyPr>
            <a:normAutofit/>
          </a:bodyPr>
          <a:lstStyle/>
          <a:p>
            <a:pPr algn="just"/>
            <a:r>
              <a:rPr lang="tr-TR" dirty="0" smtClean="0"/>
              <a:t>Mükemmeliyetçi </a:t>
            </a:r>
            <a:r>
              <a:rPr lang="tr-TR" dirty="0"/>
              <a:t>olmayın. Kendinize saygınızı koruyarak hedeflerinize yaklaşmaya çalışın, sadece başarıya odaklanmayın. </a:t>
            </a:r>
          </a:p>
          <a:p>
            <a:pPr marL="0" indent="0" algn="just">
              <a:buNone/>
            </a:pPr>
            <a:endParaRPr lang="tr-TR" dirty="0"/>
          </a:p>
          <a:p>
            <a:pPr algn="just"/>
            <a:r>
              <a:rPr lang="tr-TR" dirty="0" smtClean="0"/>
              <a:t>Gerçekten </a:t>
            </a:r>
            <a:r>
              <a:rPr lang="tr-TR" dirty="0"/>
              <a:t>önemsediğiniz şeyler için risk almaya hazır olun. Başaramamak da bir öğrenme aracıdır. Hiç kimse hiçbir şeyi arada bir başarısızlıklar olmadan başaramaz. Her zaman her şey istediğimiz gibi gitmeyebilir. Önemli olan, düşmemek değil, düştükten sonra kalkıp yürümeye devam etmektir. </a:t>
            </a:r>
          </a:p>
          <a:p>
            <a:pPr marL="0" indent="0" algn="just">
              <a:buNone/>
            </a:pPr>
            <a:endParaRPr lang="tr-TR" dirty="0"/>
          </a:p>
          <a:p>
            <a:pPr algn="just"/>
            <a:r>
              <a:rPr lang="tr-TR" dirty="0" smtClean="0"/>
              <a:t>Olumsuz </a:t>
            </a:r>
            <a:r>
              <a:rPr lang="tr-TR" dirty="0"/>
              <a:t>sonuçlanan olaylara fazla odaklanmayın. Yapabildiklerinize ve yapabileceklerinize ağırlık verin. Küçük başarılar da, küçük hatalar gibi birikir ve büyür. Yolunda gitmeyen durumlar için, kendinizi de etrafınızdakileri de affedin</a:t>
            </a:r>
            <a:r>
              <a:rPr lang="tr-TR" dirty="0" smtClean="0"/>
              <a:t>.</a:t>
            </a:r>
          </a:p>
          <a:p>
            <a:pPr marL="0" indent="0" algn="just">
              <a:buNone/>
            </a:pPr>
            <a:r>
              <a:rPr lang="tr-TR" dirty="0" smtClean="0"/>
              <a:t> </a:t>
            </a:r>
            <a:r>
              <a:rPr lang="tr-TR" dirty="0"/>
              <a:t> </a:t>
            </a:r>
          </a:p>
          <a:p>
            <a:pPr algn="just"/>
            <a:r>
              <a:rPr lang="tr-TR" dirty="0" smtClean="0"/>
              <a:t>Yapabildikleriniz </a:t>
            </a:r>
            <a:r>
              <a:rPr lang="tr-TR" dirty="0"/>
              <a:t>için kendinizi ödüllendirmek sürecin önemli bir parçasıdır. Bir sonraki hedefinize ulaşmak için motivasyonunuzu arttırır</a:t>
            </a:r>
            <a:r>
              <a:rPr lang="tr-TR" dirty="0" smtClean="0"/>
              <a:t>.</a:t>
            </a:r>
            <a:endParaRPr lang="tr-TR" dirty="0"/>
          </a:p>
        </p:txBody>
      </p:sp>
    </p:spTree>
    <p:extLst>
      <p:ext uri="{BB962C8B-B14F-4D97-AF65-F5344CB8AC3E}">
        <p14:creationId xmlns:p14="http://schemas.microsoft.com/office/powerpoint/2010/main" val="4479274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endParaRPr lang="tr-TR"/>
          </a:p>
        </p:txBody>
      </p:sp>
      <p:pic>
        <p:nvPicPr>
          <p:cNvPr id="1026" name="Picture 2" descr="https://pbs.twimg.com/media/CS5um0HUwAEA_mp.jpg:lar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76661" y="91210"/>
            <a:ext cx="5593591" cy="67356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43514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330037"/>
            <a:ext cx="8596668" cy="4711326"/>
          </a:xfrm>
        </p:spPr>
        <p:txBody>
          <a:bodyPr>
            <a:normAutofit fontScale="92500" lnSpcReduction="20000"/>
          </a:bodyPr>
          <a:lstStyle/>
          <a:p>
            <a:pPr marL="0" indent="0" algn="just">
              <a:lnSpc>
                <a:spcPct val="150000"/>
              </a:lnSpc>
              <a:buNone/>
            </a:pPr>
            <a:r>
              <a:rPr lang="tr-TR" dirty="0" smtClean="0"/>
              <a:t>	Bu </a:t>
            </a:r>
            <a:r>
              <a:rPr lang="tr-TR" dirty="0"/>
              <a:t>tanımlar doğrultusunda motivasyonun temelini oluşturan üç faktör olduğu söylenebilir;</a:t>
            </a:r>
          </a:p>
          <a:p>
            <a:pPr algn="just">
              <a:lnSpc>
                <a:spcPct val="150000"/>
              </a:lnSpc>
            </a:pPr>
            <a:r>
              <a:rPr lang="tr-TR" dirty="0"/>
              <a:t>İnsanın bir davranışta bulunmasını sağlama, </a:t>
            </a:r>
          </a:p>
          <a:p>
            <a:pPr algn="just">
              <a:lnSpc>
                <a:spcPct val="150000"/>
              </a:lnSpc>
            </a:pPr>
            <a:r>
              <a:rPr lang="tr-TR" dirty="0"/>
              <a:t>Davranışı yönlendirme ve sürdürme,</a:t>
            </a:r>
          </a:p>
          <a:p>
            <a:pPr algn="just">
              <a:lnSpc>
                <a:spcPct val="150000"/>
              </a:lnSpc>
            </a:pPr>
            <a:r>
              <a:rPr lang="tr-TR" dirty="0"/>
              <a:t>Bu davranışı yapmaktan dolayı özel bir mutluluk duyma</a:t>
            </a:r>
            <a:r>
              <a:rPr lang="tr-TR" dirty="0" smtClean="0"/>
              <a:t>.</a:t>
            </a:r>
            <a:endParaRPr lang="tr-TR" dirty="0"/>
          </a:p>
          <a:p>
            <a:pPr algn="just">
              <a:lnSpc>
                <a:spcPct val="150000"/>
              </a:lnSpc>
            </a:pPr>
            <a:r>
              <a:rPr lang="tr-TR" dirty="0"/>
              <a:t>Davranışın her aşamasında motivasyonun önemli bir rolü vardır. Başlayabilmek kadar devam edebilmek, vazgeçebilmek ya da yönümüzü değiştirmek de motivasyon ile ilgilidir</a:t>
            </a:r>
            <a:r>
              <a:rPr lang="tr-TR" dirty="0" smtClean="0"/>
              <a:t>.</a:t>
            </a:r>
            <a:endParaRPr lang="tr-TR" dirty="0"/>
          </a:p>
          <a:p>
            <a:pPr algn="just">
              <a:lnSpc>
                <a:spcPct val="150000"/>
              </a:lnSpc>
            </a:pPr>
            <a:r>
              <a:rPr lang="tr-TR" dirty="0"/>
              <a:t>İnsanın sosyal bir varlık olması nedeniyle çalışanların nerede, ne zaman, nasıl davranacağı, ihtiyaç ve beklentilerinin neler </a:t>
            </a:r>
            <a:r>
              <a:rPr lang="tr-TR" dirty="0" smtClean="0"/>
              <a:t>olduğu merak edilmekte ve  </a:t>
            </a:r>
            <a:r>
              <a:rPr lang="tr-TR" dirty="0"/>
              <a:t>araştırılmaktadır. Çünkü bu faktörler motivasyonu yakından ilgilendirmektedir</a:t>
            </a:r>
            <a:r>
              <a:rPr lang="tr-TR" dirty="0" smtClean="0"/>
              <a:t>.</a:t>
            </a:r>
            <a:endParaRPr lang="tr-TR" dirty="0"/>
          </a:p>
        </p:txBody>
      </p:sp>
    </p:spTree>
    <p:extLst>
      <p:ext uri="{BB962C8B-B14F-4D97-AF65-F5344CB8AC3E}">
        <p14:creationId xmlns:p14="http://schemas.microsoft.com/office/powerpoint/2010/main" val="21680359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lgn="just">
              <a:lnSpc>
                <a:spcPct val="150000"/>
              </a:lnSpc>
              <a:buNone/>
            </a:pPr>
            <a:r>
              <a:rPr lang="tr-TR" dirty="0"/>
              <a:t> </a:t>
            </a:r>
            <a:r>
              <a:rPr lang="tr-TR" dirty="0" smtClean="0"/>
              <a:t>	Motivasyon</a:t>
            </a:r>
            <a:r>
              <a:rPr lang="tr-TR" dirty="0"/>
              <a:t>, çalışanların performansını belirleyen unsurlardan biridir. </a:t>
            </a:r>
            <a:endParaRPr lang="tr-TR" dirty="0" smtClean="0"/>
          </a:p>
          <a:p>
            <a:pPr marL="0" indent="0" algn="just">
              <a:lnSpc>
                <a:spcPct val="150000"/>
              </a:lnSpc>
              <a:buNone/>
            </a:pPr>
            <a:r>
              <a:rPr lang="tr-TR" dirty="0"/>
              <a:t>	</a:t>
            </a:r>
            <a:r>
              <a:rPr lang="tr-TR" dirty="0" smtClean="0"/>
              <a:t>Motivasyon </a:t>
            </a:r>
            <a:r>
              <a:rPr lang="tr-TR" dirty="0"/>
              <a:t>düzeyi düşükse, iyi eğitim almış, işi için gerekli beceri ve kaynaklara sahip çalışandan bile yeterli verim almak mümkün değildir. Bu durumun farkında olan örgütler, çalışanların mümkün olan en yüksek performansı göstermelerini sağlamak amacıyla motivasyon üzerine eğilmeye başlamışlardır.</a:t>
            </a:r>
          </a:p>
          <a:p>
            <a:pPr marL="0" indent="0" algn="just">
              <a:lnSpc>
                <a:spcPct val="150000"/>
              </a:lnSpc>
              <a:buNone/>
            </a:pPr>
            <a:r>
              <a:rPr lang="tr-TR" dirty="0"/>
              <a:t>	</a:t>
            </a:r>
            <a:r>
              <a:rPr lang="tr-TR" dirty="0" smtClean="0"/>
              <a:t>Bilgi </a:t>
            </a:r>
            <a:r>
              <a:rPr lang="tr-TR" dirty="0"/>
              <a:t>toplumunda, örgütlerin en önemli sermayeleri insandır. </a:t>
            </a:r>
            <a:endParaRPr lang="tr-TR" dirty="0" smtClean="0"/>
          </a:p>
          <a:p>
            <a:pPr marL="0" indent="0" algn="just">
              <a:lnSpc>
                <a:spcPct val="150000"/>
              </a:lnSpc>
              <a:buNone/>
            </a:pPr>
            <a:r>
              <a:rPr lang="tr-TR" dirty="0"/>
              <a:t>	</a:t>
            </a:r>
            <a:r>
              <a:rPr lang="tr-TR" dirty="0" smtClean="0"/>
              <a:t>İnsanın </a:t>
            </a:r>
            <a:r>
              <a:rPr lang="tr-TR" dirty="0"/>
              <a:t>önemli hale gelmesi ile insan davranışlarını yönlendiren motivasyon uygulamalarına olan ihtiyaç artmıştır. Böylece motivasyon uygulamaları çalışanların yönetiminde kullanılan araçlardan biri olmuştur ve örgütlerin başarıya ulaşmalarında oldukça önemli rol oynamaktadır. </a:t>
            </a:r>
          </a:p>
        </p:txBody>
      </p:sp>
    </p:spTree>
    <p:extLst>
      <p:ext uri="{BB962C8B-B14F-4D97-AF65-F5344CB8AC3E}">
        <p14:creationId xmlns:p14="http://schemas.microsoft.com/office/powerpoint/2010/main" val="3789476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311727"/>
            <a:ext cx="8596668" cy="5729635"/>
          </a:xfrm>
        </p:spPr>
        <p:txBody>
          <a:bodyPr/>
          <a:lstStyle/>
          <a:p>
            <a:r>
              <a:rPr lang="tr-TR" dirty="0"/>
              <a:t>Öğrenme motivasyonu, öğrenen bireyin, öğrenme etkinliklerini anlamlı ve değerli bulması ve bunlardan yarar sağlaması olarak tanımlanır. </a:t>
            </a:r>
            <a:endParaRPr lang="tr-TR" dirty="0" smtClean="0"/>
          </a:p>
          <a:p>
            <a:r>
              <a:rPr lang="tr-TR" dirty="0" smtClean="0"/>
              <a:t>Motivasyon </a:t>
            </a:r>
            <a:r>
              <a:rPr lang="tr-TR" dirty="0"/>
              <a:t>eksikliği ise, çoğu kez </a:t>
            </a:r>
            <a:r>
              <a:rPr lang="tr-TR" dirty="0" smtClean="0"/>
              <a:t>öğrenme </a:t>
            </a:r>
            <a:r>
              <a:rPr lang="tr-TR" dirty="0"/>
              <a:t>ile ilgili faaliyetlerden uzaklaşmayı ve başka etkinliklere yönelmeyi beraberinde getirir</a:t>
            </a:r>
            <a:r>
              <a:rPr lang="tr-TR" dirty="0" smtClean="0"/>
              <a:t>.</a:t>
            </a:r>
          </a:p>
          <a:p>
            <a:endParaRPr lang="tr-TR"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7853" y="1926430"/>
            <a:ext cx="6525491" cy="4870475"/>
          </a:xfrm>
          <a:prstGeom prst="rect">
            <a:avLst/>
          </a:prstGeom>
        </p:spPr>
      </p:pic>
    </p:spTree>
    <p:extLst>
      <p:ext uri="{BB962C8B-B14F-4D97-AF65-F5344CB8AC3E}">
        <p14:creationId xmlns:p14="http://schemas.microsoft.com/office/powerpoint/2010/main" val="18977915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MOTİVASYONUN </a:t>
            </a:r>
            <a:r>
              <a:rPr lang="tr-TR" dirty="0" smtClean="0"/>
              <a:t>ÖNEMİ</a:t>
            </a:r>
            <a:endParaRPr lang="tr-TR" dirty="0"/>
          </a:p>
        </p:txBody>
      </p:sp>
      <p:sp>
        <p:nvSpPr>
          <p:cNvPr id="3" name="İçerik Yer Tutucusu 2"/>
          <p:cNvSpPr>
            <a:spLocks noGrp="1"/>
          </p:cNvSpPr>
          <p:nvPr>
            <p:ph idx="1"/>
          </p:nvPr>
        </p:nvSpPr>
        <p:spPr>
          <a:xfrm>
            <a:off x="677334" y="1776845"/>
            <a:ext cx="8596668" cy="4264517"/>
          </a:xfrm>
        </p:spPr>
        <p:txBody>
          <a:bodyPr>
            <a:normAutofit/>
          </a:bodyPr>
          <a:lstStyle/>
          <a:p>
            <a:pPr marL="0" indent="0" algn="just">
              <a:lnSpc>
                <a:spcPct val="150000"/>
              </a:lnSpc>
              <a:buNone/>
            </a:pPr>
            <a:r>
              <a:rPr lang="tr-TR" dirty="0" smtClean="0"/>
              <a:t>	Motivasyon</a:t>
            </a:r>
            <a:r>
              <a:rPr lang="tr-TR" dirty="0"/>
              <a:t>, çalışanların performansını belirleyen unsurlardan biridir. Motivasyonu yüksek olan çalışanların performansları da yüksek olmaktadır. Motivasyonun sıfır olması durumunda ise performans da sıfır olacaktır. </a:t>
            </a:r>
          </a:p>
          <a:p>
            <a:pPr marL="0" indent="0" algn="just">
              <a:lnSpc>
                <a:spcPct val="150000"/>
              </a:lnSpc>
              <a:buNone/>
            </a:pPr>
            <a:endParaRPr lang="tr-TR" dirty="0" smtClean="0"/>
          </a:p>
          <a:p>
            <a:pPr marL="0" indent="0" algn="just">
              <a:lnSpc>
                <a:spcPct val="150000"/>
              </a:lnSpc>
              <a:buNone/>
            </a:pPr>
            <a:r>
              <a:rPr lang="tr-TR" dirty="0"/>
              <a:t>	</a:t>
            </a:r>
            <a:r>
              <a:rPr lang="tr-TR" dirty="0" smtClean="0"/>
              <a:t>Motivasyon </a:t>
            </a:r>
            <a:r>
              <a:rPr lang="tr-TR" dirty="0"/>
              <a:t>ile olumlu iş tutumu ve davranışları arasında güçlü bir ilişki vardır. Eğer, </a:t>
            </a:r>
            <a:r>
              <a:rPr lang="tr-TR" dirty="0" smtClean="0"/>
              <a:t>çalışanları yaptıkları işler </a:t>
            </a:r>
            <a:r>
              <a:rPr lang="tr-TR" dirty="0"/>
              <a:t>motive etmiyorsa, çalışanlar arasında işe gelmeme, işe geç kalma ve işten ayrılma gibi olumsuz sonuçlar ortaya çıkar. Bu durum hem örgütün performansını ve verimliliğini olumsuz yönde etkiler hem de büyük maddi kayıplara yol açar</a:t>
            </a:r>
            <a:r>
              <a:rPr lang="tr-TR" dirty="0" smtClean="0"/>
              <a:t>.</a:t>
            </a:r>
            <a:endParaRPr lang="tr-TR" dirty="0"/>
          </a:p>
        </p:txBody>
      </p:sp>
    </p:spTree>
    <p:extLst>
      <p:ext uri="{BB962C8B-B14F-4D97-AF65-F5344CB8AC3E}">
        <p14:creationId xmlns:p14="http://schemas.microsoft.com/office/powerpoint/2010/main" val="28655090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lnSpc>
                <a:spcPct val="150000"/>
              </a:lnSpc>
              <a:buNone/>
            </a:pPr>
            <a:r>
              <a:rPr lang="tr-TR" dirty="0" smtClean="0"/>
              <a:t>	Yüksek </a:t>
            </a:r>
            <a:r>
              <a:rPr lang="tr-TR" dirty="0"/>
              <a:t>motivasyona sahip çalışanlar, işlerini yaparken en iyi yolu bulma ve yüksek kaliteli hizmetler üretme çabası içindedirler. </a:t>
            </a:r>
            <a:endParaRPr lang="tr-TR" dirty="0" smtClean="0"/>
          </a:p>
          <a:p>
            <a:pPr marL="0" indent="0" algn="just">
              <a:lnSpc>
                <a:spcPct val="150000"/>
              </a:lnSpc>
              <a:buNone/>
            </a:pPr>
            <a:r>
              <a:rPr lang="tr-TR" dirty="0"/>
              <a:t>	</a:t>
            </a:r>
            <a:r>
              <a:rPr lang="tr-TR" dirty="0" smtClean="0"/>
              <a:t>Kararlı </a:t>
            </a:r>
            <a:r>
              <a:rPr lang="tr-TR" dirty="0"/>
              <a:t>olan ve kendilerine güvenen bu çalışanlar, bir takımın parçası olmaktan, çalışma arkadaşlarına yardım etmekten ve onları destekleyerek cesaretlendirmekten hoşlanırlar</a:t>
            </a:r>
            <a:r>
              <a:rPr lang="tr-TR" dirty="0" smtClean="0"/>
              <a:t>.</a:t>
            </a:r>
            <a:endParaRPr lang="tr-TR" dirty="0"/>
          </a:p>
        </p:txBody>
      </p:sp>
    </p:spTree>
    <p:extLst>
      <p:ext uri="{BB962C8B-B14F-4D97-AF65-F5344CB8AC3E}">
        <p14:creationId xmlns:p14="http://schemas.microsoft.com/office/powerpoint/2010/main" val="16877346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1136073"/>
          </a:xfrm>
        </p:spPr>
        <p:txBody>
          <a:bodyPr>
            <a:normAutofit fontScale="90000"/>
          </a:bodyPr>
          <a:lstStyle/>
          <a:p>
            <a:r>
              <a:rPr lang="tr-TR" dirty="0"/>
              <a:t>Şu özelliklerin çalışanlar için motivasyon kaynağı olduğu bilinmektedir</a:t>
            </a:r>
            <a:r>
              <a:rPr lang="tr-TR" dirty="0" smtClean="0"/>
              <a:t>:</a:t>
            </a:r>
            <a:endParaRPr lang="tr-TR" dirty="0"/>
          </a:p>
        </p:txBody>
      </p:sp>
      <p:sp>
        <p:nvSpPr>
          <p:cNvPr id="3" name="İçerik Yer Tutucusu 2"/>
          <p:cNvSpPr>
            <a:spLocks noGrp="1"/>
          </p:cNvSpPr>
          <p:nvPr>
            <p:ph idx="1"/>
          </p:nvPr>
        </p:nvSpPr>
        <p:spPr/>
        <p:txBody>
          <a:bodyPr>
            <a:normAutofit lnSpcReduction="10000"/>
          </a:bodyPr>
          <a:lstStyle/>
          <a:p>
            <a:r>
              <a:rPr lang="tr-TR" dirty="0" smtClean="0"/>
              <a:t>Ücret artırımı</a:t>
            </a:r>
            <a:endParaRPr lang="tr-TR" dirty="0"/>
          </a:p>
          <a:p>
            <a:r>
              <a:rPr lang="tr-TR" dirty="0"/>
              <a:t>Gelecek güvencesi</a:t>
            </a:r>
          </a:p>
          <a:p>
            <a:r>
              <a:rPr lang="tr-TR" dirty="0"/>
              <a:t>Yükselme olanağı</a:t>
            </a:r>
          </a:p>
          <a:p>
            <a:r>
              <a:rPr lang="tr-TR" dirty="0"/>
              <a:t>İyi ve sağlıklı çalışma koşulları</a:t>
            </a:r>
          </a:p>
          <a:p>
            <a:r>
              <a:rPr lang="tr-TR" dirty="0"/>
              <a:t>Kendilerini gösterme olanağı</a:t>
            </a:r>
          </a:p>
          <a:p>
            <a:r>
              <a:rPr lang="tr-TR" dirty="0"/>
              <a:t>Üstlerle iyi ilişkiler kurmak</a:t>
            </a:r>
          </a:p>
          <a:p>
            <a:r>
              <a:rPr lang="tr-TR" dirty="0"/>
              <a:t>Üstlerin kendilerine adil davranması</a:t>
            </a:r>
          </a:p>
          <a:p>
            <a:r>
              <a:rPr lang="tr-TR" dirty="0"/>
              <a:t>Üstlerce beğenilmek</a:t>
            </a:r>
          </a:p>
          <a:p>
            <a:r>
              <a:rPr lang="tr-TR" dirty="0"/>
              <a:t>Özel sorunlara ilgi ve yardım</a:t>
            </a:r>
          </a:p>
          <a:p>
            <a:r>
              <a:rPr lang="tr-TR" dirty="0"/>
              <a:t>Örgütün üyesi </a:t>
            </a:r>
            <a:r>
              <a:rPr lang="tr-TR" dirty="0" smtClean="0"/>
              <a:t>olduğu </a:t>
            </a:r>
            <a:r>
              <a:rPr lang="tr-TR" dirty="0"/>
              <a:t>duygusunu </a:t>
            </a:r>
            <a:r>
              <a:rPr lang="tr-TR" dirty="0" smtClean="0"/>
              <a:t>geliştirmek</a:t>
            </a:r>
            <a:endParaRPr lang="tr-TR" dirty="0"/>
          </a:p>
        </p:txBody>
      </p:sp>
    </p:spTree>
    <p:extLst>
      <p:ext uri="{BB962C8B-B14F-4D97-AF65-F5344CB8AC3E}">
        <p14:creationId xmlns:p14="http://schemas.microsoft.com/office/powerpoint/2010/main" val="40510814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lnSpc>
                <a:spcPct val="150000"/>
              </a:lnSpc>
              <a:buNone/>
            </a:pPr>
            <a:endParaRPr lang="tr-TR" dirty="0" smtClean="0"/>
          </a:p>
          <a:p>
            <a:pPr marL="0" indent="0" algn="just">
              <a:lnSpc>
                <a:spcPct val="150000"/>
              </a:lnSpc>
              <a:buNone/>
            </a:pPr>
            <a:r>
              <a:rPr lang="tr-TR" dirty="0"/>
              <a:t>	</a:t>
            </a:r>
            <a:r>
              <a:rPr lang="tr-TR" dirty="0" smtClean="0"/>
              <a:t>Ödüllendirme </a:t>
            </a:r>
            <a:r>
              <a:rPr lang="tr-TR" dirty="0"/>
              <a:t>sistemi çoğunlukla en güçlü motivasyon araçlarından birisi olarak kullanılmaktadır. </a:t>
            </a:r>
            <a:endParaRPr lang="tr-TR" dirty="0" smtClean="0"/>
          </a:p>
          <a:p>
            <a:pPr marL="0" indent="0" algn="just">
              <a:lnSpc>
                <a:spcPct val="150000"/>
              </a:lnSpc>
              <a:buNone/>
            </a:pPr>
            <a:r>
              <a:rPr lang="tr-TR" dirty="0"/>
              <a:t>	</a:t>
            </a:r>
            <a:r>
              <a:rPr lang="tr-TR" dirty="0" smtClean="0"/>
              <a:t>Türkiye </a:t>
            </a:r>
            <a:r>
              <a:rPr lang="tr-TR" dirty="0"/>
              <a:t>gibi az gelişmiş ülkelerde ücretin motive edici bir faktör olduğunu düşünülmektedir. </a:t>
            </a:r>
            <a:endParaRPr lang="tr-TR" dirty="0" smtClean="0"/>
          </a:p>
          <a:p>
            <a:pPr marL="0" indent="0" algn="just">
              <a:lnSpc>
                <a:spcPct val="150000"/>
              </a:lnSpc>
              <a:buNone/>
            </a:pPr>
            <a:r>
              <a:rPr lang="tr-TR" dirty="0"/>
              <a:t>	</a:t>
            </a:r>
            <a:r>
              <a:rPr lang="tr-TR" dirty="0" smtClean="0"/>
              <a:t>Ancak</a:t>
            </a:r>
            <a:r>
              <a:rPr lang="tr-TR" dirty="0"/>
              <a:t>; çalışanları motive etmek için ücretin tek başına yeterli olmadığını bir gerçektir</a:t>
            </a:r>
            <a:r>
              <a:rPr lang="tr-TR" dirty="0" smtClean="0"/>
              <a:t>.</a:t>
            </a:r>
            <a:endParaRPr lang="tr-TR" dirty="0"/>
          </a:p>
        </p:txBody>
      </p:sp>
    </p:spTree>
    <p:extLst>
      <p:ext uri="{BB962C8B-B14F-4D97-AF65-F5344CB8AC3E}">
        <p14:creationId xmlns:p14="http://schemas.microsoft.com/office/powerpoint/2010/main" val="2472572746"/>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345</TotalTime>
  <Words>329</Words>
  <Application>Microsoft Office PowerPoint</Application>
  <PresentationFormat>Geniş ekran</PresentationFormat>
  <Paragraphs>159</Paragraphs>
  <Slides>28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28</vt:i4>
      </vt:variant>
    </vt:vector>
  </HeadingPairs>
  <TitlesOfParts>
    <vt:vector size="32" baseType="lpstr">
      <vt:lpstr>Arial</vt:lpstr>
      <vt:lpstr>Trebuchet MS</vt:lpstr>
      <vt:lpstr>Wingdings 3</vt:lpstr>
      <vt:lpstr>Kristal</vt:lpstr>
      <vt:lpstr>BİLGİ MERKEZLERİ YÖNETİMİ</vt:lpstr>
      <vt:lpstr>TANIM</vt:lpstr>
      <vt:lpstr>PowerPoint Sunusu</vt:lpstr>
      <vt:lpstr>PowerPoint Sunusu</vt:lpstr>
      <vt:lpstr>PowerPoint Sunusu</vt:lpstr>
      <vt:lpstr>MOTİVASYONUN ÖNEMİ</vt:lpstr>
      <vt:lpstr>PowerPoint Sunusu</vt:lpstr>
      <vt:lpstr>Şu özelliklerin çalışanlar için motivasyon kaynağı olduğu bilinmektedir:</vt:lpstr>
      <vt:lpstr>PowerPoint Sunusu</vt:lpstr>
      <vt:lpstr>ÖRGÜTLERDE MOTİVASYON UYGULAMALARI</vt:lpstr>
      <vt:lpstr>PowerPoint Sunusu</vt:lpstr>
      <vt:lpstr>1. Ekonomik Faktörler</vt:lpstr>
      <vt:lpstr>2. Psiko-Sosyal Faktörler</vt:lpstr>
      <vt:lpstr>PowerPoint Sunusu</vt:lpstr>
      <vt:lpstr>PowerPoint Sunusu</vt:lpstr>
      <vt:lpstr>3. Örgütsel-Yönetsel Faktörler</vt:lpstr>
      <vt:lpstr>Performans ve Motivasyon ilişkisi</vt:lpstr>
      <vt:lpstr>Verimlilik ve Motivasyon ilişkisi</vt:lpstr>
      <vt:lpstr>KÜTÜPHANELERDE PERFORMANS DEĞERLENDİRME</vt:lpstr>
      <vt:lpstr>PowerPoint Sunusu</vt:lpstr>
      <vt:lpstr>PowerPoint Sunusu</vt:lpstr>
      <vt:lpstr>PowerPoint Sunusu</vt:lpstr>
      <vt:lpstr>PowerPoint Sunusu</vt:lpstr>
      <vt:lpstr>PowerPoint Sunusu</vt:lpstr>
      <vt:lpstr>MOTİVASYON NASIL ARTTIRILIR?</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MOTİVASYON</dc:title>
  <dc:creator>dogan_atilgan</dc:creator>
  <cp:lastModifiedBy>dogan_atilgan</cp:lastModifiedBy>
  <cp:revision>19</cp:revision>
  <dcterms:created xsi:type="dcterms:W3CDTF">2016-05-11T07:22:47Z</dcterms:created>
  <dcterms:modified xsi:type="dcterms:W3CDTF">2020-03-03T08:13:49Z</dcterms:modified>
</cp:coreProperties>
</file>