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508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786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421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547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254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395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133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980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619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395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89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C90C-369F-4887-9AA0-9748760BB5D1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588F6-06F1-4D83-9778-F1AFAD116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2279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A29220-42F1-62DA-1DC1-EB665AC8F5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MODERN ÇAĞDA İSLAM SANATI</a:t>
            </a:r>
            <a:b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sz="24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13E1FDA-2B3A-368D-D8E9-ABC9CE0B60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8109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8E935-8839-C328-CA82-A1BC0AD5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0C28A98-8BB3-B80B-BF8E-CD0385EC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60" y="1376737"/>
            <a:ext cx="4218431" cy="487135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80B1EBB-4605-6127-2D4A-4028F5EEE67A}"/>
              </a:ext>
            </a:extLst>
          </p:cNvPr>
          <p:cNvSpPr txBox="1"/>
          <p:nvPr/>
        </p:nvSpPr>
        <p:spPr>
          <a:xfrm>
            <a:off x="5455578" y="1592494"/>
            <a:ext cx="589822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Mısır Uyanıyor, </a:t>
            </a:r>
            <a:r>
              <a:rPr lang="tr-TR" sz="1800" b="0" i="0" u="none" strike="noStrike" baseline="0" dirty="0">
                <a:latin typeface="Fd356996-Identity-H"/>
              </a:rPr>
              <a:t>Mahmud Muhtar, Kahire,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1919- 1928, granit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anıtsal heykel Birinci Dünya Savaşı'ndan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sonraki bağımsızlık mücadelesi sırasında, </a:t>
            </a:r>
            <a:r>
              <a:rPr lang="tr-TR" sz="1800" b="0" i="0" u="none" strike="noStrike" baseline="0" dirty="0" err="1">
                <a:latin typeface="Fd356996-Identity-H"/>
              </a:rPr>
              <a:t>lngiliz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himaye yönetiminin son bulduğu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l 922'ye doğru yapıldı. Sanatta tipik Mısır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geleneklerine yönelik bir arayış da vardı ve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arayış firavunluk döneminin bir dizi yabancı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gücün hakimiyetinden önceki son gerçek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Mısır kültürü olarak yorumlanmasını getirdi.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heykelde arkaya yaslanarak oturuşuyla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firavunluk dönemine göndermede bulunan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sfenks ve yüzündeki peçeyi kaldıran</a:t>
            </a:r>
          </a:p>
          <a:p>
            <a:pPr algn="l"/>
            <a:r>
              <a:rPr lang="es-ES" sz="1800" b="0" i="0" u="none" strike="noStrike" baseline="0" dirty="0">
                <a:latin typeface="Fd356996-Identity-H"/>
              </a:rPr>
              <a:t>kadın imgelerinin bir araya getirilişi, yeni bir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radikal değişim dönemine girişi canlı bir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şekilde ifade ediyor.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6190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0B49A1-039A-FBC1-8002-1D1EB806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982A3C5-3072-D0A7-3C55-AC8625DF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173" y="108557"/>
            <a:ext cx="5525826" cy="674944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C94507A-3B71-73B2-828C-A0D0B218EE77}"/>
              </a:ext>
            </a:extLst>
          </p:cNvPr>
          <p:cNvSpPr txBox="1"/>
          <p:nvPr/>
        </p:nvSpPr>
        <p:spPr>
          <a:xfrm>
            <a:off x="585628" y="1828800"/>
            <a:ext cx="58665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İsimsiz, </a:t>
            </a:r>
            <a:r>
              <a:rPr lang="tr-TR" sz="1800" b="0" i="0" u="none" strike="noStrike" baseline="0" dirty="0" err="1">
                <a:latin typeface="Fd356996-Identity-H"/>
              </a:rPr>
              <a:t>Şeyba</a:t>
            </a:r>
            <a:r>
              <a:rPr lang="tr-TR" sz="1800" b="0" i="0" u="none" strike="noStrike" baseline="0" dirty="0">
                <a:latin typeface="Fd356996-Identity-H"/>
              </a:rPr>
              <a:t> </a:t>
            </a:r>
            <a:r>
              <a:rPr lang="tr-TR" sz="1800" b="0" i="0" u="none" strike="noStrike" baseline="0" dirty="0" err="1">
                <a:latin typeface="Fd356996-Identity-H"/>
              </a:rPr>
              <a:t>Talla</a:t>
            </a:r>
            <a:r>
              <a:rPr lang="tr-TR" sz="1800" b="0" i="0" u="none" strike="noStrike" baseline="0" dirty="0">
                <a:latin typeface="Fd356996-Identity-H"/>
              </a:rPr>
              <a:t>!, </a:t>
            </a:r>
            <a:r>
              <a:rPr lang="tr-TR" sz="1800" b="0" i="0" u="none" strike="noStrike" baseline="0" dirty="0">
                <a:latin typeface="Fd300487-Identity-H"/>
              </a:rPr>
              <a:t>1 986, </a:t>
            </a:r>
            <a:r>
              <a:rPr lang="tr-TR" sz="1800" b="0" i="0" u="none" strike="noStrike" baseline="0" dirty="0">
                <a:latin typeface="Fd356996-Identity-H"/>
              </a:rPr>
              <a:t>tuval üstüne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yağlıboya, </a:t>
            </a:r>
            <a:r>
              <a:rPr lang="tr-TR" sz="1800" b="0" i="0" u="none" strike="noStrike" baseline="0" dirty="0">
                <a:latin typeface="Fd300487-Identity-H"/>
              </a:rPr>
              <a:t>1 14 </a:t>
            </a:r>
            <a:r>
              <a:rPr lang="tr-TR" sz="800" b="0" i="0" u="none" strike="noStrike" baseline="0" dirty="0">
                <a:latin typeface="Fd1055267-Identity-H"/>
              </a:rPr>
              <a:t>x </a:t>
            </a:r>
            <a:r>
              <a:rPr lang="tr-TR" sz="1800" b="0" i="0" u="none" strike="noStrike" baseline="0" dirty="0">
                <a:latin typeface="Fd300487-Identity-H"/>
              </a:rPr>
              <a:t>9 1 </a:t>
            </a:r>
            <a:r>
              <a:rPr lang="tr-TR" sz="1800" b="0" i="0" u="none" strike="noStrike" baseline="0" dirty="0">
                <a:latin typeface="Fd356996-Identity-H"/>
              </a:rPr>
              <a:t>cm, La </a:t>
            </a:r>
            <a:r>
              <a:rPr lang="tr-TR" sz="1800" b="0" i="0" u="none" strike="noStrike" baseline="0" dirty="0" err="1">
                <a:latin typeface="Fd356996-Identity-H"/>
              </a:rPr>
              <a:t>Societe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Generale </a:t>
            </a:r>
            <a:r>
              <a:rPr lang="tr-TR" sz="1800" b="0" i="0" u="none" strike="noStrike" baseline="0" dirty="0" err="1">
                <a:latin typeface="Fd356996-Identity-H"/>
              </a:rPr>
              <a:t>Marocaine</a:t>
            </a:r>
            <a:r>
              <a:rPr lang="tr-TR" sz="1800" b="0" i="0" u="none" strike="noStrike" baseline="0" dirty="0">
                <a:latin typeface="Fd356996-Identity-H"/>
              </a:rPr>
              <a:t> de </a:t>
            </a:r>
            <a:r>
              <a:rPr lang="tr-TR" sz="1800" b="0" i="0" u="none" strike="noStrike" baseline="0" dirty="0" err="1">
                <a:latin typeface="Fd356996-Identity-H"/>
              </a:rPr>
              <a:t>Banques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Koleksiyonu</a:t>
            </a:r>
          </a:p>
          <a:p>
            <a:pPr algn="l"/>
            <a:r>
              <a:rPr lang="sv-SE" sz="1800" b="0" i="0" u="none" strike="noStrike" baseline="0" dirty="0">
                <a:latin typeface="Fd356996-Identity-H"/>
              </a:rPr>
              <a:t>Şeyba Talla! günümüzde Magrip'in en iyi bilinen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kadın ressamlarından biridir. Sanat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okulu eğitimi yoktur ve bir süre nakkaş olarak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çalıştıktan sonra resme yönelmiştir.</a:t>
            </a:r>
          </a:p>
          <a:p>
            <a:pPr algn="l"/>
            <a:r>
              <a:rPr lang="fr-FR" sz="1800" b="0" i="0" u="none" strike="noStrike" baseline="0" dirty="0" err="1">
                <a:latin typeface="Fd356996-Identity-H"/>
              </a:rPr>
              <a:t>Eserleri</a:t>
            </a:r>
            <a:r>
              <a:rPr lang="fr-FR" sz="1800" b="0" i="0" u="none" strike="noStrike" baseline="0" dirty="0">
                <a:latin typeface="Fd356996-Identity-H"/>
              </a:rPr>
              <a:t> </a:t>
            </a:r>
            <a:r>
              <a:rPr lang="fr-FR" sz="1800" b="0" i="0" u="none" strike="noStrike" baseline="0" dirty="0" err="1">
                <a:latin typeface="Fd356996-Identity-H"/>
              </a:rPr>
              <a:t>ilk</a:t>
            </a:r>
            <a:r>
              <a:rPr lang="fr-FR" sz="1800" b="0" i="0" u="none" strike="noStrike" baseline="0" dirty="0">
                <a:latin typeface="Fd356996-Identity-H"/>
              </a:rPr>
              <a:t> </a:t>
            </a:r>
            <a:r>
              <a:rPr lang="fr-FR" sz="1800" b="0" i="0" u="none" strike="noStrike" baseline="0" dirty="0" err="1">
                <a:latin typeface="Fd356996-Identity-H"/>
              </a:rPr>
              <a:t>kez</a:t>
            </a:r>
            <a:r>
              <a:rPr lang="fr-FR" sz="1800" b="0" i="0" u="none" strike="noStrike" baseline="0" dirty="0">
                <a:latin typeface="Fd356996-Identity-H"/>
              </a:rPr>
              <a:t> </a:t>
            </a:r>
            <a:r>
              <a:rPr lang="fr-FR" sz="1800" b="0" i="0" u="none" strike="noStrike" baseline="0" dirty="0" err="1">
                <a:latin typeface="Fd356996-Identity-H"/>
              </a:rPr>
              <a:t>Paris'te</a:t>
            </a:r>
            <a:r>
              <a:rPr lang="fr-FR" sz="1800" b="0" i="0" u="none" strike="noStrike" baseline="0" dirty="0">
                <a:latin typeface="Fd356996-Identity-H"/>
              </a:rPr>
              <a:t> </a:t>
            </a:r>
            <a:r>
              <a:rPr lang="fr-FR" sz="1800" b="0" i="0" u="none" strike="noStrike" baseline="0" dirty="0" err="1">
                <a:latin typeface="Fd356996-Identity-H"/>
              </a:rPr>
              <a:t>sergilenmiştir</a:t>
            </a:r>
            <a:r>
              <a:rPr lang="fr-FR" sz="1800" b="0" i="0" u="none" strike="noStrike" baseline="0" dirty="0">
                <a:latin typeface="Fd356996-Identity-H"/>
              </a:rPr>
              <a:t>. </a:t>
            </a:r>
            <a:r>
              <a:rPr lang="fr-FR" sz="1800" b="0" i="0" u="none" strike="noStrike" baseline="0" dirty="0" err="1">
                <a:latin typeface="Fd356996-Identity-H"/>
              </a:rPr>
              <a:t>Tallal'ı</a:t>
            </a:r>
            <a:endParaRPr lang="fr-FR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olağanüstü etkili kompozisyonlarda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başarıya taşıyan etken, modern naif resim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ile Fas halk sanatının bağımsız ifade gücünün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bileşimidir. Konularını Kazablanka'daki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evinden sıklıkla görmeye gittiği köylerdeki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hayattan alır.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835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53C51A-65DE-4DC9-7D5A-B0D954E2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78FADE2-7C9D-A6F5-FBD9-5F6673420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2995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97D2BA9-D564-76D2-78D6-C205198FBF52}"/>
              </a:ext>
            </a:extLst>
          </p:cNvPr>
          <p:cNvSpPr txBox="1"/>
          <p:nvPr/>
        </p:nvSpPr>
        <p:spPr>
          <a:xfrm>
            <a:off x="6096000" y="1690688"/>
            <a:ext cx="595558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Hat Soyutlaması, </a:t>
            </a:r>
            <a:r>
              <a:rPr lang="tr-TR" sz="1800" b="0" i="0" u="none" strike="noStrike" baseline="0" dirty="0">
                <a:latin typeface="Fd356996-Identity-H"/>
              </a:rPr>
              <a:t>Vicdan Ali, 1 993,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kağıt üstünde akrilik, 70 </a:t>
            </a:r>
            <a:r>
              <a:rPr lang="tr-TR" sz="800" b="0" i="0" u="none" strike="noStrike" baseline="0" dirty="0">
                <a:latin typeface="Fd1055267-Identity-H"/>
              </a:rPr>
              <a:t>x </a:t>
            </a:r>
            <a:r>
              <a:rPr lang="tr-TR" sz="1800" b="0" i="0" u="none" strike="noStrike" baseline="0" dirty="0">
                <a:latin typeface="Fd356996-Identity-H"/>
              </a:rPr>
              <a:t>50 cm, özel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şahsa ait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Amman'da tarih öğrenimi gören Vicdan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Ali, l 962'de Ürdün'ün Birleşmiş Milletler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nezdindeki büyükelçisi oldu. l 980'1erin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başlarından beri, </a:t>
            </a:r>
            <a:r>
              <a:rPr lang="tr-TR" sz="1800" b="0" i="0" u="none" strike="noStrike" baseline="0" dirty="0" err="1">
                <a:latin typeface="Fd356996-Identity-H"/>
              </a:rPr>
              <a:t>lslam</a:t>
            </a:r>
            <a:r>
              <a:rPr lang="tr-TR" sz="1800" b="0" i="0" u="none" strike="noStrike" baseline="0" dirty="0">
                <a:latin typeface="Fd356996-Identity-H"/>
              </a:rPr>
              <a:t> dünyasının bugünkü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görsel sanatını sergiler ve yayınlar aracılığıyla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uluslararası kamuoyuna tanıtma mücadelesi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içindedir. Bu resimde Arapça "</a:t>
            </a:r>
            <a:r>
              <a:rPr lang="tr-TR" sz="1800" b="0" i="0" u="none" strike="noStrike" baseline="0" dirty="0" err="1">
                <a:latin typeface="Fd356996-Identity-H"/>
              </a:rPr>
              <a:t>tealallah</a:t>
            </a:r>
            <a:r>
              <a:rPr lang="tr-TR" sz="1800" b="0" i="0" u="none" strike="noStrike" baseline="0" dirty="0">
                <a:latin typeface="Fd356996-Identity-H"/>
              </a:rPr>
              <a:t>"</a:t>
            </a:r>
          </a:p>
          <a:p>
            <a:pPr algn="l"/>
            <a:r>
              <a:rPr lang="fi-FI" sz="1800" b="0" i="0" u="none" strike="noStrike" baseline="0" dirty="0">
                <a:latin typeface="Fd356996-Identity-H"/>
              </a:rPr>
              <a:t>kelimesinin başındaki "te" harfinin bir</a:t>
            </a:r>
          </a:p>
          <a:p>
            <a:pPr algn="l"/>
            <a:r>
              <a:rPr lang="fi-FI" sz="1800" b="0" i="0" u="none" strike="noStrike" baseline="0" dirty="0">
                <a:latin typeface="Fd356996-Identity-H"/>
              </a:rPr>
              <a:t>kısmı görülüyor. Vicdan Ali hat sanatıyla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soyut bir kompozisyon biçimindeki modern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tasarım olarak uğraşır; bu kompozisyonda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seçilen harf dolaylı olarak tarihsel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olaylara ya da dinsel fikirlere göndermede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bulunabilir.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428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5692F3-A139-FC8F-25A2-165F0F42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A5E4D6D-6EFD-64E9-C671-E63EBD521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187" y="1171254"/>
            <a:ext cx="6390216" cy="519699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0F6EB59-BC1C-B2C1-0B15-C92D358240B0}"/>
              </a:ext>
            </a:extLst>
          </p:cNvPr>
          <p:cNvSpPr txBox="1"/>
          <p:nvPr/>
        </p:nvSpPr>
        <p:spPr>
          <a:xfrm>
            <a:off x="503435" y="1479479"/>
            <a:ext cx="45822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Bozkırlar ve Gölgeler,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Memun</a:t>
            </a:r>
            <a:r>
              <a:rPr lang="tr-TR" sz="1800" b="0" i="0" u="none" strike="noStrike" baseline="0" dirty="0">
                <a:latin typeface="Fd356996-Identity-H"/>
              </a:rPr>
              <a:t> </a:t>
            </a:r>
            <a:r>
              <a:rPr lang="tr-TR" sz="1800" b="0" i="0" u="none" strike="noStrike" baseline="0" dirty="0" err="1">
                <a:latin typeface="Fd356996-Identity-H"/>
              </a:rPr>
              <a:t>Sakkal</a:t>
            </a:r>
            <a:r>
              <a:rPr lang="tr-TR" sz="1800" b="0" i="0" u="none" strike="noStrike" baseline="0" dirty="0">
                <a:latin typeface="Fd356996-Identity-H"/>
              </a:rPr>
              <a:t>, 1 994, bilgisayar yardımıyla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çizilmiş grafik, özel şahsa ait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Mimar, şehir planlamacısı ve tasarımcı olan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Sakal, bu alanlarda Washington </a:t>
            </a:r>
            <a:r>
              <a:rPr lang="tr-TR" sz="1800" b="0" i="0" u="none" strike="noStrike" baseline="0" dirty="0" err="1">
                <a:latin typeface="Fd356996-Identity-H"/>
              </a:rPr>
              <a:t>D.C.'de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ders de vermektedir. Sanatçının bu tasarımında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üçboyutlu </a:t>
            </a:r>
            <a:r>
              <a:rPr lang="tr-TR" sz="1800" b="0" i="0" u="none" strike="noStrike" baseline="0" dirty="0" err="1">
                <a:latin typeface="Fd356996-Identity-H"/>
              </a:rPr>
              <a:t>Küfl</a:t>
            </a:r>
            <a:r>
              <a:rPr lang="tr-TR" sz="1800" b="0" i="0" u="none" strike="noStrike" baseline="0" dirty="0">
                <a:latin typeface="Fd356996-Identity-H"/>
              </a:rPr>
              <a:t> yazısıyla "kelime-i şahadet"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görülüyor. Üç yönden okunması gereken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sözlerin birinci kısmı resmin dikey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yüzeyinde, ikinci kısmı ise yatay yüzeyinde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yer alıyor. Güçlü renk şeması kompozisyonunun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canlılığını vurgular ve aynı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zamanda </a:t>
            </a:r>
            <a:r>
              <a:rPr lang="tr-TR" sz="1800" b="0" i="0" u="none" strike="noStrike" baseline="0" dirty="0" err="1">
                <a:latin typeface="Fd356996-Identity-H"/>
              </a:rPr>
              <a:t>lslami</a:t>
            </a:r>
            <a:r>
              <a:rPr lang="tr-TR" sz="1800" b="0" i="0" u="none" strike="noStrike" baseline="0" dirty="0">
                <a:latin typeface="Fd356996-Identity-H"/>
              </a:rPr>
              <a:t> dinsel fikirlerin büyük çeşitliliğine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göndermede bulunur.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439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65DF5-E3FF-61CC-1EC2-100E7356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Kaynaklar (sunuya ait)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E3827-52AC-8078-C21E-DACC02C43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Hattstein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Markus, Peter </a:t>
            </a:r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Delius</a:t>
            </a:r>
            <a:r>
              <a:rPr lang="tr-TR" dirty="0"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İslam: Sanatı ve Mimarisi, Literatür, İstanbul, 2005.</a:t>
            </a:r>
            <a:endParaRPr lang="tr-T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Archnet.org</a:t>
            </a:r>
          </a:p>
          <a:p>
            <a:r>
              <a:rPr lang="tr-TR" dirty="0" err="1"/>
              <a:t>Metropolian</a:t>
            </a:r>
            <a:r>
              <a:rPr lang="tr-TR" dirty="0"/>
              <a:t> </a:t>
            </a:r>
            <a:r>
              <a:rPr lang="tr-TR" dirty="0" err="1"/>
              <a:t>Museum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05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C962FF-7B4F-00DC-A49D-4668872D0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23B278-EF38-84D8-13A7-320D5B154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7120DCE-ADCF-E8FA-F014-BD9D6550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2" y="99010"/>
            <a:ext cx="5903089" cy="331829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201885D-D9FD-6E4D-EC78-2BDD8AA66081}"/>
              </a:ext>
            </a:extLst>
          </p:cNvPr>
          <p:cNvSpPr txBox="1"/>
          <p:nvPr/>
        </p:nvSpPr>
        <p:spPr>
          <a:xfrm>
            <a:off x="5975571" y="1825625"/>
            <a:ext cx="549038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İslamabad'daki Kral Faysal</a:t>
            </a:r>
          </a:p>
          <a:p>
            <a:pPr algn="l"/>
            <a:r>
              <a:rPr lang="fi-FI" sz="1800" b="0" i="0" u="none" strike="noStrike" baseline="0" dirty="0">
                <a:latin typeface="Fd300487-Identity-H"/>
              </a:rPr>
              <a:t>Camisi, </a:t>
            </a:r>
            <a:r>
              <a:rPr lang="fi-FI" sz="1800" b="0" i="0" u="none" strike="noStrike" baseline="0" dirty="0">
                <a:latin typeface="Fd356996-Identity-H"/>
              </a:rPr>
              <a:t>Pakistan, Vedat Dalokay (Türkiye),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1 966- 1 986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cami namaz bölmesinde 1 O bin ve yine camiye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ait bitişik alanda 80 bin müminin namaz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kılabileceği şekilde tasarlanmıştır. Adını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l 966'daki ziyareti sırasında projeyi finanse etme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sözünü veren Suudi Arabistan Kralı Faysal'dan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alır. </a:t>
            </a:r>
            <a:r>
              <a:rPr lang="tr-TR" sz="1800" b="0" i="0" u="none" strike="noStrike" baseline="0" dirty="0" err="1">
                <a:latin typeface="Fd356996-Identity-H"/>
              </a:rPr>
              <a:t>lslam</a:t>
            </a:r>
            <a:r>
              <a:rPr lang="tr-TR" sz="1800" b="0" i="0" u="none" strike="noStrike" baseline="0" dirty="0">
                <a:latin typeface="Fd356996-Identity-H"/>
              </a:rPr>
              <a:t> Araştırmaları Enstitüsü ve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1 982'den beri Uluslararası İslam Üniversitesi'nin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bazı bölümleri camiye bağlıdır. iç mekan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Türk sanatçı Mengü Erte! tarafından bazı hat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süslerinin işlendiği seramik çinilerle bezenmiştir.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245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1D8591-9BD2-5DCE-6029-E3B3A455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1375505-9B6B-9E5C-26E8-ADF61DC6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40" y="2031847"/>
            <a:ext cx="5496360" cy="330044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6AF1AC15-9B66-CF2E-1D4B-7C79D8CF101C}"/>
              </a:ext>
            </a:extLst>
          </p:cNvPr>
          <p:cNvSpPr txBox="1"/>
          <p:nvPr/>
        </p:nvSpPr>
        <p:spPr>
          <a:xfrm>
            <a:off x="6236413" y="1690688"/>
            <a:ext cx="57227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Kahire'deki Mehmed Ali Paşa Camisi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Yusuf </a:t>
            </a:r>
            <a:r>
              <a:rPr lang="tr-TR" sz="1800" b="0" i="0" u="none" strike="noStrike" baseline="0" dirty="0" err="1">
                <a:latin typeface="Fd356996-Identity-H"/>
              </a:rPr>
              <a:t>Buşnak</a:t>
            </a:r>
            <a:r>
              <a:rPr lang="tr-TR" sz="1800" b="0" i="0" u="none" strike="noStrike" baseline="0" dirty="0">
                <a:latin typeface="Fd356996-Identity-H"/>
              </a:rPr>
              <a:t>, 1 824- 1 848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İlk başta Fransız mimar Pascal </a:t>
            </a:r>
            <a:r>
              <a:rPr lang="tr-TR" sz="1800" b="0" i="0" u="none" strike="noStrike" baseline="0" dirty="0" err="1">
                <a:latin typeface="Fd356996-Identity-H"/>
              </a:rPr>
              <a:t>Coste'un</a:t>
            </a:r>
            <a:endParaRPr lang="tr-TR" sz="1800" b="0" i="0" u="none" strike="noStrike" baseline="0" dirty="0">
              <a:latin typeface="Fd356996-Identity-H"/>
            </a:endParaRP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Memluk üslubuna göre planladığı bu cami,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sonunda bilinmeyen sebeplerle Yunanlı mimar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Yusuf </a:t>
            </a:r>
            <a:r>
              <a:rPr lang="tr-TR" sz="1800" b="0" i="0" u="none" strike="noStrike" baseline="0" dirty="0" err="1">
                <a:latin typeface="Fd356996-Identity-H"/>
              </a:rPr>
              <a:t>Buşnak'ın</a:t>
            </a:r>
            <a:r>
              <a:rPr lang="tr-TR" sz="1800" b="0" i="0" u="none" strike="noStrike" baseline="0" dirty="0">
                <a:latin typeface="Fd356996-Identity-H"/>
              </a:rPr>
              <a:t> İstanbul'daki Yeni Valide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Camisi'ni ( 1 599) örnek alan tasarımına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göre i </a:t>
            </a:r>
            <a:r>
              <a:rPr lang="tr-TR" sz="1800" b="0" i="0" u="none" strike="noStrike" baseline="0" dirty="0" err="1">
                <a:latin typeface="Fd356996-Identity-H"/>
              </a:rPr>
              <a:t>nşa</a:t>
            </a:r>
            <a:r>
              <a:rPr lang="tr-TR" sz="1800" b="0" i="0" u="none" strike="noStrike" baseline="0" dirty="0">
                <a:latin typeface="Fd356996-Identity-H"/>
              </a:rPr>
              <a:t> edildi. Dolayısıyla, Sinan'ın mimari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anlayışına doğrudan dayanır. Dahası,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yüksek bir alandaki konumuyla güçlü bir siyasal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ifade taşır; klasik Osmanlı camisine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uygun üslubu, yerel Fatımi ve Memluk cami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üsluplarından farklıdır. Böylece bilinçli seçilmiş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bir husus olarak, Osmanlı İmparatorluğu'na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aidiyet duygusunu vurgular.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41485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6EAA0A-AC28-AF19-395E-B21144830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C23B11-C547-BAF7-455A-FCBD3DE75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09639E6-4044-0524-5AD1-CB959240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05650" cy="439102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516B3B6-00D3-ABDC-A6B4-4C60FCD1D89B}"/>
              </a:ext>
            </a:extLst>
          </p:cNvPr>
          <p:cNvSpPr txBox="1"/>
          <p:nvPr/>
        </p:nvSpPr>
        <p:spPr>
          <a:xfrm>
            <a:off x="7253554" y="1109609"/>
            <a:ext cx="4746661" cy="423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Endonezya'da devletçe inşa</a:t>
            </a:r>
          </a:p>
          <a:p>
            <a:pPr algn="l"/>
            <a:r>
              <a:rPr lang="tr-TR" sz="1800" b="0" i="0" u="none" strike="noStrike" baseline="0" dirty="0">
                <a:latin typeface="Fd300487-Identity-H"/>
              </a:rPr>
              <a:t>edilen İstiklal Camisi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Cakarta, F. </a:t>
            </a:r>
            <a:r>
              <a:rPr lang="tr-TR" sz="1800" b="0" i="0" u="none" strike="noStrike" baseline="0" dirty="0" err="1">
                <a:latin typeface="Fd356996-Identity-H"/>
              </a:rPr>
              <a:t>Silaban</a:t>
            </a:r>
            <a:r>
              <a:rPr lang="tr-TR" sz="1800" b="0" i="0" u="none" strike="noStrike" baseline="0" dirty="0">
                <a:latin typeface="Fd356996-Identity-H"/>
              </a:rPr>
              <a:t>, 1 955- 1 984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Devlet camisi geleneği dünyada en büyük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Müslüman nüfusu barındıran Endonezya'da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ortaya çıktı. Bu caminin tasarımı ve inşası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için açılan yarışmaya sadece Endonezyalıların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girmesine izin verildi. Kullanılacak malzemelerin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uzun ömürlü olması ve ülke içinde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bulunması şartı koşuldu. </a:t>
            </a:r>
            <a:r>
              <a:rPr lang="tr-TR" sz="1800" b="0" i="0" u="none" strike="noStrike" baseline="0" dirty="0" err="1">
                <a:latin typeface="Fd356996-Identity-H"/>
              </a:rPr>
              <a:t>Silaban</a:t>
            </a:r>
            <a:r>
              <a:rPr lang="tr-TR" sz="1800" b="0" i="0" u="none" strike="noStrike" baseline="0" dirty="0">
                <a:latin typeface="Fd356996-Identity-H"/>
              </a:rPr>
              <a:t> yapı bileşenlerinin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imalatında beton ve çelik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seçildi. Toplam 36.980 metre karelik alana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sahip namaz bölmesi bezeme unsurları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mermer, seramik ve çeliktir.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7861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00FD1D-170F-69D6-946A-62CBBE3A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3885E5E-66AF-73F6-6C77-765D375BD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87" b="2248"/>
          <a:stretch/>
        </p:blipFill>
        <p:spPr>
          <a:xfrm>
            <a:off x="215757" y="1690688"/>
            <a:ext cx="5085708" cy="425350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E4AC134-3E4D-789F-6E13-BF5D7413E664}"/>
              </a:ext>
            </a:extLst>
          </p:cNvPr>
          <p:cNvSpPr txBox="1"/>
          <p:nvPr/>
        </p:nvSpPr>
        <p:spPr>
          <a:xfrm>
            <a:off x="5301465" y="1690689"/>
            <a:ext cx="384510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 err="1">
                <a:latin typeface="Fd300487-Identity-H"/>
              </a:rPr>
              <a:t>Niono'daki</a:t>
            </a:r>
            <a:r>
              <a:rPr lang="tr-TR" sz="1800" b="0" i="0" u="none" strike="noStrike" baseline="0" dirty="0">
                <a:latin typeface="Fd300487-Identity-H"/>
              </a:rPr>
              <a:t> Cami-i Kebir, </a:t>
            </a:r>
            <a:r>
              <a:rPr lang="tr-TR" sz="1800" b="0" i="0" u="none" strike="noStrike" baseline="0" dirty="0">
                <a:latin typeface="Fd356996-Identity-H"/>
              </a:rPr>
              <a:t>Mali,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1948- 1973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Çatısı ve cepheleri kil, güneşte kurutulmuş kil tuğla ve ahşap kirişlerden inşa edilen bu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cami, şimdiki boyutlarına l 948'den beri üç aşamalı bir genişletmeyle ulaşmıştır. İlk başta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1 26 metre kare olan ve 68 kolon üstünde duran namaz bölmesi, şimdi 726 metre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kareyi aşkın alanıyla neredeyse caminin bütün iç kısmını doldurur. Avluda başka yapılar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ve abdest alma bölmesi yer alır.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263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F05E87-5EEB-34A8-B124-48F415C1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61F2F8B-7F86-8544-681B-5EC2A0C24E14}"/>
              </a:ext>
            </a:extLst>
          </p:cNvPr>
          <p:cNvSpPr txBox="1"/>
          <p:nvPr/>
        </p:nvSpPr>
        <p:spPr>
          <a:xfrm>
            <a:off x="924674" y="1690688"/>
            <a:ext cx="38219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1800" b="0" i="0" u="none" strike="noStrike" baseline="0" dirty="0">
                <a:latin typeface="Fd300487-Identity-H"/>
              </a:rPr>
              <a:t>Kral Abdullah Camisi, </a:t>
            </a:r>
            <a:r>
              <a:rPr lang="fi-FI" sz="1800" b="0" i="0" u="none" strike="noStrike" baseline="0" dirty="0">
                <a:latin typeface="Fd356996-Identity-H"/>
              </a:rPr>
              <a:t>Amman, Rasim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Bedran</a:t>
            </a:r>
            <a:r>
              <a:rPr lang="tr-TR" sz="1800" b="0" i="0" u="none" strike="noStrike" baseline="0" dirty="0">
                <a:latin typeface="Fd356996-Identity-H"/>
              </a:rPr>
              <a:t>, 1 989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caminin ortadaki simetrik konumlu kubbeye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doğru yönelen düzgün kenarlı bir sekizgen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zemin planı vardır. Mısırlı mimar Hasan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Fethi'nin bir öğrencisi olan Rasim </a:t>
            </a:r>
            <a:r>
              <a:rPr lang="tr-TR" sz="1800" b="0" i="0" u="none" strike="noStrike" baseline="0" dirty="0" err="1">
                <a:latin typeface="Fd356996-Identity-H"/>
              </a:rPr>
              <a:t>Bedran</a:t>
            </a:r>
            <a:r>
              <a:rPr lang="tr-TR" sz="1800" b="0" i="0" u="none" strike="noStrike" baseline="0" dirty="0">
                <a:latin typeface="Fd356996-Identity-H"/>
              </a:rPr>
              <a:t>, tıpkı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öğretmeni gibi, eski mimari örnekleri titizlikle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inceledi. Bu şekilde geliştirdiği kendine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özgü mimari üslupta, eski örneklerden alınmış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yapı biçimleri fazlalıklardan arındırılmış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tasarıma tam bir bütünlükle oturur.</a:t>
            </a:r>
            <a:endParaRPr lang="tr-TR" dirty="0"/>
          </a:p>
        </p:txBody>
      </p:sp>
      <p:sp>
        <p:nvSpPr>
          <p:cNvPr id="6" name="AutoShape 2" descr="Herkesin Ziyaretine Açık Çağdaş Bir İslam Mimarisi: Kral I. Abdullah Camii">
            <a:extLst>
              <a:ext uri="{FF2B5EF4-FFF2-40B4-BE49-F238E27FC236}">
                <a16:creationId xmlns:a16="http://schemas.microsoft.com/office/drawing/2014/main" id="{379DDF1C-7C76-2187-25CE-B0EAEF8F07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Herkesin Ziyaretine Açık Çağdaş Bir İslam Mimarisi: Kral I. Abdullah Camii">
            <a:extLst>
              <a:ext uri="{FF2B5EF4-FFF2-40B4-BE49-F238E27FC236}">
                <a16:creationId xmlns:a16="http://schemas.microsoft.com/office/drawing/2014/main" id="{CD16B153-1435-2F1E-ACB2-4230116FBA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0" name="Picture 6" descr="Amman'da Gezilecek Yerler | obilet.com - Blog">
            <a:extLst>
              <a:ext uri="{FF2B5EF4-FFF2-40B4-BE49-F238E27FC236}">
                <a16:creationId xmlns:a16="http://schemas.microsoft.com/office/drawing/2014/main" id="{17BD117C-3AB9-5045-A872-218FB02D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769" y="1509418"/>
            <a:ext cx="6689871" cy="44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6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865674-06A9-AD16-8D5F-767984CE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8BFD970-460D-0AF5-E183-B3122F6C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73" y="1777428"/>
            <a:ext cx="6075755" cy="454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7A2A91D-2FDE-0D19-DC1A-B6DC30B6D249}"/>
              </a:ext>
            </a:extLst>
          </p:cNvPr>
          <p:cNvSpPr txBox="1"/>
          <p:nvPr/>
        </p:nvSpPr>
        <p:spPr>
          <a:xfrm>
            <a:off x="493160" y="1690688"/>
            <a:ext cx="427404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Cidde'deki Kral Suud Camisi</a:t>
            </a:r>
          </a:p>
          <a:p>
            <a:pPr algn="l"/>
            <a:r>
              <a:rPr lang="fi-FI" sz="1800" b="0" i="0" u="none" strike="noStrike" baseline="0" dirty="0">
                <a:latin typeface="Fd356996-Identity-H"/>
              </a:rPr>
              <a:t>Suudi Arabistan, Abdülvekil, 1 989</a:t>
            </a:r>
          </a:p>
          <a:p>
            <a:pPr algn="l"/>
            <a:r>
              <a:rPr lang="tr-TR" sz="1800" b="0" i="0" u="none" strike="noStrike" baseline="0" dirty="0" err="1">
                <a:latin typeface="Fd356996-Identity-H"/>
              </a:rPr>
              <a:t>Abdülvekil</a:t>
            </a:r>
            <a:r>
              <a:rPr lang="tr-TR" sz="1800" b="0" i="0" u="none" strike="noStrike" baseline="0" dirty="0">
                <a:latin typeface="Fd356996-Identity-H"/>
              </a:rPr>
              <a:t> İslam dönemindeki </a:t>
            </a:r>
            <a:r>
              <a:rPr lang="tr-TR" sz="1800" b="0" i="0" u="none" strike="noStrike" baseline="0" dirty="0" err="1">
                <a:latin typeface="Fd356996-Identity-H"/>
              </a:rPr>
              <a:t>Nübye</a:t>
            </a:r>
            <a:r>
              <a:rPr lang="tr-TR" sz="1800" b="0" i="0" u="none" strike="noStrike" baseline="0" dirty="0">
                <a:latin typeface="Fd356996-Identity-H"/>
              </a:rPr>
              <a:t> sanatına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özgü klasik mimari biçimleri ve malzemeleri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inceleyerek yapılarında kullanan Hasan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Fethi'nin bir öğrencisidir. Kral Suud Camisi'ni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inşa ederken, </a:t>
            </a:r>
            <a:r>
              <a:rPr lang="tr-TR" sz="1800" b="0" i="0" u="none" strike="noStrike" baseline="0" dirty="0" err="1">
                <a:latin typeface="Fd356996-Identity-H"/>
              </a:rPr>
              <a:t>Abdülvekil</a:t>
            </a:r>
            <a:r>
              <a:rPr lang="tr-TR" sz="1800" b="0" i="0" u="none" strike="noStrike" baseline="0" dirty="0">
                <a:latin typeface="Fd356996-Identity-H"/>
              </a:rPr>
              <a:t> hem giriş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alanıyla hem de minareyle Kahire'deki Sultan</a:t>
            </a:r>
          </a:p>
          <a:p>
            <a:pPr algn="l"/>
            <a:r>
              <a:rPr lang="es-ES" sz="1800" b="0" i="0" u="none" strike="noStrike" baseline="0" dirty="0">
                <a:latin typeface="Fd356996-Identity-H"/>
              </a:rPr>
              <a:t>Hasan Camisi'ne </a:t>
            </a:r>
            <a:r>
              <a:rPr lang="es-ES" sz="2000" b="0" i="0" u="none" strike="noStrike" baseline="0" dirty="0">
                <a:latin typeface="Fd1058819-Identity-H"/>
              </a:rPr>
              <a:t>( </a:t>
            </a:r>
            <a:r>
              <a:rPr lang="es-ES" sz="1800" b="0" i="0" u="none" strike="noStrike" baseline="0" dirty="0">
                <a:latin typeface="Fd356996-Identity-H"/>
              </a:rPr>
              <a:t>1356-63) göndermelere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yer verdi. Ayrıca, yapının diğer bazı unsurları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(kubbenin şekli, eyvan) Memluk mimarisinin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gözle görülür izlerini taşır.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720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51A076-18C5-9570-93F4-0D98F09D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2DB56DF-A33B-219A-FB78-3DDC1978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343" y="1122399"/>
            <a:ext cx="5886485" cy="496408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7C0592D-47CC-FFF4-15AE-FACA0975A918}"/>
              </a:ext>
            </a:extLst>
          </p:cNvPr>
          <p:cNvSpPr txBox="1"/>
          <p:nvPr/>
        </p:nvSpPr>
        <p:spPr>
          <a:xfrm>
            <a:off x="561173" y="1690688"/>
            <a:ext cx="43520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Kazablanka'daki Kral Hasan Camisi</a:t>
            </a:r>
          </a:p>
          <a:p>
            <a:pPr algn="l"/>
            <a:r>
              <a:rPr lang="fr-FR" sz="1800" b="0" i="0" u="none" strike="noStrike" baseline="0" dirty="0">
                <a:latin typeface="Fd356996-Identity-H"/>
              </a:rPr>
              <a:t>Fas, Michel </a:t>
            </a:r>
            <a:r>
              <a:rPr lang="fr-FR" sz="1800" b="0" i="0" u="none" strike="noStrike" baseline="0" dirty="0" err="1">
                <a:latin typeface="Fd356996-Identity-H"/>
              </a:rPr>
              <a:t>Pinseau</a:t>
            </a:r>
            <a:r>
              <a:rPr lang="fr-FR" sz="1800" b="0" i="0" u="none" strike="noStrike" baseline="0" dirty="0">
                <a:latin typeface="Fd356996-Identity-H"/>
              </a:rPr>
              <a:t>, 1 986-93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Bu caminin namaz bölmesi 25 bin mümini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alacak şekilde tasarlanmıştır. Yapıya hakim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olan minarenin yüksekliği 200 metredir ve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tasarımı açısından </a:t>
            </a:r>
            <a:r>
              <a:rPr lang="tr-TR" sz="1800" b="0" i="0" u="none" strike="noStrike" baseline="0" dirty="0" err="1">
                <a:latin typeface="Fd356996-Identity-H"/>
              </a:rPr>
              <a:t>Magrip'in</a:t>
            </a:r>
            <a:r>
              <a:rPr lang="tr-TR" sz="1800" b="0" i="0" u="none" strike="noStrike" baseline="0" dirty="0">
                <a:latin typeface="Fd356996-Identity-H"/>
              </a:rPr>
              <a:t> geleneksel kule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minarelerini izler. Namaz bölmesini örten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çatı çok ilginçtir; 25 </a:t>
            </a:r>
            <a:r>
              <a:rPr lang="tr-TR" sz="800" b="0" i="0" u="none" strike="noStrike" baseline="0" dirty="0">
                <a:latin typeface="Fd1055267-Identity-H"/>
              </a:rPr>
              <a:t>x </a:t>
            </a:r>
            <a:r>
              <a:rPr lang="tr-TR" sz="1800" b="0" i="0" u="none" strike="noStrike" baseline="0" dirty="0">
                <a:latin typeface="Fd356996-Identity-H"/>
              </a:rPr>
              <a:t>70 metre ebadındaki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bir alan gerektiğinde çekilip açılabilir. Yapı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ayrıca bir medrese, bir kütüphane ve bir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sergi yeri barındırır.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97930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195D21-BF49-2D17-F04F-FC340868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4DA518D-F3F7-60CE-E1CA-CF3804CA5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05" y="1952090"/>
            <a:ext cx="4166886" cy="332404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9671E0F-51B1-DBB4-5188-F1DCF415203B}"/>
              </a:ext>
            </a:extLst>
          </p:cNvPr>
          <p:cNvSpPr txBox="1"/>
          <p:nvPr/>
        </p:nvSpPr>
        <p:spPr>
          <a:xfrm>
            <a:off x="6205592" y="1952090"/>
            <a:ext cx="294097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300487-Identity-H"/>
              </a:rPr>
              <a:t>Şehitler Anıtı, </a:t>
            </a:r>
            <a:r>
              <a:rPr lang="tr-TR" sz="1800" b="0" i="0" u="none" strike="noStrike" baseline="0" dirty="0" err="1">
                <a:latin typeface="Fd356996-Identity-H"/>
              </a:rPr>
              <a:t>lsmail</a:t>
            </a:r>
            <a:r>
              <a:rPr lang="tr-TR" sz="1800" b="0" i="0" u="none" strike="noStrike" baseline="0" dirty="0">
                <a:latin typeface="Fd356996-Identity-H"/>
              </a:rPr>
              <a:t> Fettah, Bağdat, 1 983, yükseklik 40 metre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Yapay bir ada üstünde duran, içi oyuk ve mavi-turkuaz çinilerle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kaplı bu soğan biçimli kubbeler, </a:t>
            </a:r>
            <a:r>
              <a:rPr lang="tr-TR" sz="1800" b="0" i="0" u="none" strike="noStrike" baseline="0" dirty="0" err="1">
                <a:latin typeface="Fd356996-Identity-H"/>
              </a:rPr>
              <a:t>lran-lrak</a:t>
            </a:r>
            <a:r>
              <a:rPr lang="tr-TR" sz="1800" b="0" i="0" u="none" strike="noStrike" baseline="0" dirty="0">
                <a:latin typeface="Fd356996-Identity-H"/>
              </a:rPr>
              <a:t> Savaşı'nın ( 1 980- 1 988)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ilk yılında ölen Iraklı askerlerin anısına, Irak Devlet Başkanı Saddam</a:t>
            </a:r>
          </a:p>
          <a:p>
            <a:pPr algn="l"/>
            <a:r>
              <a:rPr lang="tr-TR" sz="1800" b="0" i="0" u="none" strike="noStrike" baseline="0" dirty="0">
                <a:latin typeface="Fd356996-Identity-H"/>
              </a:rPr>
              <a:t>Hüseyin'in emriyle dikilmişti.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8806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53</TotalTime>
  <Words>1003</Words>
  <Application>Microsoft Office PowerPoint</Application>
  <PresentationFormat>Geniş ekran</PresentationFormat>
  <Paragraphs>155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Fd1055267-Identity-H</vt:lpstr>
      <vt:lpstr>Fd1058819-Identity-H</vt:lpstr>
      <vt:lpstr>Fd300487-Identity-H</vt:lpstr>
      <vt:lpstr>Fd356996-Identity-H</vt:lpstr>
      <vt:lpstr>Times New Roman</vt:lpstr>
      <vt:lpstr>Verdana</vt:lpstr>
      <vt:lpstr>Office Teması</vt:lpstr>
      <vt:lpstr>MODERN ÇAĞDA İSLAM SANATI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Temel Kaynaklar (sunuya ait)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ÇAĞDA İSLAM SANATI </dc:title>
  <dc:creator>ayse ersay</dc:creator>
  <cp:lastModifiedBy>ayse ersay</cp:lastModifiedBy>
  <cp:revision>9</cp:revision>
  <dcterms:created xsi:type="dcterms:W3CDTF">2023-01-22T09:22:42Z</dcterms:created>
  <dcterms:modified xsi:type="dcterms:W3CDTF">2023-01-22T10:28:12Z</dcterms:modified>
</cp:coreProperties>
</file>