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75" r:id="rId3"/>
    <p:sldId id="276" r:id="rId4"/>
    <p:sldId id="277" r:id="rId5"/>
    <p:sldId id="278" r:id="rId6"/>
    <p:sldId id="265" r:id="rId7"/>
    <p:sldId id="266" r:id="rId8"/>
    <p:sldId id="268" r:id="rId9"/>
    <p:sldId id="269" r:id="rId10"/>
    <p:sldId id="270" r:id="rId11"/>
    <p:sldId id="272" r:id="rId12"/>
    <p:sldId id="271" r:id="rId13"/>
    <p:sldId id="273" r:id="rId14"/>
    <p:sldId id="274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6E479E-8A59-4269-83B6-6EC4E859B42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863534-3D5E-4BAF-BF74-22E56276227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AF9E8-AD32-4FC7-84FD-1CDEF41A054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AA253-FB61-4478-B076-85D9AF931C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4D0B8-4D1D-463B-85A4-A3C6C2A404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398400-C146-452C-B8C0-78AF4337D22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2555C-E4BF-4D6D-BF2C-2788C8DDB1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E698A-8328-4690-9F71-BC6A40F6C92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39397-661C-452E-85DC-4505B278C4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BF08D1-22AA-456B-B499-2FBC6E7A47D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0A3A17-E3F6-484D-9C3C-B036470BBB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053A68-8475-4221-BF17-A625F0B61F8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FE623B-2E69-49D3-8145-7D3E1059C1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53D299-1BAB-4B11-975E-0CA0F24E024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70827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400" b="1" dirty="0" smtClean="0"/>
              <a:t>Konu 6</a:t>
            </a:r>
            <a:br>
              <a:rPr lang="tr-TR" sz="4400" b="1" dirty="0" smtClean="0"/>
            </a:br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tr-TR" sz="4400" b="1" dirty="0" smtClean="0"/>
              <a:t>Gıda </a:t>
            </a:r>
            <a:r>
              <a:rPr lang="tr-TR" sz="4400" b="1" dirty="0" smtClean="0"/>
              <a:t>Kalite Özelliklerinin Sınıflandırılması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smtClean="0">
                <a:solidFill>
                  <a:schemeClr val="folHlink"/>
                </a:solidFill>
              </a:rPr>
              <a:t>Kalite sağlama bölümleri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smtClean="0"/>
              <a:t>Kalite organizasyonunun yapılandırılması</a:t>
            </a:r>
          </a:p>
          <a:p>
            <a:pPr eaLnBrk="1" hangingPunct="1">
              <a:defRPr/>
            </a:pPr>
            <a:r>
              <a:rPr lang="tr-TR" sz="2800" smtClean="0"/>
              <a:t>Kalite politikasının belirlenmesi</a:t>
            </a:r>
          </a:p>
          <a:p>
            <a:pPr eaLnBrk="1" hangingPunct="1">
              <a:defRPr/>
            </a:pPr>
            <a:r>
              <a:rPr lang="tr-TR" sz="2800" smtClean="0"/>
              <a:t>Kalite hedeflerinin ve planlarının  hazırlanması</a:t>
            </a:r>
          </a:p>
          <a:p>
            <a:pPr eaLnBrk="1" hangingPunct="1">
              <a:defRPr/>
            </a:pPr>
            <a:r>
              <a:rPr lang="tr-TR" sz="2800" smtClean="0"/>
              <a:t>Kalite el kitabının hazırlanması</a:t>
            </a:r>
          </a:p>
          <a:p>
            <a:pPr eaLnBrk="1" hangingPunct="1">
              <a:defRPr/>
            </a:pPr>
            <a:r>
              <a:rPr lang="tr-TR" sz="2800" smtClean="0"/>
              <a:t>Kaliteye teşvik çalışmalarının gerçekleştirilmesi</a:t>
            </a:r>
          </a:p>
          <a:p>
            <a:pPr eaLnBrk="1" hangingPunct="1">
              <a:defRPr/>
            </a:pPr>
            <a:r>
              <a:rPr lang="tr-TR" sz="2800" smtClean="0"/>
              <a:t>Kalite maliyet çalışmaları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Kalite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Herkesin görevidir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err="1" smtClean="0"/>
              <a:t>Organizasyonel</a:t>
            </a:r>
            <a:r>
              <a:rPr lang="tr-TR" dirty="0" smtClean="0"/>
              <a:t> yaklaşım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400" dirty="0" smtClean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</a:t>
            </a:r>
            <a:r>
              <a:rPr lang="tr-TR" sz="2400" dirty="0" smtClean="0">
                <a:solidFill>
                  <a:srgbClr val="FF0000"/>
                </a:solidFill>
                <a:effectLst/>
              </a:rPr>
              <a:t>üst yönetim pozisyonu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 dirty="0" smtClean="0">
                <a:solidFill>
                  <a:srgbClr val="FF0000"/>
                </a:solidFill>
                <a:effectLst/>
              </a:rPr>
              <a:t>	- görev tanımlarının netleşmesi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400" dirty="0" smtClean="0">
                <a:solidFill>
                  <a:srgbClr val="FF0000"/>
                </a:solidFill>
                <a:effectLst/>
              </a:rPr>
              <a:t>	- dokümantasyon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>
                <a:solidFill>
                  <a:srgbClr val="FF0000"/>
                </a:solidFill>
                <a:effectLst/>
              </a:rPr>
              <a:t>	</a:t>
            </a:r>
          </a:p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5"/>
          <p:cNvSpPr>
            <a:spLocks noChangeArrowheads="1"/>
          </p:cNvSpPr>
          <p:nvPr/>
        </p:nvSpPr>
        <p:spPr bwMode="auto">
          <a:xfrm>
            <a:off x="3563938" y="1557338"/>
            <a:ext cx="2303462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2531" name="Oval 6"/>
          <p:cNvSpPr>
            <a:spLocks noChangeArrowheads="1"/>
          </p:cNvSpPr>
          <p:nvPr/>
        </p:nvSpPr>
        <p:spPr bwMode="auto">
          <a:xfrm>
            <a:off x="755650" y="3716338"/>
            <a:ext cx="2303463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2532" name="Oval 7"/>
          <p:cNvSpPr>
            <a:spLocks noChangeArrowheads="1"/>
          </p:cNvSpPr>
          <p:nvPr/>
        </p:nvSpPr>
        <p:spPr bwMode="auto">
          <a:xfrm>
            <a:off x="6443663" y="3716338"/>
            <a:ext cx="2303462" cy="10080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1260475" y="4005263"/>
            <a:ext cx="1871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/>
              <a:t>ANALİZ</a:t>
            </a: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7092950" y="3998913"/>
            <a:ext cx="1871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/>
              <a:t>ÖLÇME</a:t>
            </a: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3995738" y="1844675"/>
            <a:ext cx="1871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b="1"/>
              <a:t>PLANLAMA</a:t>
            </a:r>
          </a:p>
        </p:txBody>
      </p:sp>
      <p:sp>
        <p:nvSpPr>
          <p:cNvPr id="22536" name="Line 11"/>
          <p:cNvSpPr>
            <a:spLocks noChangeShapeType="1"/>
          </p:cNvSpPr>
          <p:nvPr/>
        </p:nvSpPr>
        <p:spPr bwMode="auto">
          <a:xfrm flipV="1">
            <a:off x="2195513" y="2420938"/>
            <a:ext cx="1728787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37" name="Line 12"/>
          <p:cNvSpPr>
            <a:spLocks noChangeShapeType="1"/>
          </p:cNvSpPr>
          <p:nvPr/>
        </p:nvSpPr>
        <p:spPr bwMode="auto">
          <a:xfrm flipH="1" flipV="1">
            <a:off x="5508625" y="2420938"/>
            <a:ext cx="1655763" cy="13684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2538" name="Line 13"/>
          <p:cNvSpPr>
            <a:spLocks noChangeShapeType="1"/>
          </p:cNvSpPr>
          <p:nvPr/>
        </p:nvSpPr>
        <p:spPr bwMode="auto">
          <a:xfrm flipH="1">
            <a:off x="3059113" y="4221163"/>
            <a:ext cx="33845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2539" name="Text Box 14"/>
          <p:cNvSpPr txBox="1">
            <a:spLocks noChangeArrowheads="1"/>
          </p:cNvSpPr>
          <p:nvPr/>
        </p:nvSpPr>
        <p:spPr bwMode="auto">
          <a:xfrm>
            <a:off x="827088" y="47974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Plan nası geliştirilebilir?</a:t>
            </a:r>
          </a:p>
        </p:txBody>
      </p:sp>
      <p:sp>
        <p:nvSpPr>
          <p:cNvPr id="22540" name="Text Box 15"/>
          <p:cNvSpPr txBox="1">
            <a:spLocks noChangeArrowheads="1"/>
          </p:cNvSpPr>
          <p:nvPr/>
        </p:nvSpPr>
        <p:spPr bwMode="auto">
          <a:xfrm>
            <a:off x="6588125" y="4791075"/>
            <a:ext cx="2736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Planlanan ne ölçüde gerçekleşiyor?</a:t>
            </a:r>
          </a:p>
        </p:txBody>
      </p:sp>
      <p:sp>
        <p:nvSpPr>
          <p:cNvPr id="22541" name="Text Box 16"/>
          <p:cNvSpPr txBox="1">
            <a:spLocks noChangeArrowheads="1"/>
          </p:cNvSpPr>
          <p:nvPr/>
        </p:nvSpPr>
        <p:spPr bwMode="auto">
          <a:xfrm>
            <a:off x="3490913" y="270827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    Ne yapılmalıdır?</a:t>
            </a:r>
          </a:p>
        </p:txBody>
      </p:sp>
      <p:sp>
        <p:nvSpPr>
          <p:cNvPr id="22542" name="Text Box 17"/>
          <p:cNvSpPr txBox="1">
            <a:spLocks noChangeArrowheads="1"/>
          </p:cNvSpPr>
          <p:nvPr/>
        </p:nvSpPr>
        <p:spPr bwMode="auto">
          <a:xfrm>
            <a:off x="900113" y="5984875"/>
            <a:ext cx="741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000" b="1" dirty="0">
                <a:solidFill>
                  <a:srgbClr val="FF0000"/>
                </a:solidFill>
              </a:rPr>
              <a:t>Kalite kontrolde geri besleme döngüsü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FF0000"/>
                </a:solidFill>
              </a:rPr>
              <a:t>Kalite sağlama bölümünün fonksiyonları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Spesifikasyonların oluşturulması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Test yöntemlerinin geliştirilmesi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Örnekleme programlarının hazırlanması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Kayıt tutma ve rapor hazırlama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Aksaklıkların giderilmesi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Özel problemler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smtClean="0"/>
              <a:t>Personel eğitimi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FF0000"/>
                </a:solidFill>
              </a:rPr>
              <a:t>Kalite sağlama bölümünün diğer bölümlerle ilişkisi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35975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Yönetimle ilişkiler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Pazarlama ve satın alma bölümüyle ilişkiler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AR-GE bölümüyle ilişkiler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/>
              <a:t>Üretim bölümü ile ilişkiler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1557338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2400" b="1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              </a:t>
            </a:r>
            <a:r>
              <a:rPr lang="tr-TR" sz="2400" b="1" u="sng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Duyu organları</a:t>
            </a:r>
            <a:r>
              <a:rPr lang="tr-TR" sz="2400" b="1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		     </a:t>
            </a:r>
            <a:r>
              <a:rPr lang="tr-TR" sz="2400" b="1" u="sng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Duyusal özellikler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32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			</a:t>
            </a:r>
            <a:r>
              <a:rPr lang="tr-TR" sz="24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Görme		          Görünüş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32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			</a:t>
            </a:r>
            <a:r>
              <a:rPr lang="tr-TR" sz="24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Koklama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32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Gıda		</a:t>
            </a:r>
            <a:r>
              <a:rPr lang="tr-TR" sz="24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Tatma			          Aroma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32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			</a:t>
            </a:r>
            <a:r>
              <a:rPr lang="tr-TR" sz="24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Dokunma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tr-TR" sz="32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			</a:t>
            </a:r>
            <a:r>
              <a:rPr lang="tr-TR" sz="2400" kern="0"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rPr>
              <a:t>İşitme			          Tekstür (yapı)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endParaRPr lang="tr-TR" sz="3200" kern="0" dirty="0">
              <a:effectLst>
                <a:outerShdw blurRad="38100" dist="38100" dir="2700000" algn="tl">
                  <a:srgbClr val="010199"/>
                </a:outerShdw>
              </a:effectLst>
              <a:latin typeface="+mn-lt"/>
            </a:endParaRPr>
          </a:p>
        </p:txBody>
      </p:sp>
      <p:sp>
        <p:nvSpPr>
          <p:cNvPr id="12291" name="Text Box 13"/>
          <p:cNvSpPr txBox="1">
            <a:spLocks noChangeArrowheads="1"/>
          </p:cNvSpPr>
          <p:nvPr/>
        </p:nvSpPr>
        <p:spPr bwMode="auto">
          <a:xfrm>
            <a:off x="4549775" y="3778250"/>
            <a:ext cx="14874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400"/>
              <a:t>Trigeminal</a:t>
            </a:r>
          </a:p>
          <a:p>
            <a:r>
              <a:rPr lang="tr-TR" sz="1400"/>
              <a:t>Basınç</a:t>
            </a:r>
          </a:p>
          <a:p>
            <a:r>
              <a:rPr lang="tr-TR" sz="1400"/>
              <a:t>Kinestetik</a:t>
            </a:r>
          </a:p>
        </p:txBody>
      </p:sp>
      <p:sp>
        <p:nvSpPr>
          <p:cNvPr id="12292" name="Line 18"/>
          <p:cNvSpPr>
            <a:spLocks noChangeShapeType="1"/>
          </p:cNvSpPr>
          <p:nvPr/>
        </p:nvSpPr>
        <p:spPr bwMode="auto">
          <a:xfrm>
            <a:off x="3419475" y="4797425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 flipV="1">
            <a:off x="1568450" y="2349500"/>
            <a:ext cx="9366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 flipV="1">
            <a:off x="1547813" y="2946400"/>
            <a:ext cx="936625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1547813" y="3462338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6" name="Line 7"/>
          <p:cNvSpPr>
            <a:spLocks noChangeShapeType="1"/>
          </p:cNvSpPr>
          <p:nvPr/>
        </p:nvSpPr>
        <p:spPr bwMode="auto">
          <a:xfrm>
            <a:off x="1547813" y="3462338"/>
            <a:ext cx="936625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1547813" y="3462338"/>
            <a:ext cx="9366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3563938" y="2420938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>
            <a:off x="3779838" y="2997200"/>
            <a:ext cx="230505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3530600" y="3573463"/>
            <a:ext cx="251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1" name="Line 9"/>
          <p:cNvSpPr>
            <a:spLocks noChangeShapeType="1"/>
          </p:cNvSpPr>
          <p:nvPr/>
        </p:nvSpPr>
        <p:spPr bwMode="auto">
          <a:xfrm>
            <a:off x="3563938" y="2420938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2" name="Line 10"/>
          <p:cNvSpPr>
            <a:spLocks noChangeShapeType="1"/>
          </p:cNvSpPr>
          <p:nvPr/>
        </p:nvSpPr>
        <p:spPr bwMode="auto">
          <a:xfrm>
            <a:off x="3779838" y="2997200"/>
            <a:ext cx="230505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3" name="Line 11"/>
          <p:cNvSpPr>
            <a:spLocks noChangeShapeType="1"/>
          </p:cNvSpPr>
          <p:nvPr/>
        </p:nvSpPr>
        <p:spPr bwMode="auto">
          <a:xfrm>
            <a:off x="3530600" y="3573463"/>
            <a:ext cx="2519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4" name="Line 12"/>
          <p:cNvSpPr>
            <a:spLocks noChangeShapeType="1"/>
          </p:cNvSpPr>
          <p:nvPr/>
        </p:nvSpPr>
        <p:spPr bwMode="auto">
          <a:xfrm flipH="1">
            <a:off x="5580063" y="3573463"/>
            <a:ext cx="5048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5" name="Line 14"/>
          <p:cNvSpPr>
            <a:spLocks noChangeShapeType="1"/>
          </p:cNvSpPr>
          <p:nvPr/>
        </p:nvSpPr>
        <p:spPr bwMode="auto">
          <a:xfrm>
            <a:off x="5292725" y="4149725"/>
            <a:ext cx="792163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6" name="Line 15"/>
          <p:cNvSpPr>
            <a:spLocks noChangeShapeType="1"/>
          </p:cNvSpPr>
          <p:nvPr/>
        </p:nvSpPr>
        <p:spPr bwMode="auto">
          <a:xfrm>
            <a:off x="3860800" y="4149725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7" name="Line 16"/>
          <p:cNvSpPr>
            <a:spLocks noChangeShapeType="1"/>
          </p:cNvSpPr>
          <p:nvPr/>
        </p:nvSpPr>
        <p:spPr bwMode="auto">
          <a:xfrm flipV="1">
            <a:off x="3830638" y="3933825"/>
            <a:ext cx="7921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8" name="Line 17"/>
          <p:cNvSpPr>
            <a:spLocks noChangeShapeType="1"/>
          </p:cNvSpPr>
          <p:nvPr/>
        </p:nvSpPr>
        <p:spPr bwMode="auto">
          <a:xfrm>
            <a:off x="3851275" y="4149725"/>
            <a:ext cx="7921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09" name="Line 19"/>
          <p:cNvSpPr>
            <a:spLocks noChangeShapeType="1"/>
          </p:cNvSpPr>
          <p:nvPr/>
        </p:nvSpPr>
        <p:spPr bwMode="auto">
          <a:xfrm flipH="1" flipV="1">
            <a:off x="5364163" y="4437063"/>
            <a:ext cx="7207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310" name="23 Dikdörtgen"/>
          <p:cNvSpPr>
            <a:spLocks noChangeArrowheads="1"/>
          </p:cNvSpPr>
          <p:nvPr/>
        </p:nvSpPr>
        <p:spPr bwMode="auto">
          <a:xfrm>
            <a:off x="1258888" y="333375"/>
            <a:ext cx="7045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600" dirty="0">
                <a:solidFill>
                  <a:srgbClr val="FF0000"/>
                </a:solidFill>
                <a:latin typeface="Baskerville Old Face" pitchFamily="18" charset="0"/>
              </a:rPr>
              <a:t>Duyusal özellikler ile beş duyu ilişkis</a:t>
            </a:r>
            <a:r>
              <a:rPr lang="tr-TR" sz="3600" b="1" dirty="0">
                <a:solidFill>
                  <a:srgbClr val="FF0000"/>
                </a:solidFill>
                <a:latin typeface="Baskerville Old Face" pitchFamily="18" charset="0"/>
              </a:rPr>
              <a:t>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12311" name="Text Box 21"/>
          <p:cNvSpPr txBox="1">
            <a:spLocks noChangeArrowheads="1"/>
          </p:cNvSpPr>
          <p:nvPr/>
        </p:nvSpPr>
        <p:spPr bwMode="auto">
          <a:xfrm>
            <a:off x="611188" y="5673725"/>
            <a:ext cx="73453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>
                <a:solidFill>
                  <a:srgbClr val="669900"/>
                </a:solidFill>
              </a:rPr>
              <a:t>Trigeminal</a:t>
            </a:r>
            <a:r>
              <a:rPr lang="tr-TR"/>
              <a:t>: ağrı duygusunu</a:t>
            </a:r>
          </a:p>
          <a:p>
            <a:pPr>
              <a:spcBef>
                <a:spcPct val="50000"/>
              </a:spcBef>
            </a:pPr>
            <a:r>
              <a:rPr lang="tr-TR">
                <a:solidFill>
                  <a:srgbClr val="669900"/>
                </a:solidFill>
              </a:rPr>
              <a:t>Kinstetik</a:t>
            </a:r>
            <a:r>
              <a:rPr lang="tr-TR"/>
              <a:t>: çiğneme sırasında ilgili kasların geri itilimi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00"/>
                </a:solidFill>
                <a:effectLst/>
                <a:latin typeface="Baskerville Old Face" pitchFamily="18" charset="0"/>
              </a:rPr>
              <a:t>Tat algısının şematik gösterimi</a:t>
            </a:r>
            <a:endParaRPr lang="tr-TR" dirty="0" smtClean="0">
              <a:solidFill>
                <a:srgbClr val="FF0000"/>
              </a:solidFill>
              <a:effectLst/>
            </a:endParaRPr>
          </a:p>
        </p:txBody>
      </p:sp>
      <p:sp>
        <p:nvSpPr>
          <p:cNvPr id="13315" name="Arc 4"/>
          <p:cNvSpPr>
            <a:spLocks/>
          </p:cNvSpPr>
          <p:nvPr/>
        </p:nvSpPr>
        <p:spPr bwMode="auto">
          <a:xfrm flipH="1">
            <a:off x="3492500" y="1987550"/>
            <a:ext cx="2592388" cy="2952750"/>
          </a:xfrm>
          <a:custGeom>
            <a:avLst/>
            <a:gdLst>
              <a:gd name="T0" fmla="*/ 86413 w 43200"/>
              <a:gd name="T1" fmla="*/ 385341311 h 22626"/>
              <a:gd name="T2" fmla="*/ 155566567 w 43200"/>
              <a:gd name="T3" fmla="*/ 367867552 h 22626"/>
              <a:gd name="T4" fmla="*/ 77783284 w 43200"/>
              <a:gd name="T5" fmla="*/ 367867552 h 22626"/>
              <a:gd name="T6" fmla="*/ 0 60000 65536"/>
              <a:gd name="T7" fmla="*/ 0 60000 65536"/>
              <a:gd name="T8" fmla="*/ 0 60000 65536"/>
              <a:gd name="T9" fmla="*/ 0 w 43200"/>
              <a:gd name="T10" fmla="*/ 0 h 22626"/>
              <a:gd name="T11" fmla="*/ 43200 w 43200"/>
              <a:gd name="T12" fmla="*/ 22626 h 226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626" fill="none" extrusionOk="0">
                <a:moveTo>
                  <a:pt x="24" y="22625"/>
                </a:moveTo>
                <a:cubicBezTo>
                  <a:pt x="8" y="22284"/>
                  <a:pt x="0" y="2194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626" stroke="0" extrusionOk="0">
                <a:moveTo>
                  <a:pt x="24" y="22625"/>
                </a:moveTo>
                <a:cubicBezTo>
                  <a:pt x="8" y="22284"/>
                  <a:pt x="0" y="21942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4787900" y="17049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4140200" y="2413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DİL</a:t>
            </a:r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>
            <a:off x="4787900" y="2852738"/>
            <a:ext cx="0" cy="20161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3563938" y="4862513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Sinirsel aktivite</a:t>
            </a:r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>
            <a:off x="4775200" y="51704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21" name="Text Box 11"/>
          <p:cNvSpPr txBox="1">
            <a:spLocks noChangeArrowheads="1"/>
          </p:cNvSpPr>
          <p:nvPr/>
        </p:nvSpPr>
        <p:spPr bwMode="auto">
          <a:xfrm>
            <a:off x="3500438" y="5373688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Beyin</a:t>
            </a:r>
          </a:p>
        </p:txBody>
      </p:sp>
      <p:sp>
        <p:nvSpPr>
          <p:cNvPr id="13322" name="Line 12"/>
          <p:cNvSpPr>
            <a:spLocks noChangeShapeType="1"/>
          </p:cNvSpPr>
          <p:nvPr/>
        </p:nvSpPr>
        <p:spPr bwMode="auto">
          <a:xfrm>
            <a:off x="4787900" y="57340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23" name="Text Box 13"/>
          <p:cNvSpPr txBox="1">
            <a:spLocks noChangeArrowheads="1"/>
          </p:cNvSpPr>
          <p:nvPr/>
        </p:nvSpPr>
        <p:spPr bwMode="auto">
          <a:xfrm>
            <a:off x="1403350" y="27082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Sıcaklık</a:t>
            </a:r>
          </a:p>
        </p:txBody>
      </p:sp>
      <p:sp>
        <p:nvSpPr>
          <p:cNvPr id="13324" name="Text Box 14"/>
          <p:cNvSpPr txBox="1">
            <a:spLocks noChangeArrowheads="1"/>
          </p:cNvSpPr>
          <p:nvPr/>
        </p:nvSpPr>
        <p:spPr bwMode="auto">
          <a:xfrm>
            <a:off x="1331913" y="3925888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Sertlik</a:t>
            </a:r>
          </a:p>
        </p:txBody>
      </p:sp>
      <p:sp>
        <p:nvSpPr>
          <p:cNvPr id="13325" name="Line 17"/>
          <p:cNvSpPr>
            <a:spLocks noChangeShapeType="1"/>
          </p:cNvSpPr>
          <p:nvPr/>
        </p:nvSpPr>
        <p:spPr bwMode="auto">
          <a:xfrm>
            <a:off x="2987675" y="41481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26" name="Line 18"/>
          <p:cNvSpPr>
            <a:spLocks noChangeShapeType="1"/>
          </p:cNvSpPr>
          <p:nvPr/>
        </p:nvSpPr>
        <p:spPr bwMode="auto">
          <a:xfrm>
            <a:off x="3132138" y="29241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13327" name="Line 19"/>
          <p:cNvSpPr>
            <a:spLocks noChangeShapeType="1"/>
          </p:cNvSpPr>
          <p:nvPr/>
        </p:nvSpPr>
        <p:spPr bwMode="auto">
          <a:xfrm>
            <a:off x="6083300" y="414813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3328" name="Line 20"/>
          <p:cNvSpPr>
            <a:spLocks noChangeShapeType="1"/>
          </p:cNvSpPr>
          <p:nvPr/>
        </p:nvSpPr>
        <p:spPr bwMode="auto">
          <a:xfrm>
            <a:off x="6011863" y="29241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3329" name="Text Box 5"/>
          <p:cNvSpPr txBox="1">
            <a:spLocks noChangeArrowheads="1"/>
          </p:cNvSpPr>
          <p:nvPr/>
        </p:nvSpPr>
        <p:spPr bwMode="auto">
          <a:xfrm>
            <a:off x="4140200" y="1268413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dirty="0">
                <a:solidFill>
                  <a:srgbClr val="FF0000"/>
                </a:solidFill>
                <a:latin typeface="Tahoma" pitchFamily="34" charset="0"/>
              </a:rPr>
              <a:t>tat</a:t>
            </a:r>
          </a:p>
        </p:txBody>
      </p:sp>
      <p:sp>
        <p:nvSpPr>
          <p:cNvPr id="13330" name="19 Metin kutusu"/>
          <p:cNvSpPr txBox="1">
            <a:spLocks noChangeArrowheads="1"/>
          </p:cNvSpPr>
          <p:nvPr/>
        </p:nvSpPr>
        <p:spPr bwMode="auto">
          <a:xfrm>
            <a:off x="6516688" y="2708275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Soğukluk</a:t>
            </a:r>
          </a:p>
        </p:txBody>
      </p:sp>
      <p:sp>
        <p:nvSpPr>
          <p:cNvPr id="13331" name="20 Metin kutusu"/>
          <p:cNvSpPr txBox="1">
            <a:spLocks noChangeArrowheads="1"/>
          </p:cNvSpPr>
          <p:nvPr/>
        </p:nvSpPr>
        <p:spPr bwMode="auto">
          <a:xfrm>
            <a:off x="6516688" y="3933825"/>
            <a:ext cx="18002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Acı verme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827088" y="74613"/>
            <a:ext cx="7310437" cy="673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1331913" y="2852738"/>
            <a:ext cx="1079500" cy="646112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bg1"/>
                </a:solidFill>
              </a:rPr>
              <a:t>Gıda </a:t>
            </a:r>
          </a:p>
          <a:p>
            <a:pPr>
              <a:defRPr/>
            </a:pPr>
            <a:r>
              <a:rPr lang="tr-TR" b="1" dirty="0" err="1">
                <a:solidFill>
                  <a:schemeClr val="bg1"/>
                </a:solidFill>
              </a:rPr>
              <a:t>matriksi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851275" y="2725738"/>
            <a:ext cx="1296988" cy="92392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bg1"/>
                </a:solidFill>
              </a:rPr>
              <a:t>Sıvı (tükürük) fazı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6505575" y="2886075"/>
            <a:ext cx="1450975" cy="36988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bg1"/>
                </a:solidFill>
              </a:rPr>
              <a:t>Hava  fazı</a:t>
            </a:r>
          </a:p>
        </p:txBody>
      </p:sp>
      <p:sp>
        <p:nvSpPr>
          <p:cNvPr id="15366" name="7 Metin kutusu"/>
          <p:cNvSpPr txBox="1">
            <a:spLocks noChangeArrowheads="1"/>
          </p:cNvSpPr>
          <p:nvPr/>
        </p:nvSpPr>
        <p:spPr bwMode="auto">
          <a:xfrm>
            <a:off x="3779838" y="4675188"/>
            <a:ext cx="1152525" cy="3381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1600" b="1">
                <a:solidFill>
                  <a:schemeClr val="bg1"/>
                </a:solidFill>
              </a:rPr>
              <a:t>Dil</a:t>
            </a:r>
          </a:p>
        </p:txBody>
      </p:sp>
      <p:sp>
        <p:nvSpPr>
          <p:cNvPr id="15367" name="9 Metin kutusu"/>
          <p:cNvSpPr txBox="1">
            <a:spLocks noChangeArrowheads="1"/>
          </p:cNvSpPr>
          <p:nvPr/>
        </p:nvSpPr>
        <p:spPr bwMode="auto">
          <a:xfrm>
            <a:off x="3492500" y="5716588"/>
            <a:ext cx="1871663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1600" b="1">
                <a:solidFill>
                  <a:schemeClr val="bg1"/>
                </a:solidFill>
              </a:rPr>
              <a:t>Tat   tomurcukları</a:t>
            </a:r>
          </a:p>
        </p:txBody>
      </p:sp>
      <p:sp>
        <p:nvSpPr>
          <p:cNvPr id="15368" name="10 Metin kutusu"/>
          <p:cNvSpPr txBox="1">
            <a:spLocks noChangeArrowheads="1"/>
          </p:cNvSpPr>
          <p:nvPr/>
        </p:nvSpPr>
        <p:spPr bwMode="auto">
          <a:xfrm>
            <a:off x="5889625" y="354013"/>
            <a:ext cx="2592388" cy="3698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>
                <a:solidFill>
                  <a:schemeClr val="bg1"/>
                </a:solidFill>
              </a:rPr>
              <a:t>Olfaktori algılayıcıları</a:t>
            </a:r>
          </a:p>
        </p:txBody>
      </p:sp>
      <p:sp>
        <p:nvSpPr>
          <p:cNvPr id="15369" name="11 Metin kutusu"/>
          <p:cNvSpPr txBox="1">
            <a:spLocks noChangeArrowheads="1"/>
          </p:cNvSpPr>
          <p:nvPr/>
        </p:nvSpPr>
        <p:spPr bwMode="auto">
          <a:xfrm>
            <a:off x="6227763" y="1230313"/>
            <a:ext cx="2089150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1600" b="1">
                <a:solidFill>
                  <a:schemeClr val="bg1"/>
                </a:solidFill>
              </a:rPr>
              <a:t>Sirküle eden </a:t>
            </a:r>
          </a:p>
          <a:p>
            <a:pPr algn="ctr"/>
            <a:r>
              <a:rPr lang="tr-TR" sz="1600" b="1">
                <a:solidFill>
                  <a:schemeClr val="bg1"/>
                </a:solidFill>
              </a:rPr>
              <a:t>hava</a:t>
            </a:r>
          </a:p>
        </p:txBody>
      </p:sp>
      <p:sp>
        <p:nvSpPr>
          <p:cNvPr id="15370" name="12 Metin kutusu"/>
          <p:cNvSpPr txBox="1">
            <a:spLocks noChangeArrowheads="1"/>
          </p:cNvSpPr>
          <p:nvPr/>
        </p:nvSpPr>
        <p:spPr bwMode="auto">
          <a:xfrm rot="-5400000">
            <a:off x="-82550" y="884238"/>
            <a:ext cx="1470025" cy="3683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chemeClr val="bg1"/>
                </a:solidFill>
              </a:rPr>
              <a:t>BURUN</a:t>
            </a:r>
          </a:p>
        </p:txBody>
      </p:sp>
      <p:sp>
        <p:nvSpPr>
          <p:cNvPr id="15371" name="13 Metin kutusu"/>
          <p:cNvSpPr txBox="1">
            <a:spLocks noChangeArrowheads="1"/>
          </p:cNvSpPr>
          <p:nvPr/>
        </p:nvSpPr>
        <p:spPr bwMode="auto">
          <a:xfrm rot="-5400000">
            <a:off x="-463550" y="2992438"/>
            <a:ext cx="2087563" cy="3698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>
                <a:solidFill>
                  <a:schemeClr val="bg1"/>
                </a:solidFill>
              </a:rPr>
              <a:t>AĞIZ</a:t>
            </a:r>
          </a:p>
        </p:txBody>
      </p:sp>
      <p:sp>
        <p:nvSpPr>
          <p:cNvPr id="15372" name="14 Metin kutusu"/>
          <p:cNvSpPr txBox="1">
            <a:spLocks noChangeArrowheads="1"/>
          </p:cNvSpPr>
          <p:nvPr/>
        </p:nvSpPr>
        <p:spPr bwMode="auto">
          <a:xfrm rot="-5400000">
            <a:off x="-284162" y="5260975"/>
            <a:ext cx="1873250" cy="3683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>
                <a:solidFill>
                  <a:schemeClr val="bg1"/>
                </a:solidFill>
              </a:rPr>
              <a:t>DİL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1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DOKUNUN DİĞER DUYULAR VE REOLOJİK TERİMLERLE İLİŞKİSİ</a:t>
            </a:r>
          </a:p>
        </p:txBody>
      </p:sp>
      <p:graphicFrame>
        <p:nvGraphicFramePr>
          <p:cNvPr id="16494" name="Group 110"/>
          <p:cNvGraphicFramePr>
            <a:graphicFrameLocks noGrp="1"/>
          </p:cNvGraphicFramePr>
          <p:nvPr>
            <p:ph type="tbl" idx="1"/>
          </p:nvPr>
        </p:nvGraphicFramePr>
        <p:xfrm>
          <a:off x="395288" y="1916113"/>
          <a:ext cx="8229600" cy="453866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232025"/>
                <a:gridCol w="1882775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Reolojik</a:t>
                      </a: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veya fiziksel terimler (yerçekimi kuvveti)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540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Algısal ya da duyusal terimler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Yerçekimi kuvveti &lt;1.0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Yerçekimi kuvveti &gt;1.0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Newton yasasına uyan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Newton yasasına uymayan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Görünüş-akma veya yayılma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Viskozite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Kıvam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Hissetme-ağız ya da parmak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      Doku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Tat ve koku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LEZZET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9" name="Group 107"/>
          <p:cNvGraphicFramePr>
            <a:graphicFrameLocks noGrp="1"/>
          </p:cNvGraphicFramePr>
          <p:nvPr>
            <p:ph/>
          </p:nvPr>
        </p:nvGraphicFramePr>
        <p:xfrm>
          <a:off x="0" y="879475"/>
          <a:ext cx="9144000" cy="5977257"/>
        </p:xfrm>
        <a:graphic>
          <a:graphicData uri="http://schemas.openxmlformats.org/drawingml/2006/table">
            <a:tbl>
              <a:tblPr/>
              <a:tblGrid>
                <a:gridCol w="2286000"/>
                <a:gridCol w="414338"/>
                <a:gridCol w="2087562"/>
                <a:gridCol w="4356100"/>
              </a:tblGrid>
              <a:tr h="3698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Mekanik karakteristikler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Birincil parametreler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İkincil parametreler         Yaygın terimler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Sertlik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Kohezyon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Viskozite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Elastikiyet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Yapışkanlık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Gevreklik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Çiğnenebilirlik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Sakızımsılık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-----------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-----------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Yumuşak</a:t>
                      </a: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→sıkı, katı →sert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Ufalanabilirlik →kırılabilirlik → gevreklik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Yumuşak, zayıf →çiğnenebilir →sert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Dağılabilirlik →unluluk → macunumsuluk → yapışkanlık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Cıvık → koyu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Plastik → elastik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  <a:cs typeface="Arial" charset="0"/>
                        </a:rPr>
                        <a:t>Zayıf yapış.→ orta yapış. → güçlü yapış.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0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Geometrik karakteristikler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Sınıf                                                                    Örnek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826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Parça büyüklüğü ve şekli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Parça şekli ve uyumluluğu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Kumlu, taneli, kaba yapılı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Lifli, gözlü, kristal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Diğer karakteristikler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Birincil parametreler      İkincil parametreler           Yaygın terimler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921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 içeriği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Yağ içeriği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----------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Yağlılık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Kuru </a:t>
                      </a: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 nemli → ıslak → sulu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Yağlı → yarım yağlı → yavan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9" name="Text Box 104"/>
          <p:cNvSpPr txBox="1">
            <a:spLocks noChangeArrowheads="1"/>
          </p:cNvSpPr>
          <p:nvPr/>
        </p:nvSpPr>
        <p:spPr bwMode="auto">
          <a:xfrm>
            <a:off x="1763713" y="333375"/>
            <a:ext cx="6048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chemeClr val="folHlink"/>
                </a:solidFill>
              </a:rPr>
              <a:t>TEKSTÜREL PARAMETRELER ARASI İLİŞKİ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b="1" dirty="0" smtClean="0">
                <a:solidFill>
                  <a:schemeClr val="folHlink"/>
                </a:solidFill>
              </a:rPr>
              <a:t>Gıda kalite kontrolünde kullanılan yöntemler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Fiziksel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Kimyasal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Mikrobiyolojik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Enstrümantal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 smtClean="0">
                <a:solidFill>
                  <a:schemeClr val="folHlink"/>
                </a:solidFill>
              </a:rPr>
              <a:t>Analiz yöntemlerinin geçerliliği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06057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Doğruluk</a:t>
            </a:r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Kesinlik</a:t>
            </a:r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Yeniden üretebilirlik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338</Words>
  <Application>Microsoft Office PowerPoint</Application>
  <PresentationFormat>Ekran Gösterisi (4:3)</PresentationFormat>
  <Paragraphs>154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Konu 6  Gıda Kalite Özelliklerinin Sınıflandırılması</vt:lpstr>
      <vt:lpstr>Slayt 2</vt:lpstr>
      <vt:lpstr>Tat algısının şematik gösterimi</vt:lpstr>
      <vt:lpstr>Slayt 4</vt:lpstr>
      <vt:lpstr>Slayt 5</vt:lpstr>
      <vt:lpstr>DOKUNUN DİĞER DUYULAR VE REOLOJİK TERİMLERLE İLİŞKİSİ</vt:lpstr>
      <vt:lpstr>Slayt 7</vt:lpstr>
      <vt:lpstr>Gıda kalite kontrolünde kullanılan yöntemler</vt:lpstr>
      <vt:lpstr>Analiz yöntemlerinin geçerliliği</vt:lpstr>
      <vt:lpstr>Kalite sağlama bölümleri</vt:lpstr>
      <vt:lpstr>Kalite</vt:lpstr>
      <vt:lpstr>Slayt 12</vt:lpstr>
      <vt:lpstr>Kalite sağlama bölümünün fonksiyonları</vt:lpstr>
      <vt:lpstr>Kalite sağlama bölümünün diğer bölümlerle ilişkisi</vt:lpstr>
    </vt:vector>
  </TitlesOfParts>
  <Company>03/06/2011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Gıda Kalite Özelliklerinin Sınıflandırılması</dc:title>
  <dc:creator>BARBAROS</dc:creator>
  <cp:lastModifiedBy>Adabarbaros</cp:lastModifiedBy>
  <cp:revision>17</cp:revision>
  <dcterms:created xsi:type="dcterms:W3CDTF">2012-11-11T18:13:32Z</dcterms:created>
  <dcterms:modified xsi:type="dcterms:W3CDTF">2017-01-30T10:23:21Z</dcterms:modified>
</cp:coreProperties>
</file>