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2"/>
  </p:notesMasterIdLst>
  <p:sldIdLst>
    <p:sldId id="1082" r:id="rId4"/>
    <p:sldId id="1085" r:id="rId5"/>
    <p:sldId id="1088" r:id="rId6"/>
    <p:sldId id="1087" r:id="rId7"/>
    <p:sldId id="1089" r:id="rId8"/>
    <p:sldId id="1090" r:id="rId9"/>
    <p:sldId id="1086" r:id="rId10"/>
    <p:sldId id="1091" r:id="rId11"/>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164" autoAdjust="0"/>
    <p:restoredTop sz="91471" autoAdjust="0"/>
  </p:normalViewPr>
  <p:slideViewPr>
    <p:cSldViewPr snapToGrid="0">
      <p:cViewPr varScale="1">
        <p:scale>
          <a:sx n="57" d="100"/>
          <a:sy n="57" d="100"/>
        </p:scale>
        <p:origin x="-1170" y="-90"/>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90747082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Asıl başlık stili için tıklatın</a:t>
            </a:r>
            <a:endParaRPr lang="tr-TR" dirty="0"/>
          </a:p>
        </p:txBody>
      </p:sp>
      <p:sp>
        <p:nvSpPr>
          <p:cNvPr id="3" name="İçerik Yer Tutucusu 2"/>
          <p:cNvSpPr>
            <a:spLocks noGrp="1"/>
          </p:cNvSpPr>
          <p:nvPr>
            <p:ph idx="1"/>
          </p:nvPr>
        </p:nvSpPr>
        <p:spPr>
          <a:xfrm>
            <a:off x="1066800" y="1981200"/>
            <a:ext cx="7543800" cy="4114800"/>
          </a:xfrm>
          <a:prstGeom prst="rect">
            <a:avLst/>
          </a:prstGeom>
        </p:spPr>
        <p:txBody>
          <a:bodyPr/>
          <a:lstStyle>
            <a:lvl1pPr marL="1714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1pPr>
            <a:lvl2pPr marL="5143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2pPr>
            <a:lvl3pPr marL="8572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3pPr>
            <a:lvl4pPr marL="12001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4pPr>
            <a:lvl5pPr marL="1543050" indent="-171450">
              <a:buClr>
                <a:srgbClr val="000099"/>
              </a:buClr>
              <a:buFont typeface="Wingdings" panose="05000000000000000000" pitchFamily="2" charset="2"/>
              <a:buChar char="q"/>
              <a:defRPr sz="2000">
                <a:latin typeface="Arial" panose="020B0604020202020204" pitchFamily="34" charset="0"/>
                <a:cs typeface="Arial" panose="020B0604020202020204" pitchFamily="34"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tr-TR" dirty="0"/>
          </a:p>
        </p:txBody>
      </p:sp>
      <p:sp>
        <p:nvSpPr>
          <p:cNvPr id="4" name="Rectangle 17"/>
          <p:cNvSpPr>
            <a:spLocks noGrp="1" noChangeArrowheads="1"/>
          </p:cNvSpPr>
          <p:nvPr>
            <p:ph type="dt" sz="half" idx="10"/>
          </p:nvPr>
        </p:nvSpPr>
        <p:spPr>
          <a:xfrm>
            <a:off x="1066800" y="6248400"/>
            <a:ext cx="1905000" cy="457200"/>
          </a:xfrm>
          <a:prstGeom prst="rect">
            <a:avLst/>
          </a:prstGeom>
          <a:ln/>
        </p:spPr>
        <p:txBody>
          <a:bodyPr/>
          <a:lstStyle>
            <a:lvl1pPr>
              <a:defRPr/>
            </a:lvl1pPr>
          </a:lstStyle>
          <a:p>
            <a:fld id="{419913B4-353A-43F0-919E-C9E766A5124A}" type="datetime1">
              <a:rPr lang="en-US" smtClean="0"/>
              <a:t>2/28/2020</a:t>
            </a:fld>
            <a:endParaRPr lang="en-US"/>
          </a:p>
        </p:txBody>
      </p:sp>
      <p:sp>
        <p:nvSpPr>
          <p:cNvPr id="5" name="Rectangle 18"/>
          <p:cNvSpPr>
            <a:spLocks noGrp="1" noChangeArrowheads="1"/>
          </p:cNvSpPr>
          <p:nvPr>
            <p:ph type="ftr" sz="quarter" idx="11"/>
          </p:nvPr>
        </p:nvSpPr>
        <p:spPr>
          <a:xfrm>
            <a:off x="3429000" y="6248400"/>
            <a:ext cx="2895600" cy="457200"/>
          </a:xfrm>
          <a:prstGeom prst="rect">
            <a:avLst/>
          </a:prstGeom>
          <a:ln/>
        </p:spPr>
        <p:txBody>
          <a:bodyPr/>
          <a:lstStyle>
            <a:lvl1pPr>
              <a:defRPr/>
            </a:lvl1pPr>
          </a:lstStyle>
          <a:p>
            <a:pPr>
              <a:defRPr/>
            </a:pPr>
            <a:endParaRPr lang="tr-TR"/>
          </a:p>
        </p:txBody>
      </p:sp>
      <p:sp>
        <p:nvSpPr>
          <p:cNvPr id="6" name="Rectangle 19"/>
          <p:cNvSpPr>
            <a:spLocks noGrp="1" noChangeArrowheads="1"/>
          </p:cNvSpPr>
          <p:nvPr>
            <p:ph type="sldNum" sz="quarter" idx="12"/>
          </p:nvPr>
        </p:nvSpPr>
        <p:spPr>
          <a:xfrm>
            <a:off x="6705600" y="6248400"/>
            <a:ext cx="1905000" cy="457200"/>
          </a:xfrm>
          <a:prstGeom prst="rect">
            <a:avLst/>
          </a:prstGeom>
          <a:ln/>
        </p:spPr>
        <p:txBody>
          <a:bodyPr/>
          <a:lstStyle>
            <a:lvl1pPr>
              <a:defRPr/>
            </a:lvl1pPr>
          </a:lstStyle>
          <a:p>
            <a:fld id="{450E119D-8EDB-4D0A-AB54-479909DD9FBC}" type="slidenum">
              <a:rPr lang="en-US" smtClean="0"/>
              <a:t>‹#›</a:t>
            </a:fld>
            <a:endParaRPr lang="en-US"/>
          </a:p>
        </p:txBody>
      </p:sp>
    </p:spTree>
    <p:extLst>
      <p:ext uri="{BB962C8B-B14F-4D97-AF65-F5344CB8AC3E}">
        <p14:creationId xmlns:p14="http://schemas.microsoft.com/office/powerpoint/2010/main" val="1210700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6" r:id="rId3"/>
    <p:sldLayoutId id="2147483697"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216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KADASTRO BİLGİSİ</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(2-2) 4</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 Dr. Orhan ERCAN</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9743516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None/>
              <a:defRPr/>
            </a:pPr>
            <a:r>
              <a:rPr lang="tr-TR" sz="1800" b="1" dirty="0"/>
              <a:t>Vergi Kadastrosu: </a:t>
            </a:r>
            <a:endParaRPr lang="tr-TR" sz="1800" b="1" dirty="0" smtClean="0"/>
          </a:p>
          <a:p>
            <a:pPr marL="0" indent="0" algn="just">
              <a:lnSpc>
                <a:spcPct val="150000"/>
              </a:lnSpc>
              <a:spcBef>
                <a:spcPts val="450"/>
              </a:spcBef>
              <a:buClr>
                <a:srgbClr val="160093"/>
              </a:buClr>
              <a:buFont typeface="Courier New" panose="02070309020205020404" pitchFamily="49" charset="0"/>
              <a:buChar char="o"/>
              <a:defRPr/>
            </a:pPr>
            <a:r>
              <a:rPr lang="tr-TR" sz="1800" dirty="0" smtClean="0"/>
              <a:t>ilk </a:t>
            </a:r>
            <a:r>
              <a:rPr lang="tr-TR" sz="1800" dirty="0"/>
              <a:t>oluşan ve uygulanan kadastro türüdür.Kadastronun ilk uygulanmaya başlandığı yıllarda en önemli üretim aracı olan tarım topraklarının vergilendirilmesi amacıyla parasal değerlerine , verimliliklerine , yüzölçümlerine ilişkin verileri hazırlayan ve bu verileri sınıflandırarak gösteren kadastro türüdür. Sadece taşınmazların vergilendirilmesi amacına yönelik bilgileri içeren bu kadastro tek boyutlu bir  kadastro türüdür ve mali kadastro olarak da adlandırılır</a:t>
            </a:r>
            <a:r>
              <a:rPr lang="tr-TR" sz="1800" dirty="0" smtClean="0"/>
              <a:t>.</a:t>
            </a:r>
            <a:endParaRPr lang="tr-TR" sz="1800" dirty="0"/>
          </a:p>
        </p:txBody>
      </p:sp>
    </p:spTree>
    <p:extLst>
      <p:ext uri="{BB962C8B-B14F-4D97-AF65-F5344CB8AC3E}">
        <p14:creationId xmlns:p14="http://schemas.microsoft.com/office/powerpoint/2010/main" val="28039628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None/>
              <a:defRPr/>
            </a:pPr>
            <a:r>
              <a:rPr lang="tr-TR" sz="1800" b="1" dirty="0" smtClean="0"/>
              <a:t>Mülkiyet </a:t>
            </a:r>
            <a:r>
              <a:rPr lang="tr-TR" sz="1800" b="1" dirty="0"/>
              <a:t>Kadastrosu</a:t>
            </a:r>
            <a:r>
              <a:rPr lang="tr-TR" sz="1800" b="1" dirty="0" smtClean="0"/>
              <a:t>:</a:t>
            </a:r>
          </a:p>
          <a:p>
            <a:pPr marL="0" indent="0" algn="just">
              <a:lnSpc>
                <a:spcPct val="150000"/>
              </a:lnSpc>
              <a:spcBef>
                <a:spcPts val="450"/>
              </a:spcBef>
              <a:buClr>
                <a:srgbClr val="160093"/>
              </a:buClr>
              <a:buFont typeface="Courier New" panose="02070309020205020404" pitchFamily="49" charset="0"/>
              <a:buChar char="o"/>
              <a:defRPr/>
            </a:pPr>
            <a:r>
              <a:rPr lang="tr-TR" sz="1800" b="1" dirty="0" smtClean="0"/>
              <a:t>  </a:t>
            </a:r>
            <a:r>
              <a:rPr lang="tr-TR" sz="1800" dirty="0"/>
              <a:t>Taşınmaz mülkiyeti sınırlarının arazide uygun biçimde işaretlenerek nirengi , poligon gibi ölçü noktalarına bağlı biçimde ve yeteri incelikte ölçülmesi , taşınmazların maliklerinin tespit edilmesi , taşınmazlar üzerindeki hak ve yükümlülüklerin belirlenmesi ve sonuçta tapu sicillerinin oluşturulması amaçlı kadastro türüdür. Taşınmaz mülkiyetinin güvence altına alınmasına ve taşınmazlar üzerindeki her tür hak ve yükümlülüklerin gösterilmesine yarayan bir kadastrodur.</a:t>
            </a:r>
          </a:p>
        </p:txBody>
      </p:sp>
    </p:spTree>
    <p:extLst>
      <p:ext uri="{BB962C8B-B14F-4D97-AF65-F5344CB8AC3E}">
        <p14:creationId xmlns:p14="http://schemas.microsoft.com/office/powerpoint/2010/main" val="12247210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a:t>Ekonomik Kadastro</a:t>
            </a:r>
            <a:r>
              <a:rPr lang="tr-TR" sz="1800" b="1" dirty="0" smtClean="0"/>
              <a:t>:</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19</a:t>
            </a:r>
            <a:r>
              <a:rPr lang="tr-TR" sz="1800" dirty="0"/>
              <a:t>. yy ikinci yarısında sanayileşmenin artmasına paralel olarak ticari ilişkilerde gelişmiş ve tarım toprakları ile kent toprakları karşılık gösterilerek para dolaşımı hız kazanmıştır. Taşınmazların hukuki ve geometrik durumları yanında ekonomik değerlerini gösteren ve taşınmazlar üzerindeki her tür ticari ilişkilerin güven ve düzen içinde yürütülmesine imkan veren kadastro türüdür</a:t>
            </a:r>
            <a:r>
              <a:rPr lang="tr-TR" sz="1800" dirty="0" smtClean="0"/>
              <a:t>.</a:t>
            </a:r>
            <a:endParaRPr lang="tr-TR" sz="1800" dirty="0"/>
          </a:p>
        </p:txBody>
      </p:sp>
    </p:spTree>
    <p:extLst>
      <p:ext uri="{BB962C8B-B14F-4D97-AF65-F5344CB8AC3E}">
        <p14:creationId xmlns:p14="http://schemas.microsoft.com/office/powerpoint/2010/main" val="35014508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smtClean="0"/>
              <a:t>Çok </a:t>
            </a:r>
            <a:r>
              <a:rPr lang="tr-TR" sz="1800" b="1" dirty="0"/>
              <a:t>Yönlü Kadastro</a:t>
            </a:r>
            <a:r>
              <a:rPr lang="tr-TR" sz="1800" b="1" dirty="0" smtClean="0"/>
              <a:t>:</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Yeryüzü </a:t>
            </a:r>
            <a:r>
              <a:rPr lang="tr-TR" sz="1800" dirty="0"/>
              <a:t>üzerinde yapılacak her tür düzenleme için kaynak veri hazırlayan , verilere mekan boyutunu kazandıran ve yer yüzeyinin topoğrafik yapısını gösteren , kamu ekonomisinin , hukukun , istatistiğin , kamu yönetiminin ve çeşitli bilimsel araştırmaların ihtiyaçlarına cevap verebilecek içerikteki kadastro türüdür</a:t>
            </a:r>
            <a:r>
              <a:rPr lang="tr-TR" sz="1800" dirty="0" smtClean="0"/>
              <a:t>.</a:t>
            </a:r>
            <a:endParaRPr lang="tr-TR" sz="1800" dirty="0"/>
          </a:p>
        </p:txBody>
      </p:sp>
    </p:spTree>
    <p:extLst>
      <p:ext uri="{BB962C8B-B14F-4D97-AF65-F5344CB8AC3E}">
        <p14:creationId xmlns:p14="http://schemas.microsoft.com/office/powerpoint/2010/main" val="17055453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Türleri </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8640940"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smtClean="0"/>
              <a:t>Toprak </a:t>
            </a:r>
            <a:r>
              <a:rPr lang="tr-TR" sz="1800" b="1" dirty="0"/>
              <a:t>Bilgi Sistemi</a:t>
            </a:r>
            <a:r>
              <a:rPr lang="tr-TR" sz="1800" b="1" dirty="0" smtClean="0"/>
              <a:t>:</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Teknolojideki </a:t>
            </a:r>
            <a:r>
              <a:rPr lang="tr-TR" sz="1800" dirty="0"/>
              <a:t>gelişmeler , taşınmazları ilgilendiren bütün verilerin birbirleri ile koordineli ve anlamlı şekilde toplanması ve düzenlenmesi çabasını yaratmış ve sonuçta mekana ilişkin ortak bir veri birliği kurulması düşüncesine ulaşılmıştır. Bu düşünce ve düzenleme toprak bilgi sistemi olarak adlandırılmıştır. Toprak bilgi sistemi , kamu ekonomisi ve hukuki konularda karar vermede yararlanılan bir araç ; kalkınma çabalarında ve planlama faaliyetlerinde temel altlıktır. Toprak bilgi sistemi , belirli bir bölgenin toprağa ilişkin tüm verilerinin bir arada toplanmasına , birbirleri ile ve mekanla ilişkilerinin kurulmasına ve sergilenmesine ilişkin işlem ve </a:t>
            </a:r>
          </a:p>
          <a:p>
            <a:pPr marL="0" indent="0" algn="just">
              <a:lnSpc>
                <a:spcPct val="150000"/>
              </a:lnSpc>
              <a:spcBef>
                <a:spcPts val="450"/>
              </a:spcBef>
              <a:buClr>
                <a:srgbClr val="160093"/>
              </a:buClr>
              <a:buFont typeface="Courier New" panose="02070309020205020404" pitchFamily="49" charset="0"/>
              <a:buChar char="o"/>
              <a:defRPr/>
            </a:pPr>
            <a:r>
              <a:rPr lang="tr-TR" sz="1800" dirty="0"/>
              <a:t>yöntemlerden oluşur.</a:t>
            </a:r>
          </a:p>
          <a:p>
            <a:pPr marL="0" indent="0" algn="just">
              <a:lnSpc>
                <a:spcPct val="150000"/>
              </a:lnSpc>
              <a:spcBef>
                <a:spcPts val="450"/>
              </a:spcBef>
              <a:buClr>
                <a:srgbClr val="160093"/>
              </a:buClr>
              <a:buFont typeface="Courier New" panose="02070309020205020404" pitchFamily="49" charset="0"/>
              <a:buChar char="o"/>
              <a:defRPr/>
            </a:pPr>
            <a:endParaRPr lang="tr-TR" sz="1800" dirty="0"/>
          </a:p>
        </p:txBody>
      </p:sp>
    </p:spTree>
    <p:extLst>
      <p:ext uri="{BB962C8B-B14F-4D97-AF65-F5344CB8AC3E}">
        <p14:creationId xmlns:p14="http://schemas.microsoft.com/office/powerpoint/2010/main" val="170554539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smtClean="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Çalışmaları</a:t>
            </a:r>
            <a:endPar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endParaRP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smtClean="0"/>
              <a:t> </a:t>
            </a:r>
            <a:r>
              <a:rPr lang="tr-TR" sz="1800" b="1" dirty="0"/>
              <a:t>Kadastro çalışmalarında genel sınır</a:t>
            </a:r>
            <a:r>
              <a:rPr lang="tr-TR" sz="1800" dirty="0" smtClean="0"/>
              <a:t>:</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 </a:t>
            </a:r>
            <a:r>
              <a:rPr lang="tr-TR" sz="1800" dirty="0"/>
              <a:t>kadastro yapılacak köy ve mahallenin tamamını çevreleyen sınırdır kadastro ekipleri çalışmalara başlamadan önce genel sınırı arazide belirler ve belli kurallara bağlı kalarak bu sınırı ölçer ve küçük bir krokisini düzenler.</a:t>
            </a:r>
          </a:p>
          <a:p>
            <a:pPr marL="0" indent="0" algn="just">
              <a:lnSpc>
                <a:spcPct val="150000"/>
              </a:lnSpc>
              <a:spcBef>
                <a:spcPts val="450"/>
              </a:spcBef>
              <a:buClr>
                <a:srgbClr val="160093"/>
              </a:buClr>
              <a:buFont typeface="Courier New" panose="02070309020205020404" pitchFamily="49" charset="0"/>
              <a:buChar char="o"/>
              <a:defRPr/>
            </a:pPr>
            <a:endParaRPr lang="tr-TR" sz="1800" dirty="0"/>
          </a:p>
        </p:txBody>
      </p:sp>
    </p:spTree>
    <p:extLst>
      <p:ext uri="{BB962C8B-B14F-4D97-AF65-F5344CB8AC3E}">
        <p14:creationId xmlns:p14="http://schemas.microsoft.com/office/powerpoint/2010/main" val="31162170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  </a:t>
            </a:r>
            <a:endParaRPr lang="en-US" dirty="0"/>
          </a:p>
        </p:txBody>
      </p:sp>
      <p:sp>
        <p:nvSpPr>
          <p:cNvPr id="5" name="Dikdörtgen 5"/>
          <p:cNvSpPr/>
          <p:nvPr/>
        </p:nvSpPr>
        <p:spPr>
          <a:xfrm>
            <a:off x="166119" y="669468"/>
            <a:ext cx="8517837" cy="293915"/>
          </a:xfrm>
          <a:prstGeom prst="rect">
            <a:avLst/>
          </a:prstGeom>
        </p:spPr>
        <p:txBody>
          <a:bodyPr/>
          <a:lstStyle/>
          <a:p>
            <a:pPr fontAlgn="base">
              <a:lnSpc>
                <a:spcPct val="90000"/>
              </a:lnSpc>
              <a:spcBef>
                <a:spcPct val="0"/>
              </a:spcBef>
              <a:spcAft>
                <a:spcPct val="0"/>
              </a:spcAft>
            </a:pPr>
            <a:r>
              <a:rPr lang="tr-TR" sz="2400" b="1" dirty="0">
                <a:solidFill>
                  <a:srgbClr val="160093"/>
                </a:solidFill>
                <a:latin typeface="Arial" panose="020B0604020202020204" pitchFamily="34" charset="0"/>
                <a:ea typeface="ＭＳ Ｐゴシック" panose="020B0600070205080204" pitchFamily="34" charset="-128"/>
                <a:cs typeface="Arial" panose="020B0604020202020204" pitchFamily="34" charset="0"/>
              </a:rPr>
              <a:t>Kadastro Çalışmaları</a:t>
            </a:r>
          </a:p>
        </p:txBody>
      </p:sp>
      <p:sp>
        <p:nvSpPr>
          <p:cNvPr id="8" name="İçerik Yer Tutucusu 2"/>
          <p:cNvSpPr>
            <a:spLocks noGrp="1"/>
          </p:cNvSpPr>
          <p:nvPr>
            <p:ph idx="1"/>
          </p:nvPr>
        </p:nvSpPr>
        <p:spPr>
          <a:xfrm>
            <a:off x="503060" y="1376138"/>
            <a:ext cx="7843954" cy="4309767"/>
          </a:xfrm>
        </p:spPr>
        <p:txBody>
          <a:bodyPr anchor="t">
            <a:noAutofit/>
          </a:bodyPr>
          <a:lstStyle/>
          <a:p>
            <a:pPr marL="0" indent="0" algn="just">
              <a:lnSpc>
                <a:spcPct val="150000"/>
              </a:lnSpc>
              <a:spcBef>
                <a:spcPts val="450"/>
              </a:spcBef>
              <a:buClr>
                <a:srgbClr val="160093"/>
              </a:buClr>
              <a:buFont typeface="Courier New" panose="02070309020205020404" pitchFamily="49" charset="0"/>
              <a:buChar char="o"/>
              <a:defRPr/>
            </a:pPr>
            <a:r>
              <a:rPr lang="tr-TR" sz="1800" b="1" dirty="0" smtClean="0"/>
              <a:t>Taşınmaz </a:t>
            </a:r>
            <a:r>
              <a:rPr lang="tr-TR" sz="1800" b="1" dirty="0"/>
              <a:t>mal sınırlandırması</a:t>
            </a:r>
            <a:r>
              <a:rPr lang="tr-TR" sz="1800" b="1" dirty="0" smtClean="0"/>
              <a:t>:</a:t>
            </a:r>
          </a:p>
          <a:p>
            <a:pPr marL="0" indent="0" algn="just">
              <a:lnSpc>
                <a:spcPct val="150000"/>
              </a:lnSpc>
              <a:spcBef>
                <a:spcPts val="450"/>
              </a:spcBef>
              <a:buClr>
                <a:srgbClr val="160093"/>
              </a:buClr>
              <a:buFont typeface="Courier New" panose="02070309020205020404" pitchFamily="49" charset="0"/>
              <a:buChar char="o"/>
              <a:defRPr/>
            </a:pPr>
            <a:r>
              <a:rPr lang="tr-TR" sz="1800" dirty="0" smtClean="0"/>
              <a:t> </a:t>
            </a:r>
            <a:r>
              <a:rPr lang="tr-TR" sz="1800" dirty="0"/>
              <a:t>Kadastroda bir taşınmaza ait tapu kaydında vergi kaydında veya herhangi bir belgede belirtilen sınırların arazide belirlenmesi ve bu duruma göre kroki düzenleme işlemlerinin tümüdür</a:t>
            </a:r>
          </a:p>
          <a:p>
            <a:pPr marL="0" indent="0" algn="just">
              <a:lnSpc>
                <a:spcPct val="150000"/>
              </a:lnSpc>
              <a:spcBef>
                <a:spcPts val="450"/>
              </a:spcBef>
              <a:buClr>
                <a:srgbClr val="160093"/>
              </a:buClr>
              <a:buFont typeface="Courier New" panose="02070309020205020404" pitchFamily="49" charset="0"/>
              <a:buChar char="o"/>
              <a:defRPr/>
            </a:pPr>
            <a:endParaRPr lang="tr-TR" sz="1800" dirty="0"/>
          </a:p>
        </p:txBody>
      </p:sp>
    </p:spTree>
    <p:extLst>
      <p:ext uri="{BB962C8B-B14F-4D97-AF65-F5344CB8AC3E}">
        <p14:creationId xmlns:p14="http://schemas.microsoft.com/office/powerpoint/2010/main" val="128396893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xmlns=""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12516</TotalTime>
  <Words>427</Words>
  <Application>Microsoft Office PowerPoint</Application>
  <PresentationFormat>On-screen Show (4:3)</PresentationFormat>
  <Paragraphs>34</Paragraphs>
  <Slides>8</Slides>
  <Notes>0</Notes>
  <HiddenSlides>0</HiddenSlides>
  <MMClips>0</MMClips>
  <ScaleCrop>false</ScaleCrop>
  <HeadingPairs>
    <vt:vector size="4" baseType="variant">
      <vt:variant>
        <vt:lpstr>Theme</vt:lpstr>
      </vt:variant>
      <vt:variant>
        <vt:i4>3</vt:i4>
      </vt:variant>
      <vt:variant>
        <vt:lpstr>Slide Titles</vt:lpstr>
      </vt:variant>
      <vt:variant>
        <vt:i4>8</vt:i4>
      </vt:variant>
    </vt:vector>
  </HeadingPairs>
  <TitlesOfParts>
    <vt:vector size="11" baseType="lpstr">
      <vt:lpstr>ekonomi</vt:lpstr>
      <vt:lpstr>1_Rics</vt:lpstr>
      <vt:lpstr>h.t.</vt:lpstr>
      <vt:lpstr>PowerPoint Presentation</vt:lpstr>
      <vt:lpstr>  </vt:lpstr>
      <vt:lpstr>  </vt:lpstr>
      <vt:lpstr>  </vt:lpstr>
      <vt:lpstr>  </vt:lpstr>
      <vt:lpstr>  </vt:lpstr>
      <vt:lpstr>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sibel</cp:lastModifiedBy>
  <cp:revision>818</cp:revision>
  <cp:lastPrinted>2016-10-24T07:53:35Z</cp:lastPrinted>
  <dcterms:created xsi:type="dcterms:W3CDTF">2016-09-18T09:35:24Z</dcterms:created>
  <dcterms:modified xsi:type="dcterms:W3CDTF">2020-02-28T07:53:02Z</dcterms:modified>
</cp:coreProperties>
</file>