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56" r:id="rId3"/>
    <p:sldId id="257" r:id="rId4"/>
    <p:sldId id="269" r:id="rId5"/>
    <p:sldId id="270" r:id="rId6"/>
    <p:sldId id="258" r:id="rId7"/>
    <p:sldId id="259" r:id="rId8"/>
    <p:sldId id="260" r:id="rId9"/>
    <p:sldId id="261" r:id="rId10"/>
    <p:sldId id="262" r:id="rId11"/>
    <p:sldId id="263" r:id="rId12"/>
    <p:sldId id="265" r:id="rId13"/>
    <p:sldId id="266" r:id="rId14"/>
    <p:sldId id="267"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2" d="100"/>
          <a:sy n="92" d="100"/>
        </p:scale>
        <p:origin x="134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7.02.2020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7.02.2020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7.02.2020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7.02.2020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7.02.2020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7.02.2020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7.02.2020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7.02.2020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7.02.2020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7.02.2020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7.02.2020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7.02.2020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5800" y="1700808"/>
            <a:ext cx="7772400" cy="1470025"/>
          </a:xfrm>
        </p:spPr>
        <p:txBody>
          <a:bodyPr>
            <a:normAutofit fontScale="90000"/>
          </a:bodyPr>
          <a:lstStyle/>
          <a:p>
            <a:r>
              <a:rPr lang="tr-TR" b="1" dirty="0">
                <a:latin typeface="Constantia" panose="02030602050306030303" pitchFamily="18" charset="0"/>
              </a:rPr>
              <a:t>ANT332 FİZİK ANTROPOLOJİDE ARAŞTIRMA YÖNTEM VE TEKNİKLERİ</a:t>
            </a:r>
            <a:endParaRPr lang="tr-TR" dirty="0">
              <a:latin typeface="Constantia" panose="02030602050306030303" pitchFamily="18" charset="0"/>
            </a:endParaRPr>
          </a:p>
        </p:txBody>
      </p:sp>
      <p:sp>
        <p:nvSpPr>
          <p:cNvPr id="3" name="Alt Başlık 2"/>
          <p:cNvSpPr>
            <a:spLocks noGrp="1"/>
          </p:cNvSpPr>
          <p:nvPr>
            <p:ph type="subTitle" idx="1"/>
          </p:nvPr>
        </p:nvSpPr>
        <p:spPr/>
        <p:txBody>
          <a:bodyPr/>
          <a:lstStyle/>
          <a:p>
            <a:r>
              <a:rPr lang="en-AU" dirty="0" err="1">
                <a:latin typeface="Constantia" panose="02030602050306030303" pitchFamily="18" charset="0"/>
              </a:rPr>
              <a:t>Prof</a:t>
            </a:r>
            <a:r>
              <a:rPr lang="en-AU" dirty="0" err="1" smtClean="0">
                <a:latin typeface="Constantia" panose="02030602050306030303" pitchFamily="18" charset="0"/>
              </a:rPr>
              <a:t>.</a:t>
            </a:r>
            <a:r>
              <a:rPr lang="tr-TR" dirty="0" smtClean="0">
                <a:latin typeface="Constantia" panose="02030602050306030303" pitchFamily="18" charset="0"/>
              </a:rPr>
              <a:t> </a:t>
            </a:r>
            <a:r>
              <a:rPr lang="en-AU" dirty="0" err="1" smtClean="0">
                <a:latin typeface="Constantia" panose="02030602050306030303" pitchFamily="18" charset="0"/>
              </a:rPr>
              <a:t>Dr</a:t>
            </a:r>
            <a:r>
              <a:rPr lang="en-AU" dirty="0" err="1">
                <a:latin typeface="Constantia" panose="02030602050306030303" pitchFamily="18" charset="0"/>
              </a:rPr>
              <a:t>.</a:t>
            </a:r>
            <a:r>
              <a:rPr lang="en-AU" dirty="0">
                <a:latin typeface="Constantia" panose="02030602050306030303" pitchFamily="18" charset="0"/>
              </a:rPr>
              <a:t> Başak KOCA ÖZER</a:t>
            </a:r>
            <a:endParaRPr lang="tr-TR" dirty="0">
              <a:latin typeface="Constantia" panose="02030602050306030303" pitchFamily="18" charset="0"/>
            </a:endParaRPr>
          </a:p>
          <a:p>
            <a:endParaRPr lang="tr-TR" dirty="0">
              <a:latin typeface="Constantia" panose="02030602050306030303" pitchFamily="18" charset="0"/>
            </a:endParaRPr>
          </a:p>
        </p:txBody>
      </p:sp>
      <p:sp>
        <p:nvSpPr>
          <p:cNvPr id="4" name="Metin kutusu 3"/>
          <p:cNvSpPr txBox="1"/>
          <p:nvPr/>
        </p:nvSpPr>
        <p:spPr>
          <a:xfrm>
            <a:off x="3203848" y="4941168"/>
            <a:ext cx="3096344" cy="523220"/>
          </a:xfrm>
          <a:prstGeom prst="rect">
            <a:avLst/>
          </a:prstGeom>
          <a:noFill/>
        </p:spPr>
        <p:txBody>
          <a:bodyPr wrap="square" rtlCol="0">
            <a:spAutoFit/>
          </a:bodyPr>
          <a:lstStyle/>
          <a:p>
            <a:pPr algn="ctr"/>
            <a:r>
              <a:rPr lang="tr-TR" sz="2800" dirty="0" smtClean="0">
                <a:latin typeface="Constantia" panose="02030602050306030303" pitchFamily="18" charset="0"/>
              </a:rPr>
              <a:t>VI. HAFTA</a:t>
            </a:r>
            <a:endParaRPr lang="tr-TR" sz="2800" dirty="0">
              <a:latin typeface="Constantia" panose="02030602050306030303" pitchFamily="18" charset="0"/>
            </a:endParaRPr>
          </a:p>
        </p:txBody>
      </p:sp>
    </p:spTree>
    <p:extLst>
      <p:ext uri="{BB962C8B-B14F-4D97-AF65-F5344CB8AC3E}">
        <p14:creationId xmlns:p14="http://schemas.microsoft.com/office/powerpoint/2010/main" val="28437045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Nedensel</a:t>
            </a:r>
            <a:r>
              <a:rPr lang="tr-TR" dirty="0" smtClean="0"/>
              <a:t> Karşılaştırma Araştırması</a:t>
            </a:r>
          </a:p>
          <a:p>
            <a:pPr lvl="1"/>
            <a:r>
              <a:rPr lang="tr-TR" dirty="0" smtClean="0"/>
              <a:t>Ortaya çıkan bir durum ya da olayın nedenlerinin belirlenmesidir.</a:t>
            </a:r>
          </a:p>
          <a:p>
            <a:r>
              <a:rPr lang="tr-TR" dirty="0" smtClean="0"/>
              <a:t>Korelasyon araştırmanın özellikleri</a:t>
            </a:r>
            <a:endParaRPr lang="tr-TR" dirty="0"/>
          </a:p>
        </p:txBody>
      </p:sp>
    </p:spTree>
    <p:extLst>
      <p:ext uri="{BB962C8B-B14F-4D97-AF65-F5344CB8AC3E}">
        <p14:creationId xmlns:p14="http://schemas.microsoft.com/office/powerpoint/2010/main" val="3412238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Nedensel</a:t>
            </a:r>
            <a:r>
              <a:rPr lang="tr-TR" dirty="0" smtClean="0"/>
              <a:t> Karşılaştırma Araştırmalarının Türleri</a:t>
            </a:r>
          </a:p>
          <a:p>
            <a:pPr lvl="1"/>
            <a:r>
              <a:rPr lang="tr-TR" dirty="0" smtClean="0"/>
              <a:t>Nedenlerin belirlendiği</a:t>
            </a:r>
          </a:p>
          <a:p>
            <a:pPr lvl="1"/>
            <a:r>
              <a:rPr lang="tr-TR" dirty="0" smtClean="0"/>
              <a:t>Etkilerin belirlendiği</a:t>
            </a:r>
          </a:p>
          <a:p>
            <a:pPr lvl="1"/>
            <a:r>
              <a:rPr lang="tr-TR" dirty="0" smtClean="0"/>
              <a:t>Sonuçların belirlendiği</a:t>
            </a:r>
            <a:endParaRPr lang="tr-TR" dirty="0"/>
          </a:p>
        </p:txBody>
      </p:sp>
    </p:spTree>
    <p:extLst>
      <p:ext uri="{BB962C8B-B14F-4D97-AF65-F5344CB8AC3E}">
        <p14:creationId xmlns:p14="http://schemas.microsoft.com/office/powerpoint/2010/main" val="38373262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Deneysel Araştırma </a:t>
            </a:r>
          </a:p>
          <a:p>
            <a:pPr lvl="1"/>
            <a:r>
              <a:rPr lang="tr-TR" dirty="0" smtClean="0"/>
              <a:t>Bir ya da çok az sayıda denekle yapılan yarı deneysel araştırmadır.</a:t>
            </a:r>
          </a:p>
          <a:p>
            <a:pPr lvl="1"/>
            <a:endParaRPr lang="tr-TR" dirty="0"/>
          </a:p>
        </p:txBody>
      </p:sp>
    </p:spTree>
    <p:extLst>
      <p:ext uri="{BB962C8B-B14F-4D97-AF65-F5344CB8AC3E}">
        <p14:creationId xmlns:p14="http://schemas.microsoft.com/office/powerpoint/2010/main" val="7377620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Deneysel Araştırma</a:t>
            </a:r>
          </a:p>
          <a:p>
            <a:pPr lvl="1"/>
            <a:r>
              <a:rPr lang="tr-TR" dirty="0" smtClean="0"/>
              <a:t>Tasarım ve Geliştirme Araştırması</a:t>
            </a:r>
          </a:p>
          <a:p>
            <a:pPr lvl="2"/>
            <a:r>
              <a:rPr lang="tr-TR" dirty="0" smtClean="0"/>
              <a:t>Yeni araç, model ya da süreçlerin ortaya çıkarılmasında uygulanan araştırmadır.</a:t>
            </a:r>
          </a:p>
          <a:p>
            <a:pPr lvl="2"/>
            <a:endParaRPr lang="tr-TR" dirty="0"/>
          </a:p>
        </p:txBody>
      </p:sp>
    </p:spTree>
    <p:extLst>
      <p:ext uri="{BB962C8B-B14F-4D97-AF65-F5344CB8AC3E}">
        <p14:creationId xmlns:p14="http://schemas.microsoft.com/office/powerpoint/2010/main" val="33611679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Meta-Analiz</a:t>
            </a:r>
          </a:p>
          <a:p>
            <a:pPr lvl="1"/>
            <a:r>
              <a:rPr lang="tr-TR" dirty="0" smtClean="0"/>
              <a:t>Aynı ya da ilişkili amaca sahip araştırmaların sonuçlarının bütünleştirilmesidir</a:t>
            </a:r>
            <a:endParaRPr lang="tr-TR" dirty="0"/>
          </a:p>
        </p:txBody>
      </p:sp>
    </p:spTree>
    <p:extLst>
      <p:ext uri="{BB962C8B-B14F-4D97-AF65-F5344CB8AC3E}">
        <p14:creationId xmlns:p14="http://schemas.microsoft.com/office/powerpoint/2010/main" val="9152399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Nicel Araştırmalar</a:t>
            </a:r>
            <a:endParaRPr lang="tr-TR" dirty="0"/>
          </a:p>
        </p:txBody>
      </p:sp>
    </p:spTree>
    <p:extLst>
      <p:ext uri="{BB962C8B-B14F-4D97-AF65-F5344CB8AC3E}">
        <p14:creationId xmlns:p14="http://schemas.microsoft.com/office/powerpoint/2010/main" val="24983604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899592" y="2420888"/>
            <a:ext cx="7787208" cy="3705275"/>
          </a:xfrm>
        </p:spPr>
        <p:txBody>
          <a:bodyPr/>
          <a:lstStyle/>
          <a:p>
            <a:r>
              <a:rPr lang="tr-TR" dirty="0" smtClean="0"/>
              <a:t>İç geçerlik</a:t>
            </a:r>
          </a:p>
          <a:p>
            <a:r>
              <a:rPr lang="tr-TR" dirty="0" smtClean="0"/>
              <a:t>Dış geçerlik</a:t>
            </a:r>
          </a:p>
          <a:p>
            <a:pPr marL="0" indent="0">
              <a:buNone/>
            </a:pPr>
            <a:endParaRPr lang="tr-TR" dirty="0"/>
          </a:p>
        </p:txBody>
      </p:sp>
    </p:spTree>
    <p:extLst>
      <p:ext uri="{BB962C8B-B14F-4D97-AF65-F5344CB8AC3E}">
        <p14:creationId xmlns:p14="http://schemas.microsoft.com/office/powerpoint/2010/main" val="42292646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3230" y="764704"/>
            <a:ext cx="6910239" cy="5878532"/>
          </a:xfrm>
          <a:prstGeom prst="rect">
            <a:avLst/>
          </a:prstGeom>
        </p:spPr>
        <p:txBody>
          <a:bodyPr wrap="square">
            <a:spAutoFit/>
          </a:bodyPr>
          <a:lstStyle/>
          <a:p>
            <a:r>
              <a:rPr lang="tr-TR" sz="2000" dirty="0" smtClean="0"/>
              <a:t>Tarama </a:t>
            </a:r>
            <a:r>
              <a:rPr lang="tr-TR" sz="2000" dirty="0"/>
              <a:t>Araştırması </a:t>
            </a:r>
            <a:endParaRPr lang="tr-TR" sz="2000" dirty="0" smtClean="0"/>
          </a:p>
          <a:p>
            <a:endParaRPr lang="tr-TR" sz="2000" dirty="0" smtClean="0"/>
          </a:p>
          <a:p>
            <a:r>
              <a:rPr lang="tr-TR" sz="2000" dirty="0" smtClean="0"/>
              <a:t>	</a:t>
            </a:r>
          </a:p>
          <a:p>
            <a:endParaRPr lang="tr-TR" sz="2000" dirty="0" smtClean="0"/>
          </a:p>
          <a:p>
            <a:r>
              <a:rPr lang="tr-TR" sz="2000" dirty="0" err="1" smtClean="0"/>
              <a:t>Korelasyonel</a:t>
            </a:r>
            <a:r>
              <a:rPr lang="tr-TR" sz="2000" dirty="0" smtClean="0"/>
              <a:t> </a:t>
            </a:r>
            <a:r>
              <a:rPr lang="tr-TR" sz="2000" dirty="0"/>
              <a:t>Araştırma </a:t>
            </a:r>
            <a:endParaRPr lang="tr-TR" sz="2000" dirty="0" smtClean="0"/>
          </a:p>
          <a:p>
            <a:r>
              <a:rPr lang="tr-TR" sz="2000" dirty="0" smtClean="0"/>
              <a:t>	</a:t>
            </a:r>
          </a:p>
          <a:p>
            <a:r>
              <a:rPr lang="tr-TR" sz="2000" dirty="0" err="1" smtClean="0"/>
              <a:t>Nedensel</a:t>
            </a:r>
            <a:r>
              <a:rPr lang="tr-TR" sz="2000" dirty="0" smtClean="0"/>
              <a:t> </a:t>
            </a:r>
            <a:r>
              <a:rPr lang="tr-TR" sz="2000" dirty="0"/>
              <a:t>Karşılaştırma Araştırması </a:t>
            </a:r>
            <a:endParaRPr lang="tr-TR" sz="2000" dirty="0" smtClean="0"/>
          </a:p>
          <a:p>
            <a:endParaRPr lang="tr-TR" sz="2000" dirty="0" smtClean="0"/>
          </a:p>
          <a:p>
            <a:endParaRPr lang="tr-TR" sz="2000" dirty="0"/>
          </a:p>
          <a:p>
            <a:endParaRPr lang="tr-TR" sz="2000" dirty="0" smtClean="0"/>
          </a:p>
          <a:p>
            <a:r>
              <a:rPr lang="tr-TR" sz="2000" dirty="0" smtClean="0"/>
              <a:t>Deneysel </a:t>
            </a:r>
            <a:r>
              <a:rPr lang="tr-TR" sz="2000" dirty="0"/>
              <a:t>Araştırma </a:t>
            </a:r>
            <a:endParaRPr lang="tr-TR" sz="2000" dirty="0" smtClean="0"/>
          </a:p>
          <a:p>
            <a:endParaRPr lang="tr-TR" sz="2000" dirty="0" smtClean="0"/>
          </a:p>
          <a:p>
            <a:endParaRPr lang="tr-TR" sz="2000" dirty="0"/>
          </a:p>
          <a:p>
            <a:r>
              <a:rPr lang="tr-TR" sz="2000" dirty="0" smtClean="0"/>
              <a:t>Tek </a:t>
            </a:r>
            <a:r>
              <a:rPr lang="tr-TR" sz="2000" dirty="0" err="1"/>
              <a:t>Denekli</a:t>
            </a:r>
            <a:r>
              <a:rPr lang="tr-TR" sz="2000" dirty="0"/>
              <a:t> Araştırma </a:t>
            </a:r>
            <a:endParaRPr lang="tr-TR" sz="2000" dirty="0" smtClean="0"/>
          </a:p>
          <a:p>
            <a:r>
              <a:rPr lang="tr-TR" sz="1600" dirty="0" err="1">
                <a:solidFill>
                  <a:schemeClr val="accent5"/>
                </a:solidFill>
              </a:rPr>
              <a:t>Comte</a:t>
            </a:r>
            <a:r>
              <a:rPr lang="tr-TR" sz="1600" dirty="0">
                <a:solidFill>
                  <a:schemeClr val="accent5"/>
                </a:solidFill>
              </a:rPr>
              <a:t> de </a:t>
            </a:r>
            <a:r>
              <a:rPr lang="tr-TR" sz="1600" dirty="0" err="1">
                <a:solidFill>
                  <a:schemeClr val="accent5"/>
                </a:solidFill>
              </a:rPr>
              <a:t>Montbeliard</a:t>
            </a:r>
            <a:endParaRPr lang="tr-TR" sz="1600" dirty="0" smtClean="0">
              <a:solidFill>
                <a:schemeClr val="accent5"/>
              </a:solidFill>
            </a:endParaRPr>
          </a:p>
          <a:p>
            <a:endParaRPr lang="tr-TR" sz="2000" dirty="0"/>
          </a:p>
          <a:p>
            <a:r>
              <a:rPr lang="tr-TR" sz="2000" dirty="0" smtClean="0"/>
              <a:t>Meta-Analiz </a:t>
            </a:r>
          </a:p>
          <a:p>
            <a:endParaRPr lang="tr-TR" sz="2000" dirty="0"/>
          </a:p>
          <a:p>
            <a:endParaRPr lang="tr-TR" sz="2000" dirty="0"/>
          </a:p>
        </p:txBody>
      </p:sp>
      <p:grpSp>
        <p:nvGrpSpPr>
          <p:cNvPr id="3" name="10 Grup"/>
          <p:cNvGrpSpPr>
            <a:grpSpLocks/>
          </p:cNvGrpSpPr>
          <p:nvPr/>
        </p:nvGrpSpPr>
        <p:grpSpPr bwMode="auto">
          <a:xfrm>
            <a:off x="2339752" y="980728"/>
            <a:ext cx="6272005" cy="792584"/>
            <a:chOff x="1187624" y="4293096"/>
            <a:chExt cx="7344816" cy="1296144"/>
          </a:xfrm>
        </p:grpSpPr>
        <p:sp>
          <p:nvSpPr>
            <p:cNvPr id="4" name="3 Oval"/>
            <p:cNvSpPr/>
            <p:nvPr/>
          </p:nvSpPr>
          <p:spPr>
            <a:xfrm>
              <a:off x="1187624" y="4293096"/>
              <a:ext cx="1728659" cy="12961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tr-TR" sz="1600" dirty="0"/>
                <a:t>Yöntem hakkında düşünce</a:t>
              </a:r>
            </a:p>
          </p:txBody>
        </p:sp>
        <p:cxnSp>
          <p:nvCxnSpPr>
            <p:cNvPr id="5" name="5 Düz Ok Bağlayıcısı"/>
            <p:cNvCxnSpPr/>
            <p:nvPr/>
          </p:nvCxnSpPr>
          <p:spPr>
            <a:xfrm>
              <a:off x="2843264" y="4941961"/>
              <a:ext cx="1007987" cy="15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6 Dikdörtgen"/>
            <p:cNvSpPr/>
            <p:nvPr/>
          </p:nvSpPr>
          <p:spPr>
            <a:xfrm>
              <a:off x="3924270" y="4293096"/>
              <a:ext cx="1871524"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tr-TR" sz="1600" dirty="0"/>
                <a:t>Veri Toplama</a:t>
              </a:r>
            </a:p>
          </p:txBody>
        </p:sp>
        <p:cxnSp>
          <p:nvCxnSpPr>
            <p:cNvPr id="7" name="8 Düz Ok Bağlayıcısı"/>
            <p:cNvCxnSpPr/>
            <p:nvPr/>
          </p:nvCxnSpPr>
          <p:spPr>
            <a:xfrm>
              <a:off x="5724361" y="4941961"/>
              <a:ext cx="863536" cy="15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9 Dikdörtgen"/>
            <p:cNvSpPr/>
            <p:nvPr/>
          </p:nvSpPr>
          <p:spPr>
            <a:xfrm>
              <a:off x="6660916" y="4293096"/>
              <a:ext cx="1871524"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tr-TR" sz="1600" dirty="0"/>
                <a:t>Verileri analiz ederek bulgulara ulaşma</a:t>
              </a:r>
            </a:p>
          </p:txBody>
        </p:sp>
      </p:grpSp>
      <p:sp>
        <p:nvSpPr>
          <p:cNvPr id="9" name="Dikdörtgen 8"/>
          <p:cNvSpPr/>
          <p:nvPr/>
        </p:nvSpPr>
        <p:spPr>
          <a:xfrm>
            <a:off x="133962" y="241484"/>
            <a:ext cx="2872709" cy="523220"/>
          </a:xfrm>
          <a:prstGeom prst="rect">
            <a:avLst/>
          </a:prstGeom>
        </p:spPr>
        <p:txBody>
          <a:bodyPr wrap="none">
            <a:spAutoFit/>
          </a:bodyPr>
          <a:lstStyle/>
          <a:p>
            <a:r>
              <a:rPr lang="tr-TR" sz="2800" dirty="0">
                <a:solidFill>
                  <a:schemeClr val="accent5"/>
                </a:solidFill>
              </a:rPr>
              <a:t>Nicel Araştırmalar </a:t>
            </a:r>
          </a:p>
        </p:txBody>
      </p:sp>
      <p:pic>
        <p:nvPicPr>
          <p:cNvPr id="10" name="Picture 2" descr="C:\Users\aysegul\Desktop\engelli_aras02_15.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19510" y="1808268"/>
            <a:ext cx="3923928" cy="3561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2 İçerik Yer Tutucusu"/>
          <p:cNvSpPr txBox="1">
            <a:spLocks/>
          </p:cNvSpPr>
          <p:nvPr/>
        </p:nvSpPr>
        <p:spPr>
          <a:xfrm>
            <a:off x="123230" y="3067178"/>
            <a:ext cx="4433043" cy="576065"/>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spcBef>
                <a:spcPts val="1200"/>
              </a:spcBef>
              <a:spcAft>
                <a:spcPts val="1200"/>
              </a:spcAft>
            </a:pPr>
            <a:r>
              <a:rPr lang="tr-TR" altLang="tr-TR" sz="1000" dirty="0" smtClean="0">
                <a:solidFill>
                  <a:schemeClr val="accent5"/>
                </a:solidFill>
              </a:rPr>
              <a:t>İnsan grupları arasındaki farklılıkların nedenlerini ve sonuçlarını koşullar ve katılımcılar üzerinde herhangi bir müdahale olmaksızın belirlemeyi amaçlar. Grup üyelerinin muhtemel nedenleri ve sonuçlarını belirlemek için farklı deneyimleri olan belli grupları karşılaştırmayı içerir. “Sosyal ekonomik düzeyi farklı olan bireylerin öğrenmelerinin karşılaştırılması”</a:t>
            </a:r>
          </a:p>
        </p:txBody>
      </p:sp>
      <p:pic>
        <p:nvPicPr>
          <p:cNvPr id="12" name="Picture 2" descr="C:\Users\aysegul\Desktop\34699_433275561455_17900841455_5765737_5609011_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2563868" y="3963843"/>
            <a:ext cx="2504098" cy="2736205"/>
          </a:xfrm>
          <a:prstGeom prst="rect">
            <a:avLst/>
          </a:prstGeom>
        </p:spPr>
      </p:pic>
    </p:spTree>
    <p:extLst>
      <p:ext uri="{BB962C8B-B14F-4D97-AF65-F5344CB8AC3E}">
        <p14:creationId xmlns:p14="http://schemas.microsoft.com/office/powerpoint/2010/main" val="180012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1 Başlık"/>
          <p:cNvSpPr>
            <a:spLocks noGrp="1"/>
          </p:cNvSpPr>
          <p:nvPr>
            <p:ph type="title"/>
          </p:nvPr>
        </p:nvSpPr>
        <p:spPr>
          <a:xfrm>
            <a:off x="318684" y="240778"/>
            <a:ext cx="8496944" cy="1131888"/>
          </a:xfrm>
        </p:spPr>
        <p:txBody>
          <a:bodyPr>
            <a:normAutofit/>
          </a:bodyPr>
          <a:lstStyle/>
          <a:p>
            <a:r>
              <a:rPr lang="tr-TR" altLang="tr-TR" sz="2800" dirty="0" smtClean="0">
                <a:latin typeface="+mn-lt"/>
              </a:rPr>
              <a:t>Nicel Araştırmanın Avantajları / Dezavantajları</a:t>
            </a:r>
          </a:p>
        </p:txBody>
      </p:sp>
      <p:sp>
        <p:nvSpPr>
          <p:cNvPr id="5" name="4 Slayt Numarası Yer Tutucusu"/>
          <p:cNvSpPr>
            <a:spLocks noGrp="1"/>
          </p:cNvSpPr>
          <p:nvPr>
            <p:ph type="sldNum" sz="quarter" idx="12"/>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C98380CA-2F65-4512-9CC8-01E607B4B3B1}" type="slidenum">
              <a:rPr lang="tr-TR" altLang="tr-TR">
                <a:solidFill>
                  <a:srgbClr val="898989"/>
                </a:solidFill>
                <a:latin typeface="Tahoma" panose="020B0604030504040204" pitchFamily="34" charset="0"/>
              </a:rPr>
              <a:pPr/>
              <a:t>5</a:t>
            </a:fld>
            <a:endParaRPr lang="tr-TR" altLang="tr-TR">
              <a:solidFill>
                <a:srgbClr val="898989"/>
              </a:solidFill>
              <a:latin typeface="Tahoma" panose="020B0604030504040204" pitchFamily="34" charset="0"/>
            </a:endParaRPr>
          </a:p>
        </p:txBody>
      </p:sp>
      <p:graphicFrame>
        <p:nvGraphicFramePr>
          <p:cNvPr id="6" name="5 İçerik Yer Tutucusu"/>
          <p:cNvGraphicFramePr>
            <a:graphicFrameLocks/>
          </p:cNvGraphicFramePr>
          <p:nvPr>
            <p:extLst/>
          </p:nvPr>
        </p:nvGraphicFramePr>
        <p:xfrm>
          <a:off x="638093" y="1219328"/>
          <a:ext cx="7858126" cy="5125516"/>
        </p:xfrm>
        <a:graphic>
          <a:graphicData uri="http://schemas.openxmlformats.org/drawingml/2006/table">
            <a:tbl>
              <a:tblPr firstRow="1" bandRow="1">
                <a:tableStyleId>{2D5ABB26-0587-4C30-8999-92F81FD0307C}</a:tableStyleId>
              </a:tblPr>
              <a:tblGrid>
                <a:gridCol w="3929063"/>
                <a:gridCol w="3929063"/>
              </a:tblGrid>
              <a:tr h="370660">
                <a:tc>
                  <a:txBody>
                    <a:bodyPr/>
                    <a:lstStyle/>
                    <a:p>
                      <a:pPr algn="ctr"/>
                      <a:r>
                        <a:rPr lang="tr-TR" sz="1800" kern="1200" dirty="0" smtClean="0"/>
                        <a:t>Avantajları</a:t>
                      </a:r>
                      <a:endParaRPr lang="tr-TR" sz="1800" dirty="0"/>
                    </a:p>
                  </a:txBody>
                  <a:tcPr marT="45698" marB="45698"/>
                </a:tc>
                <a:tc>
                  <a:txBody>
                    <a:bodyPr/>
                    <a:lstStyle/>
                    <a:p>
                      <a:pPr algn="ctr">
                        <a:buFont typeface="Arial" pitchFamily="34" charset="0"/>
                        <a:buNone/>
                      </a:pPr>
                      <a:r>
                        <a:rPr lang="tr-TR" sz="1800" dirty="0" smtClean="0"/>
                        <a:t>Dezavantajları</a:t>
                      </a:r>
                      <a:endParaRPr lang="tr-TR" sz="1800" dirty="0"/>
                    </a:p>
                  </a:txBody>
                  <a:tcPr marT="45698" marB="45698"/>
                </a:tc>
              </a:tr>
              <a:tr h="2239190">
                <a:tc>
                  <a:txBody>
                    <a:bodyPr/>
                    <a:lstStyle/>
                    <a:p>
                      <a:pPr lvl="0">
                        <a:spcAft>
                          <a:spcPts val="600"/>
                        </a:spcAft>
                        <a:buFont typeface="Arial" pitchFamily="34" charset="0"/>
                        <a:buChar char="•"/>
                      </a:pPr>
                      <a:r>
                        <a:rPr lang="tr-TR" sz="1800" kern="1200" dirty="0" smtClean="0"/>
                        <a:t>  Genelleştirilebilir sonuçlar üretilir.</a:t>
                      </a:r>
                    </a:p>
                    <a:p>
                      <a:pPr lvl="0">
                        <a:spcAft>
                          <a:spcPts val="600"/>
                        </a:spcAft>
                        <a:buFont typeface="Arial" pitchFamily="34" charset="0"/>
                        <a:buChar char="•"/>
                      </a:pPr>
                      <a:r>
                        <a:rPr lang="tr-TR" sz="1800" kern="1200" dirty="0" smtClean="0"/>
                        <a:t>  Farklı gruplar arasında karşılaştırma yapılabilir.</a:t>
                      </a:r>
                    </a:p>
                    <a:p>
                      <a:pPr lvl="0">
                        <a:spcAft>
                          <a:spcPts val="600"/>
                        </a:spcAft>
                        <a:buFont typeface="Arial" pitchFamily="34" charset="0"/>
                        <a:buChar char="•"/>
                      </a:pPr>
                      <a:r>
                        <a:rPr lang="tr-TR" sz="1800" kern="1200" dirty="0" smtClean="0"/>
                        <a:t>  Kuramların doğruluk derecesi test edilir.</a:t>
                      </a:r>
                    </a:p>
                    <a:p>
                      <a:pPr>
                        <a:spcAft>
                          <a:spcPts val="600"/>
                        </a:spcAft>
                        <a:buFont typeface="Arial" pitchFamily="34" charset="0"/>
                        <a:buChar char="•"/>
                      </a:pPr>
                      <a:r>
                        <a:rPr lang="tr-TR" sz="1800" kern="1200" dirty="0" smtClean="0"/>
                        <a:t>  Belirli bir yapı içindeki ilişkilerin incelenmesine yarar.</a:t>
                      </a:r>
                      <a:endParaRPr lang="tr-TR" sz="1800" dirty="0"/>
                    </a:p>
                  </a:txBody>
                  <a:tcPr marT="45698" marB="45698"/>
                </a:tc>
                <a:tc>
                  <a:txBody>
                    <a:bodyPr/>
                    <a:lstStyle/>
                    <a:p>
                      <a:pPr lvl="0" algn="l">
                        <a:spcAft>
                          <a:spcPts val="600"/>
                        </a:spcAft>
                        <a:buFont typeface="Arial" pitchFamily="34" charset="0"/>
                        <a:buChar char="•"/>
                      </a:pPr>
                      <a:r>
                        <a:rPr lang="tr-TR" sz="1800" kern="1200" dirty="0" smtClean="0"/>
                        <a:t>  Mükemmel örneklem almak güçtür.</a:t>
                      </a:r>
                    </a:p>
                    <a:p>
                      <a:pPr lvl="0" algn="l">
                        <a:spcAft>
                          <a:spcPts val="600"/>
                        </a:spcAft>
                        <a:buFont typeface="Arial" pitchFamily="34" charset="0"/>
                        <a:buChar char="•"/>
                      </a:pPr>
                      <a:r>
                        <a:rPr lang="tr-TR" sz="1800" kern="1200" dirty="0" smtClean="0"/>
                        <a:t>  Yeterli sayıda veri toplamak güçtür.</a:t>
                      </a:r>
                    </a:p>
                    <a:p>
                      <a:pPr lvl="0" algn="l">
                        <a:spcAft>
                          <a:spcPts val="600"/>
                        </a:spcAft>
                        <a:buFont typeface="Arial" pitchFamily="34" charset="0"/>
                        <a:buChar char="•"/>
                      </a:pPr>
                      <a:r>
                        <a:rPr lang="tr-TR" sz="1800" kern="1200" dirty="0" smtClean="0"/>
                        <a:t>  Mükemmel ölçüm şartları her zaman sağlanamaz.</a:t>
                      </a:r>
                    </a:p>
                    <a:p>
                      <a:pPr lvl="0" algn="l">
                        <a:spcAft>
                          <a:spcPts val="600"/>
                        </a:spcAft>
                        <a:buFont typeface="Arial" pitchFamily="34" charset="0"/>
                        <a:buChar char="•"/>
                      </a:pPr>
                      <a:r>
                        <a:rPr lang="tr-TR" sz="1800" kern="1200" dirty="0" smtClean="0"/>
                        <a:t>  Ölçme aracı önyargıyı da yansıtır.</a:t>
                      </a:r>
                    </a:p>
                    <a:p>
                      <a:pPr algn="l">
                        <a:spcAft>
                          <a:spcPts val="600"/>
                        </a:spcAft>
                        <a:buFont typeface="Arial" pitchFamily="34" charset="0"/>
                        <a:buChar char="•"/>
                      </a:pPr>
                      <a:r>
                        <a:rPr lang="tr-TR" sz="1800" kern="1200" dirty="0" smtClean="0"/>
                        <a:t>  Model dışındaki verilerle ilgilenmez.</a:t>
                      </a:r>
                      <a:endParaRPr lang="tr-TR" sz="1800" dirty="0"/>
                    </a:p>
                  </a:txBody>
                  <a:tcPr marT="45698" marB="45698"/>
                </a:tc>
              </a:tr>
              <a:tr h="2239190">
                <a:tc>
                  <a:txBody>
                    <a:bodyPr/>
                    <a:lstStyle/>
                    <a:p>
                      <a:pPr lvl="0">
                        <a:spcAft>
                          <a:spcPts val="600"/>
                        </a:spcAft>
                        <a:buFont typeface="Arial" pitchFamily="34" charset="0"/>
                        <a:buChar char="•"/>
                      </a:pPr>
                      <a:r>
                        <a:rPr lang="tr-TR" sz="1800" kern="1200" dirty="0" smtClean="0"/>
                        <a:t>  Özel durumların tüm gerçekliğini yansıtır.</a:t>
                      </a:r>
                    </a:p>
                    <a:p>
                      <a:pPr lvl="0">
                        <a:spcAft>
                          <a:spcPts val="600"/>
                        </a:spcAft>
                        <a:buFont typeface="Arial" pitchFamily="34" charset="0"/>
                        <a:buChar char="•"/>
                      </a:pPr>
                      <a:r>
                        <a:rPr lang="tr-TR" sz="1800" kern="1200" dirty="0" smtClean="0"/>
                        <a:t>  Sonuçları ile kuramların üretilmesinin kolaylaştırır.</a:t>
                      </a:r>
                    </a:p>
                    <a:p>
                      <a:pPr lvl="0">
                        <a:spcAft>
                          <a:spcPts val="600"/>
                        </a:spcAft>
                        <a:buFont typeface="Arial" pitchFamily="34" charset="0"/>
                        <a:buChar char="•"/>
                      </a:pPr>
                      <a:r>
                        <a:rPr lang="tr-TR" sz="1800" kern="1200" dirty="0" smtClean="0"/>
                        <a:t>  Ortamdaki çok farklı faktörlerin anlaşılmasını sağlar.</a:t>
                      </a:r>
                    </a:p>
                    <a:p>
                      <a:pPr>
                        <a:spcAft>
                          <a:spcPts val="600"/>
                        </a:spcAft>
                        <a:buFont typeface="Arial" pitchFamily="34" charset="0"/>
                        <a:buChar char="•"/>
                      </a:pPr>
                      <a:r>
                        <a:rPr lang="tr-TR" sz="1800" kern="1200" dirty="0" smtClean="0"/>
                        <a:t>  Araştırmanın sonuçlarının uygulanabilirliği daha yüksektir.</a:t>
                      </a:r>
                      <a:endParaRPr lang="tr-TR" sz="1800" dirty="0"/>
                    </a:p>
                  </a:txBody>
                  <a:tcPr marT="45730" marB="45730"/>
                </a:tc>
                <a:tc>
                  <a:txBody>
                    <a:bodyPr/>
                    <a:lstStyle/>
                    <a:p>
                      <a:pPr lvl="0">
                        <a:spcAft>
                          <a:spcPts val="600"/>
                        </a:spcAft>
                        <a:buFont typeface="Arial" pitchFamily="34" charset="0"/>
                        <a:buChar char="•"/>
                      </a:pPr>
                      <a:r>
                        <a:rPr lang="tr-TR" sz="1800" kern="1200" dirty="0" smtClean="0"/>
                        <a:t>  Deneklerin yaşadıkları deneyimleri olduğu şekliyle ifade etmeleri zordur.</a:t>
                      </a:r>
                    </a:p>
                    <a:p>
                      <a:pPr>
                        <a:spcAft>
                          <a:spcPts val="600"/>
                        </a:spcAft>
                        <a:buFont typeface="Arial" pitchFamily="34" charset="0"/>
                        <a:buChar char="•"/>
                      </a:pPr>
                      <a:r>
                        <a:rPr lang="tr-TR" sz="1800" kern="1200" dirty="0" smtClean="0"/>
                        <a:t>  Verilerin analizinde bireylerin sahip oldukları önyargı da yer alır.</a:t>
                      </a:r>
                      <a:endParaRPr lang="tr-TR" sz="1800" dirty="0"/>
                    </a:p>
                  </a:txBody>
                  <a:tcPr marT="45730" marB="45730"/>
                </a:tc>
              </a:tr>
            </a:tbl>
          </a:graphicData>
        </a:graphic>
      </p:graphicFrame>
    </p:spTree>
    <p:extLst>
      <p:ext uri="{BB962C8B-B14F-4D97-AF65-F5344CB8AC3E}">
        <p14:creationId xmlns:p14="http://schemas.microsoft.com/office/powerpoint/2010/main" val="7432226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Tarama </a:t>
            </a:r>
            <a:r>
              <a:rPr lang="tr-TR" dirty="0" err="1" smtClean="0"/>
              <a:t>araştrması</a:t>
            </a:r>
            <a:endParaRPr lang="tr-TR" dirty="0" smtClean="0"/>
          </a:p>
          <a:p>
            <a:pPr lvl="1"/>
            <a:r>
              <a:rPr lang="tr-TR" dirty="0" smtClean="0"/>
              <a:t>Çok sayıda katılımcının görüş ve özelliklerinin belirlenmesi</a:t>
            </a:r>
          </a:p>
          <a:p>
            <a:pPr lvl="1"/>
            <a:r>
              <a:rPr lang="tr-TR" dirty="0"/>
              <a:t>Tarama araştırmasının özellikleri</a:t>
            </a:r>
          </a:p>
          <a:p>
            <a:pPr marL="457200" lvl="1" indent="0">
              <a:buNone/>
            </a:pPr>
            <a:endParaRPr lang="tr-TR" dirty="0"/>
          </a:p>
        </p:txBody>
      </p:sp>
    </p:spTree>
    <p:extLst>
      <p:ext uri="{BB962C8B-B14F-4D97-AF65-F5344CB8AC3E}">
        <p14:creationId xmlns:p14="http://schemas.microsoft.com/office/powerpoint/2010/main" val="15537049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1"/>
            <a:r>
              <a:rPr lang="tr-TR" dirty="0" smtClean="0"/>
              <a:t>Tarama araştırmasının türleri</a:t>
            </a:r>
          </a:p>
          <a:p>
            <a:pPr lvl="2"/>
            <a:r>
              <a:rPr lang="tr-TR" dirty="0" err="1" smtClean="0"/>
              <a:t>Kesitsel</a:t>
            </a:r>
            <a:endParaRPr lang="tr-TR" dirty="0" smtClean="0"/>
          </a:p>
          <a:p>
            <a:pPr lvl="2"/>
            <a:r>
              <a:rPr lang="tr-TR" dirty="0" err="1" smtClean="0"/>
              <a:t>Boylamsal</a:t>
            </a:r>
            <a:endParaRPr lang="tr-TR" dirty="0" smtClean="0"/>
          </a:p>
          <a:p>
            <a:pPr lvl="2"/>
            <a:r>
              <a:rPr lang="tr-TR" dirty="0" smtClean="0"/>
              <a:t>Geçmişe dönük</a:t>
            </a:r>
          </a:p>
          <a:p>
            <a:pPr marL="457200" lvl="1" indent="0">
              <a:buNone/>
            </a:pPr>
            <a:endParaRPr lang="tr-TR" dirty="0" smtClean="0"/>
          </a:p>
        </p:txBody>
      </p:sp>
    </p:spTree>
    <p:extLst>
      <p:ext uri="{BB962C8B-B14F-4D97-AF65-F5344CB8AC3E}">
        <p14:creationId xmlns:p14="http://schemas.microsoft.com/office/powerpoint/2010/main" val="2276757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Korelasyon araştırma</a:t>
            </a:r>
          </a:p>
          <a:p>
            <a:pPr lvl="1"/>
            <a:r>
              <a:rPr lang="tr-TR" dirty="0" smtClean="0"/>
              <a:t>İki ya da daha fazla değişkenin değişkenler manipüle edilmeden incelenmesidir.</a:t>
            </a:r>
          </a:p>
          <a:p>
            <a:r>
              <a:rPr lang="tr-TR" dirty="0" smtClean="0"/>
              <a:t>Korelasyon araştırmanın özellikleri</a:t>
            </a:r>
          </a:p>
          <a:p>
            <a:pPr lvl="1"/>
            <a:endParaRPr lang="tr-TR" dirty="0"/>
          </a:p>
        </p:txBody>
      </p:sp>
    </p:spTree>
    <p:extLst>
      <p:ext uri="{BB962C8B-B14F-4D97-AF65-F5344CB8AC3E}">
        <p14:creationId xmlns:p14="http://schemas.microsoft.com/office/powerpoint/2010/main" val="11713397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Korelasyon araştırma türleri</a:t>
            </a:r>
          </a:p>
          <a:p>
            <a:pPr lvl="1"/>
            <a:r>
              <a:rPr lang="tr-TR" dirty="0" smtClean="0"/>
              <a:t>Keşfedici korelasyon araştırma</a:t>
            </a:r>
          </a:p>
          <a:p>
            <a:pPr lvl="1"/>
            <a:r>
              <a:rPr lang="tr-TR" dirty="0" err="1" smtClean="0"/>
              <a:t>Yordayıcı</a:t>
            </a:r>
            <a:r>
              <a:rPr lang="tr-TR" dirty="0" smtClean="0"/>
              <a:t> korelasyon araştırma</a:t>
            </a:r>
            <a:endParaRPr lang="tr-TR" dirty="0"/>
          </a:p>
        </p:txBody>
      </p:sp>
    </p:spTree>
    <p:extLst>
      <p:ext uri="{BB962C8B-B14F-4D97-AF65-F5344CB8AC3E}">
        <p14:creationId xmlns:p14="http://schemas.microsoft.com/office/powerpoint/2010/main" val="42177147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313</Words>
  <Application>Microsoft Office PowerPoint</Application>
  <PresentationFormat>Ekran Gösterisi (4:3)</PresentationFormat>
  <Paragraphs>74</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Calibri</vt:lpstr>
      <vt:lpstr>Constantia</vt:lpstr>
      <vt:lpstr>Tahoma</vt:lpstr>
      <vt:lpstr>Ofis Teması</vt:lpstr>
      <vt:lpstr>ANT332 FİZİK ANTROPOLOJİDE ARAŞTIRMA YÖNTEM VE TEKNİKLERİ</vt:lpstr>
      <vt:lpstr>Nicel Araştırmalar</vt:lpstr>
      <vt:lpstr>PowerPoint Sunusu</vt:lpstr>
      <vt:lpstr>PowerPoint Sunusu</vt:lpstr>
      <vt:lpstr>Nicel Araştırmanın Avantajları / Dezavantajları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Nicel Araştırmalar</dc:title>
  <dc:creator>basak koca ozer</dc:creator>
  <cp:lastModifiedBy>Başak</cp:lastModifiedBy>
  <cp:revision>5</cp:revision>
  <dcterms:created xsi:type="dcterms:W3CDTF">2017-11-15T09:56:24Z</dcterms:created>
  <dcterms:modified xsi:type="dcterms:W3CDTF">2020-02-07T07:40:25Z</dcterms:modified>
</cp:coreProperties>
</file>