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579332" y="210312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181610"/>
            <a:ext cx="12078335" cy="6548120"/>
          </a:xfrm>
        </p:spPr>
        <p:txBody>
          <a:bodyPr/>
          <a:p>
            <a:pPr marL="0" indent="0">
              <a:buNone/>
            </a:pPr>
            <a:r>
              <a:rPr lang="en-US" sz="2800" b="1">
                <a:latin typeface="Times New Roman" panose="02020603050405020304" charset="0"/>
              </a:rPr>
              <a:t>3-Bohçalama sistemi:</a:t>
            </a:r>
            <a:r>
              <a:rPr lang="en-US" sz="2800">
                <a:latin typeface="Times New Roman" panose="02020603050405020304" charset="0"/>
              </a:rPr>
              <a:t> </a:t>
            </a:r>
            <a:endParaRPr lang="en-US" sz="2800">
              <a:latin typeface="Times New Roman" panose="02020603050405020304" charset="0"/>
            </a:endParaRPr>
          </a:p>
          <a:p>
            <a:pPr marL="0" indent="0">
              <a:buNone/>
            </a:pPr>
            <a:r>
              <a:rPr lang="en-US" sz="2400">
                <a:latin typeface="Times New Roman" panose="02020603050405020304" charset="0"/>
              </a:rPr>
              <a:t>Eski bir sistemdir. Toplanan kirliler oda görevlisi tarafından bir çarşafa bohça şeklinde bağlanır. Sırta yüklenerek taşınır. Zaman ve enerji kaybına yol açar.</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7480" y="190500"/>
            <a:ext cx="11908155" cy="582930"/>
          </a:xfrm>
        </p:spPr>
        <p:txBody>
          <a:bodyPr/>
          <a:p>
            <a:pPr algn="ctr"/>
            <a:r>
              <a:rPr lang="en-US" sz="2800" b="1">
                <a:solidFill>
                  <a:srgbClr val="FF0000"/>
                </a:solidFill>
                <a:latin typeface="Times New Roman" panose="02020603050405020304" charset="0"/>
              </a:rPr>
              <a:t>MALZEME İHTİYAÇLARINI BELİRLEME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6195" y="1296670"/>
            <a:ext cx="12029440" cy="4467225"/>
          </a:xfrm>
        </p:spPr>
        <p:txBody>
          <a:bodyPr/>
          <a:p>
            <a:pPr marL="0" indent="0">
              <a:buNone/>
            </a:pPr>
            <a:r>
              <a:rPr lang="en-US" sz="2800" b="1">
                <a:solidFill>
                  <a:srgbClr val="FF0000"/>
                </a:solidFill>
                <a:latin typeface="Times New Roman" panose="02020603050405020304" charset="0"/>
              </a:rPr>
              <a:t>1. Malzeme İhtiyaç Miktarının Önemi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İşletmenin malzeme ve ekipman ihtiyacı, fiziki koşulları ile performans ve verimlilik standartları göz önünde bulundurularak belirlenir. Yöneticilerin malzeme türünü seçerken birçok faktörü göz önünde bulundurması gerekir. Zaman, enerji ve ekonomik bakımdan tasarruf sağlaması gibi. Kat hizmetleri bütçesinde malzeme giderleri büyük bir paya sahiptir.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885" y="162560"/>
            <a:ext cx="11984990" cy="6614160"/>
          </a:xfrm>
        </p:spPr>
        <p:txBody>
          <a:bodyPr/>
          <a:p>
            <a:pPr marL="0" indent="0">
              <a:buNone/>
            </a:pPr>
            <a:r>
              <a:rPr lang="en-US" sz="2800" b="1">
                <a:solidFill>
                  <a:srgbClr val="FF0000"/>
                </a:solidFill>
                <a:latin typeface="Times New Roman" panose="02020603050405020304" charset="0"/>
              </a:rPr>
              <a:t>2. Malzeme İhtiyaç Miktarının Hesaplanması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Malzeme taşıyıcısı günlük olarak kat ofislerini dolaşır. Ofislerdeki eksikleri belirler. Bunları ihtiyaç listesine not eder. İhtiyaçları depodan alarak, kat ofislerine dağıtır. Her konaklama işletmesinde bu işi yapan taşıyıcı olmayabilir. Bu işi departman amirinin belirlediği personel yapar. Kat hizmetleri departmanında dönüşümlü ve dönüşümsüz olmak üzere iki tür malzeme vardır.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Dönüşümlü malzemeler; </a:t>
            </a:r>
            <a:r>
              <a:rPr lang="en-US" sz="2400">
                <a:latin typeface="Times New Roman" panose="02020603050405020304" charset="0"/>
              </a:rPr>
              <a:t>çarşaf, yastık kılıfı, nevresim gibi malzemelerdir. </a:t>
            </a:r>
            <a:endParaRPr lang="en-US" sz="2400">
              <a:latin typeface="Times New Roman" panose="02020603050405020304" charset="0"/>
            </a:endParaRPr>
          </a:p>
          <a:p>
            <a:pPr marL="0" indent="0">
              <a:buNone/>
            </a:pPr>
            <a:r>
              <a:rPr lang="en-US" sz="2800" b="1">
                <a:latin typeface="Times New Roman" panose="02020603050405020304" charset="0"/>
              </a:rPr>
              <a:t>Dönüşümsüz malzemeler,</a:t>
            </a:r>
            <a:r>
              <a:rPr lang="en-US" sz="2800">
                <a:latin typeface="Times New Roman" panose="02020603050405020304" charset="0"/>
              </a:rPr>
              <a:t> </a:t>
            </a:r>
            <a:r>
              <a:rPr lang="en-US" sz="2400">
                <a:latin typeface="Times New Roman" panose="02020603050405020304" charset="0"/>
              </a:rPr>
              <a:t>iki kısımda ele alınır: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400">
                <a:latin typeface="Times New Roman" panose="02020603050405020304" charset="0"/>
              </a:rPr>
              <a:t>1.Temizlik malzemeleri; küçük alet ve ekipmanlar, kimyasal temizlik malzemeleri, temizlik bezleri, moplar, aparatlar gibi </a:t>
            </a:r>
            <a:endParaRPr lang="en-US" sz="2400">
              <a:latin typeface="Times New Roman" panose="02020603050405020304" charset="0"/>
            </a:endParaRPr>
          </a:p>
          <a:p>
            <a:pPr marL="0" indent="0">
              <a:buNone/>
            </a:pPr>
            <a:r>
              <a:rPr lang="en-US" sz="2400">
                <a:latin typeface="Times New Roman" panose="02020603050405020304" charset="0"/>
              </a:rPr>
              <a:t>2. Konuk malzemeleri( şampuan, sabun gibi)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4925" y="54610"/>
            <a:ext cx="12121515" cy="582930"/>
          </a:xfrm>
        </p:spPr>
        <p:txBody>
          <a:bodyPr/>
          <a:p>
            <a:pPr algn="l"/>
            <a:r>
              <a:rPr lang="en-US" sz="2800" b="1">
                <a:solidFill>
                  <a:srgbClr val="FF0000"/>
                </a:solidFill>
                <a:latin typeface="Times New Roman" panose="02020603050405020304" charset="0"/>
              </a:rPr>
              <a:t>3. Malzeme İhtiyaç Listesinin Hazırlanması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4925" y="796925"/>
            <a:ext cx="12121515" cy="5949315"/>
          </a:xfrm>
        </p:spPr>
        <p:txBody>
          <a:bodyPr/>
          <a:p>
            <a:pPr marL="0" indent="0">
              <a:buNone/>
            </a:pPr>
            <a:r>
              <a:rPr lang="en-US" sz="2800" b="1">
                <a:latin typeface="Times New Roman" panose="02020603050405020304" charset="0"/>
              </a:rPr>
              <a:t>1. Liste Tanımı:</a:t>
            </a:r>
            <a:r>
              <a:rPr lang="en-US" sz="2800">
                <a:latin typeface="Times New Roman" panose="02020603050405020304" charset="0"/>
              </a:rPr>
              <a:t> </a:t>
            </a:r>
            <a:r>
              <a:rPr lang="en-US" sz="2400">
                <a:latin typeface="Times New Roman" panose="02020603050405020304" charset="0"/>
              </a:rPr>
              <a:t>Kat hizmetleri departmanında kullanılacak malzemelerin tespit edilerek sınıflandırılmış ve sıralanmış yazılı belgeye denir. Önceden hazırlanmış basılı form şeklinde olabilir. </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2. Liste Özellikleri </a:t>
            </a:r>
            <a:endParaRPr lang="en-US" sz="2800" b="1">
              <a:latin typeface="Times New Roman" panose="02020603050405020304" charset="0"/>
            </a:endParaRPr>
          </a:p>
          <a:p>
            <a:pPr marL="0" indent="0">
              <a:buNone/>
            </a:pPr>
            <a:r>
              <a:rPr lang="en-US" sz="2400">
                <a:latin typeface="Times New Roman" panose="02020603050405020304" charset="0"/>
              </a:rPr>
              <a:t>* Tespit edilen ihtiyaçlar listeye ( form) aktarılmalıdır. </a:t>
            </a:r>
            <a:endParaRPr lang="en-US" sz="2400">
              <a:latin typeface="Times New Roman" panose="02020603050405020304" charset="0"/>
            </a:endParaRPr>
          </a:p>
          <a:p>
            <a:pPr marL="0" indent="0">
              <a:buNone/>
            </a:pPr>
            <a:r>
              <a:rPr lang="en-US" sz="2400">
                <a:latin typeface="Times New Roman" panose="02020603050405020304" charset="0"/>
              </a:rPr>
              <a:t>* Miktarı ve cinsi belirtilmelidir. </a:t>
            </a:r>
            <a:endParaRPr lang="en-US" sz="2400">
              <a:latin typeface="Times New Roman" panose="02020603050405020304" charset="0"/>
            </a:endParaRPr>
          </a:p>
          <a:p>
            <a:pPr marL="0" indent="0">
              <a:buNone/>
            </a:pPr>
            <a:r>
              <a:rPr lang="en-US" sz="2400">
                <a:latin typeface="Times New Roman" panose="02020603050405020304" charset="0"/>
              </a:rPr>
              <a:t>* Ne için kullanılacağı belirtilmelidir. </a:t>
            </a:r>
            <a:endParaRPr lang="en-US" sz="2400">
              <a:latin typeface="Times New Roman" panose="02020603050405020304" charset="0"/>
            </a:endParaRPr>
          </a:p>
          <a:p>
            <a:pPr marL="0" indent="0">
              <a:buNone/>
            </a:pPr>
            <a:r>
              <a:rPr lang="en-US" sz="2400">
                <a:latin typeface="Times New Roman" panose="02020603050405020304" charset="0"/>
              </a:rPr>
              <a:t>* Listenin yapıldığı tarih, yapan kişi ile onaylayan kişi belirtilmelidir.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715" y="57150"/>
            <a:ext cx="12075160" cy="6689725"/>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4. Malzeme Giriş Çıkışlarının Kayıt Edilmesi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Kat hizmetleri ihtiyaç listesi ilgili depolara görevli kişi tarafından iletilir. Burada depo görevlisi tarafından hazırlanan liste depo kayıtlarına not edilir. Ayrıca kat hizmetlerinde kullanılan büyük ekipmanlar (cila makinesi gibi) kullanılan personel tarafından çalışır durumda depo görevlisine teslim eder ve çalışır durumda teslim alır. Böylece hem zamandan hem iş gücünden tasarruf sağlanır.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33350" y="114935"/>
            <a:ext cx="11925935" cy="582930"/>
          </a:xfrm>
        </p:spPr>
        <p:txBody>
          <a:bodyPr/>
          <a:p>
            <a:pPr algn="ctr"/>
            <a:r>
              <a:rPr lang="en-US" sz="2800" b="1">
                <a:solidFill>
                  <a:srgbClr val="FF0000"/>
                </a:solidFill>
                <a:latin typeface="Times New Roman" panose="02020603050405020304" charset="0"/>
              </a:rPr>
              <a:t>MALZEMELERİN DAĞITILMASI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6195" y="1054100"/>
            <a:ext cx="12143740" cy="5723255"/>
          </a:xfrm>
        </p:spPr>
        <p:txBody>
          <a:bodyPr/>
          <a:p>
            <a:pPr marL="0" indent="0">
              <a:buNone/>
            </a:pPr>
            <a:r>
              <a:rPr lang="en-US" sz="2800" b="1">
                <a:solidFill>
                  <a:srgbClr val="FF0000"/>
                </a:solidFill>
                <a:latin typeface="Times New Roman" panose="02020603050405020304" charset="0"/>
              </a:rPr>
              <a:t>1. Dağıtım Yapılacak Birimler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chemeClr val="tx1"/>
                </a:solidFill>
                <a:latin typeface="Times New Roman" panose="02020603050405020304" charset="0"/>
              </a:rPr>
              <a:t>1. Odalar:</a:t>
            </a:r>
            <a:r>
              <a:rPr lang="en-US" sz="2400" b="1">
                <a:solidFill>
                  <a:schemeClr val="tx1"/>
                </a:solidFill>
                <a:latin typeface="Times New Roman" panose="02020603050405020304" charset="0"/>
              </a:rPr>
              <a:t> </a:t>
            </a:r>
            <a:r>
              <a:rPr lang="en-US" sz="2400">
                <a:solidFill>
                  <a:schemeClr val="tx1"/>
                </a:solidFill>
                <a:latin typeface="Times New Roman" panose="02020603050405020304" charset="0"/>
              </a:rPr>
              <a:t>Malzeme taşıyıcısı (porter) ana depodan aldığı malzemeleri kat ofislerine dağıtır. Oda temizlik görevlisi ihtiyacı olan malzemeyi kat ofislerinden temin ederek kat temizlik arabasına yerleştirir. </a:t>
            </a:r>
            <a:endParaRPr lang="en-US" sz="2400">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2. Genel Alanlar: </a:t>
            </a:r>
            <a:r>
              <a:rPr lang="en-US" sz="2400">
                <a:solidFill>
                  <a:schemeClr val="tx1"/>
                </a:solidFill>
                <a:latin typeface="Times New Roman" panose="02020603050405020304" charset="0"/>
              </a:rPr>
              <a:t>Otelin lobi, restoran, havuz gibi alanlarıdır. Bu alanların temizliğini yapan meydancılar (houseman) veya malzeme taşıyıcısı tarafından depodan malzemelerini teslim alırlar.</a:t>
            </a:r>
            <a:endParaRPr lang="en-US" sz="2400">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3. Özel Alanlar: </a:t>
            </a:r>
            <a:r>
              <a:rPr lang="en-US" sz="2400">
                <a:solidFill>
                  <a:schemeClr val="tx1"/>
                </a:solidFill>
                <a:latin typeface="Times New Roman" panose="02020603050405020304" charset="0"/>
              </a:rPr>
              <a:t>Tesislerin kendi bünyesinde hizmet verdikleri güzellik salonları, revir gibi yerlerin temizlenmesi ve düzenlenmesinde kullanılan malzemeler için de aynı genel alanlardaki sistem uygulanır. </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207645"/>
            <a:ext cx="12028805" cy="6553835"/>
          </a:xfrm>
        </p:spPr>
        <p:txBody>
          <a:bodyPr/>
          <a:p>
            <a:pPr marL="0" indent="0">
              <a:buNone/>
            </a:pPr>
            <a:r>
              <a:rPr lang="en-US" sz="2800" b="1">
                <a:latin typeface="Times New Roman" panose="02020603050405020304" charset="0"/>
              </a:rPr>
              <a:t>4. Çamaşırhane: </a:t>
            </a:r>
            <a:r>
              <a:rPr lang="en-US" sz="2400">
                <a:latin typeface="Times New Roman" panose="02020603050405020304" charset="0"/>
              </a:rPr>
              <a:t>İhtiyaçlara göre tespit edilen malzemeler sorumlu personel tarafından sayımı yapılarak alınıp çamaşırhane deposuna yerleştirilir. Çamaşırhaneye getirilen çamaşırlarda sayılarak teslim edilir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2. İhtiyaç Malzemelerinin Temin Edilmesi </a:t>
            </a: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Ana depoya gönderilen ihtiyaç listesi, depo memurunca kontrol edilir. Depoda eksilen malzeme dışarıdan sipariş edilir. Kat hizmetleri departmanı depoyla iletişim içindedir. Malzemeler hazırlanınca görevli personel tarafından alınır. Her işletme kendi ihtiyaçları doğrultusunda çeşitli formlar kullanmaktadır. </a:t>
            </a:r>
            <a:endParaRPr lang="tr-TR" alt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225" y="69215"/>
            <a:ext cx="12078335" cy="6729730"/>
          </a:xfrm>
        </p:spPr>
        <p:txBody>
          <a:bodyPr/>
          <a:p>
            <a:pPr marL="0" indent="0">
              <a:buNone/>
            </a:pPr>
            <a:r>
              <a:rPr lang="en-US" sz="2800" b="1">
                <a:solidFill>
                  <a:srgbClr val="FF0000"/>
                </a:solidFill>
                <a:latin typeface="Times New Roman" panose="02020603050405020304" charset="0"/>
              </a:rPr>
              <a:t>3. Birimlere Malzeme Dağıtımının Yapılması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Kat hizmetlerinde kullanılan malzemeler kat depolarına yerleştirildikten sonra odalar, çamaşırhane, genel ve özel alanlar ihtiyaçlar doğrultusunda dağıtımı yaparlar. Örneğin oda temizleme görevlileri odada kullanacakları temizlik malzemeleri, yatak takımları ve konuğun kullanacağı sabun ve şampuan gibi malzemeleri kat arabalarına, kat ofislerinden alarak yerleştirirler. </a:t>
            </a:r>
            <a:endParaRPr lang="en-US" sz="2400">
              <a:latin typeface="Times New Roman" panose="02020603050405020304" charset="0"/>
            </a:endParaRPr>
          </a:p>
          <a:p>
            <a:pPr marL="0" indent="0">
              <a:buNone/>
            </a:pPr>
            <a:endParaRPr lang="en-US"/>
          </a:p>
          <a:p>
            <a:pPr marL="0" indent="0">
              <a:buNone/>
            </a:pPr>
            <a:r>
              <a:rPr lang="en-US" sz="2800" b="1">
                <a:solidFill>
                  <a:srgbClr val="FF0000"/>
                </a:solidFill>
                <a:latin typeface="Times New Roman" panose="02020603050405020304" charset="0"/>
              </a:rPr>
              <a:t>4. Kirlilerin Toplanması:</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 Kirliler üç şekilde çamaşırhaneye taşınırlar: </a:t>
            </a:r>
            <a:endParaRPr lang="en-US" sz="2400">
              <a:latin typeface="Times New Roman" panose="02020603050405020304" charset="0"/>
            </a:endParaRPr>
          </a:p>
          <a:p>
            <a:pPr marL="0" indent="0">
              <a:buNone/>
            </a:pPr>
            <a:r>
              <a:rPr lang="en-US" sz="2800" b="1">
                <a:latin typeface="Times New Roman" panose="02020603050405020304" charset="0"/>
              </a:rPr>
              <a:t>1-Shut (Şut) Sistemi:</a:t>
            </a:r>
            <a:r>
              <a:rPr lang="en-US" sz="2400">
                <a:latin typeface="Times New Roman" panose="02020603050405020304" charset="0"/>
              </a:rPr>
              <a:t> Tesisin fiziki koşullarına bağlı olarak kullanılan bir sistemdir. Tesis inşa edilirken çamaşırhaneye ulaşacak şekilde belirli noktalara konulmuş olan borularla kirliler gönderilir. Kat ofislerinde, restoran v.b. alanların arka ofislerin (back office) duvarlarındaki borulara bağlı olan delikler aracılığıyla, kirliler çamaşırhanede toplanır.</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69215"/>
            <a:ext cx="12078335" cy="6674485"/>
          </a:xfrm>
        </p:spPr>
        <p:txBody>
          <a:bodyPr/>
          <a:p>
            <a:pPr marL="0" indent="0">
              <a:buNone/>
            </a:pPr>
            <a:r>
              <a:rPr lang="en-US" sz="2800" b="1">
                <a:latin typeface="Times New Roman" panose="02020603050405020304" charset="0"/>
                <a:sym typeface="+mn-ea"/>
              </a:rPr>
              <a:t>1-Shut (Şut) Sistemi:</a:t>
            </a:r>
            <a:r>
              <a:rPr lang="en-US" sz="2800">
                <a:latin typeface="Times New Roman" panose="02020603050405020304" charset="0"/>
                <a:sym typeface="+mn-ea"/>
              </a:rPr>
              <a:t> </a:t>
            </a:r>
            <a:endParaRPr lang="en-US" sz="2800">
              <a:latin typeface="Times New Roman" panose="02020603050405020304" charset="0"/>
              <a:sym typeface="+mn-ea"/>
            </a:endParaRPr>
          </a:p>
          <a:p>
            <a:pPr marL="0" indent="0">
              <a:buNone/>
            </a:pPr>
            <a:r>
              <a:rPr lang="en-US" sz="2400">
                <a:latin typeface="Times New Roman" panose="02020603050405020304" charset="0"/>
                <a:sym typeface="+mn-ea"/>
              </a:rPr>
              <a:t>Tesisin fiziki koşullarına bağlı olarak kullanılan bir sistemdir. Tesis inşa edilirken çamaşırhaneye ulaşacak şekilde belirli noktalara konulmuş olan borularla kirliler gönderilir. Kat ofislerinde, restoran v.b. alanların arka ofislerin (back office) duvarlarındaki borulara bağlı olan delikler aracılığıyla, kirliler çamaşırhanede toplanır.Burada çalışan personel bu çamaşırları cinslerine göre ayırıp, yıkama alanlarına taşır. Zaman ve enerjiden tasarruf sağlanır. </a:t>
            </a:r>
            <a:endParaRPr lang="en-US" sz="2400">
              <a:latin typeface="Times New Roman" panose="02020603050405020304" charset="0"/>
              <a:sym typeface="+mn-ea"/>
            </a:endParaRPr>
          </a:p>
          <a:p>
            <a:pPr marL="0" indent="0">
              <a:buNone/>
            </a:pPr>
            <a:endParaRPr lang="en-US" sz="2800">
              <a:latin typeface="Times New Roman" panose="02020603050405020304" charset="0"/>
              <a:sym typeface="+mn-ea"/>
            </a:endParaRPr>
          </a:p>
          <a:p>
            <a:pPr marL="0" indent="0">
              <a:buNone/>
            </a:pPr>
            <a:r>
              <a:rPr lang="en-US" sz="2800" b="1">
                <a:latin typeface="Times New Roman" panose="02020603050405020304" charset="0"/>
              </a:rPr>
              <a:t>2-Kirli çamaşır arabalarıyla taşıma sistemi: </a:t>
            </a:r>
            <a:endParaRPr lang="en-US" sz="2800" b="1">
              <a:latin typeface="Times New Roman" panose="02020603050405020304" charset="0"/>
            </a:endParaRPr>
          </a:p>
          <a:p>
            <a:pPr marL="0" indent="0">
              <a:buNone/>
            </a:pPr>
            <a:r>
              <a:rPr lang="en-US" sz="2400">
                <a:latin typeface="Times New Roman" panose="02020603050405020304" charset="0"/>
              </a:rPr>
              <a:t>Odalardan toplanan kirliler çamaşır arabalarına konarak, tesisin büyüklüğüne göre oda görevlisi ya da malzeme taşıyıcısı aracılığıyla çamaşırhaneye iletilir.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5061</Words>
  <Application>WPS Presentation</Application>
  <PresentationFormat>Widescreen</PresentationFormat>
  <Paragraphs>64</Paragraphs>
  <Slides>11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SimSun</vt:lpstr>
      <vt:lpstr>Wingdings</vt:lpstr>
      <vt:lpstr>Times New Roman</vt:lpstr>
      <vt:lpstr>Microsoft YaHei</vt:lpstr>
      <vt:lpstr/>
      <vt:lpstr>Arial Unicode MS</vt:lpstr>
      <vt:lpstr>Calibri</vt:lpstr>
      <vt:lpstr>Blue Waves</vt:lpstr>
      <vt:lpstr>KAT HİZMETLERİ YÖNETİMİ</vt:lpstr>
      <vt:lpstr>MALZEME İHTİYAÇLARINI BELİRLEME </vt:lpstr>
      <vt:lpstr>PowerPoint 演示文稿</vt:lpstr>
      <vt:lpstr>3. Malzeme İhtiyaç Listesinin Hazırlanması </vt:lpstr>
      <vt:lpstr>PowerPoint 演示文稿</vt:lpstr>
      <vt:lpstr>MALZEMELERİN DAĞITILMASI </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3</cp:revision>
  <dcterms:created xsi:type="dcterms:W3CDTF">2018-01-28T12:17:00Z</dcterms:created>
  <dcterms:modified xsi:type="dcterms:W3CDTF">2018-02-16T11:52:26Z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