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342" r:id="rId2"/>
    <p:sldId id="343" r:id="rId3"/>
    <p:sldId id="344" r:id="rId4"/>
    <p:sldId id="345" r:id="rId5"/>
    <p:sldId id="258" r:id="rId6"/>
    <p:sldId id="259" r:id="rId7"/>
    <p:sldId id="274" r:id="rId8"/>
    <p:sldId id="278" r:id="rId9"/>
    <p:sldId id="293" r:id="rId10"/>
    <p:sldId id="294" r:id="rId11"/>
    <p:sldId id="315" r:id="rId12"/>
    <p:sldId id="310" r:id="rId13"/>
    <p:sldId id="311" r:id="rId14"/>
    <p:sldId id="312" r:id="rId15"/>
    <p:sldId id="313" r:id="rId16"/>
    <p:sldId id="314" r:id="rId17"/>
    <p:sldId id="329" r:id="rId18"/>
    <p:sldId id="346" r:id="rId19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3300"/>
    <a:srgbClr val="FF9900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66" d="100"/>
          <a:sy n="66" d="100"/>
        </p:scale>
        <p:origin x="-150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106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75107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7510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510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51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51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51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75113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75114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7511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7511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75117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17511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175119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9860C6B-1FE6-4065-9A8A-9EE9CDDBD59D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9BA446-2ACD-4DA9-9592-AD7111A6228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8FD34C-4791-46ED-AE64-9AED763D4F7D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706625-3AFC-4750-94B2-609A1611C2F6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643E53-66C9-45A8-A639-92036A95D884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D9BD3A3-A34B-481F-8D39-62DF429EBFD9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F4F950-0BEB-4F80-AE0D-2E5054560CC6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76BC63-96D9-4775-B976-C8DD66C5006B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39824B4-7932-4F37-8DA2-2DE0549C7837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8B9F3C-CBFA-4841-A72B-D68C8E894F8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C733D6-BAB6-4C9B-B142-7774A8415E32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FA81C64C-FA33-469A-AE5C-1D2467275D84}" type="slidenum">
              <a:rPr lang="tr-TR"/>
              <a:pPr/>
              <a:t>‹#›</a:t>
            </a:fld>
            <a:endParaRPr lang="tr-TR"/>
          </a:p>
        </p:txBody>
      </p:sp>
      <p:grpSp>
        <p:nvGrpSpPr>
          <p:cNvPr id="174084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74085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7408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408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408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4089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409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7409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74092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7409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7409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7409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Isı aktarım mekanizmaları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Isıl iletim (kondüksiyon)</a:t>
            </a:r>
          </a:p>
          <a:p>
            <a:r>
              <a:rPr lang="tr-TR"/>
              <a:t>Isıl taşınım (konveksiyon)</a:t>
            </a:r>
          </a:p>
          <a:p>
            <a:r>
              <a:rPr lang="tr-TR"/>
              <a:t>Isıl ışıma (radyasyon)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Plakalı ısı değiştiriciler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Plakalı ısı değiştiricilerde yerine göre </a:t>
            </a:r>
            <a:r>
              <a:rPr lang="tr-TR" b="1">
                <a:solidFill>
                  <a:srgbClr val="FF9900"/>
                </a:solidFill>
              </a:rPr>
              <a:t>“ön ısıtma”,</a:t>
            </a:r>
            <a:r>
              <a:rPr lang="tr-TR"/>
              <a:t> </a:t>
            </a:r>
            <a:r>
              <a:rPr lang="tr-TR" b="1">
                <a:solidFill>
                  <a:srgbClr val="FF9900"/>
                </a:solidFill>
              </a:rPr>
              <a:t>“son soğutma”</a:t>
            </a:r>
            <a:r>
              <a:rPr lang="tr-TR"/>
              <a:t> ve </a:t>
            </a:r>
            <a:r>
              <a:rPr lang="tr-TR" b="1">
                <a:solidFill>
                  <a:srgbClr val="FF9900"/>
                </a:solidFill>
              </a:rPr>
              <a:t>“soğutma” bölümleri</a:t>
            </a:r>
            <a:r>
              <a:rPr lang="tr-TR"/>
              <a:t> ile ısı aktarımsız </a:t>
            </a:r>
            <a:r>
              <a:rPr lang="tr-TR" b="1">
                <a:solidFill>
                  <a:srgbClr val="FF9900"/>
                </a:solidFill>
              </a:rPr>
              <a:t>“bekleme”</a:t>
            </a:r>
            <a:r>
              <a:rPr lang="tr-TR"/>
              <a:t> bölümü gibi bölümler yer alır. </a:t>
            </a:r>
          </a:p>
          <a:p>
            <a:pPr>
              <a:lnSpc>
                <a:spcPct val="90000"/>
              </a:lnSpc>
            </a:pPr>
            <a:r>
              <a:rPr lang="tr-TR"/>
              <a:t>Isıtıcı akışkan </a:t>
            </a:r>
            <a:r>
              <a:rPr lang="tr-TR" u="sng"/>
              <a:t>buhar yada sıcak su, soğutucu akışkan ise soğuk su, buzlu su</a:t>
            </a:r>
            <a:r>
              <a:rPr lang="tr-TR"/>
              <a:t> olabilir.</a:t>
            </a:r>
          </a:p>
          <a:p>
            <a:pPr>
              <a:lnSpc>
                <a:spcPct val="90000"/>
              </a:lnSpc>
            </a:pPr>
            <a:r>
              <a:rPr lang="tr-TR"/>
              <a:t>Plakalı ısı değiştiricinin plakaları optimum ısı aktarımı sağlayabilen biçimlerde tasarımlanır. Plakalar arasında </a:t>
            </a:r>
            <a:r>
              <a:rPr lang="tr-TR" b="1" u="sng">
                <a:solidFill>
                  <a:srgbClr val="FF9900"/>
                </a:solidFill>
              </a:rPr>
              <a:t>3-6 mm</a:t>
            </a:r>
            <a:r>
              <a:rPr lang="tr-TR"/>
              <a:t> mesafe vardır.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Şekil 5.30. Plakalı ısı değiştiriciler</a:t>
            </a:r>
          </a:p>
        </p:txBody>
      </p:sp>
      <p:pic>
        <p:nvPicPr>
          <p:cNvPr id="220165" name="Picture 5" descr="Plate_fram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1295400"/>
            <a:ext cx="4419600" cy="5181600"/>
          </a:xfrm>
          <a:prstGeom prst="rect">
            <a:avLst/>
          </a:prstGeom>
          <a:noFill/>
        </p:spPr>
      </p:pic>
      <p:pic>
        <p:nvPicPr>
          <p:cNvPr id="22016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828800"/>
            <a:ext cx="2419350" cy="390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Plakalı ısı değiştiriciler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Akışkan plakalara köşedeki deliklerden giriş-çıkış yapar.</a:t>
            </a:r>
          </a:p>
          <a:p>
            <a:r>
              <a:rPr lang="tr-TR"/>
              <a:t>Çeşitli biçimlerde </a:t>
            </a:r>
            <a:r>
              <a:rPr lang="tr-TR">
                <a:solidFill>
                  <a:srgbClr val="FF9900"/>
                </a:solidFill>
              </a:rPr>
              <a:t>açık </a:t>
            </a:r>
            <a:r>
              <a:rPr lang="tr-TR"/>
              <a:t>veya </a:t>
            </a:r>
            <a:r>
              <a:rPr lang="tr-TR">
                <a:solidFill>
                  <a:srgbClr val="FF9900"/>
                </a:solidFill>
              </a:rPr>
              <a:t>kapalı</a:t>
            </a:r>
            <a:r>
              <a:rPr lang="tr-TR"/>
              <a:t> olarak görev yapan bu delikler, akışkanın bir kanaldan diğerine geçiş yollarını belirler. </a:t>
            </a:r>
          </a:p>
          <a:p>
            <a:r>
              <a:rPr lang="tr-TR"/>
              <a:t>Deliklerin ve plakaların sızıntı yapmasını önlemek için aralarına, özel kauçuk malzemeden yapılmış </a:t>
            </a:r>
            <a:r>
              <a:rPr lang="tr-TR">
                <a:solidFill>
                  <a:srgbClr val="FF9900"/>
                </a:solidFill>
              </a:rPr>
              <a:t>contalar</a:t>
            </a:r>
            <a:r>
              <a:rPr lang="tr-TR"/>
              <a:t> konulur.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Plakalı ısı değiştiriciler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800"/>
              <a:t>Plakalı ısı değiştiricilerde etkili bir ısı aktarımı sağlamak için ürün akışının </a:t>
            </a:r>
            <a:r>
              <a:rPr lang="tr-TR" sz="2800">
                <a:solidFill>
                  <a:srgbClr val="FF9900"/>
                </a:solidFill>
              </a:rPr>
              <a:t>paralel akışlara</a:t>
            </a:r>
            <a:r>
              <a:rPr lang="tr-TR" sz="2800"/>
              <a:t> bölünmesi uygulanmaktadır.</a:t>
            </a:r>
          </a:p>
          <a:p>
            <a:r>
              <a:rPr lang="tr-TR" sz="2800"/>
              <a:t>Şekil 5.31a’da ürün akışının iki paralel akışa bölünmüş olduğu görülmektedir.</a:t>
            </a:r>
          </a:p>
          <a:p>
            <a:r>
              <a:rPr lang="tr-TR" sz="2800"/>
              <a:t>Şekil 5.31b’de ise ürün akışının plaka grubu içinde yönünü dört kez değiştiren iki paralel akışa bölünmüş olduğu, ısıtıcı akışkanın ise yönünü iki kez değiştiren dört paralel akışa bölünmüş olduğu görülmektedir.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/>
              <a:t>Şekil 5.31. a) Tek geçişli, paralel akışlı) ve </a:t>
            </a:r>
            <a:br>
              <a:rPr lang="tr-TR" sz="2400"/>
            </a:br>
            <a:r>
              <a:rPr lang="tr-TR" sz="2400"/>
              <a:t>b) Çift geçişli, paralel akışlı, plakalı ısı değiştiricinin çalışma ilkesi</a:t>
            </a:r>
          </a:p>
        </p:txBody>
      </p:sp>
      <p:pic>
        <p:nvPicPr>
          <p:cNvPr id="2170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828800"/>
            <a:ext cx="7478713" cy="3962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Plakalı ısı değiştiriciler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Plakalı ısı değiştiriciler, işlem hattının herhangi bir noktasında ürünün </a:t>
            </a:r>
            <a:r>
              <a:rPr lang="tr-TR">
                <a:solidFill>
                  <a:srgbClr val="FF9900"/>
                </a:solidFill>
              </a:rPr>
              <a:t>yalnızca soğutulması</a:t>
            </a:r>
            <a:r>
              <a:rPr lang="tr-TR"/>
              <a:t>, </a:t>
            </a:r>
            <a:r>
              <a:rPr lang="tr-TR">
                <a:solidFill>
                  <a:srgbClr val="FF9900"/>
                </a:solidFill>
              </a:rPr>
              <a:t>yalnızca ısıtılması</a:t>
            </a:r>
            <a:r>
              <a:rPr lang="tr-TR"/>
              <a:t> veya </a:t>
            </a:r>
            <a:r>
              <a:rPr lang="tr-TR">
                <a:solidFill>
                  <a:srgbClr val="FF9900"/>
                </a:solidFill>
              </a:rPr>
              <a:t>aynı anda ısıtılıp soğutulması</a:t>
            </a:r>
            <a:r>
              <a:rPr lang="tr-TR"/>
              <a:t> gibi ısıl işlemlerde kullanılırlar.</a:t>
            </a:r>
          </a:p>
          <a:p>
            <a:pPr>
              <a:lnSpc>
                <a:spcPct val="90000"/>
              </a:lnSpc>
            </a:pPr>
            <a:r>
              <a:rPr lang="tr-TR"/>
              <a:t>Ürünün yalnızca ısıtılması ya da soğutulması için </a:t>
            </a:r>
            <a:r>
              <a:rPr lang="tr-TR">
                <a:solidFill>
                  <a:srgbClr val="FF9900"/>
                </a:solidFill>
              </a:rPr>
              <a:t>tek bölmeli</a:t>
            </a:r>
            <a:r>
              <a:rPr lang="tr-TR"/>
              <a:t> bir plakalı ısı değiştirici yeterlidir.</a:t>
            </a:r>
          </a:p>
          <a:p>
            <a:pPr>
              <a:lnSpc>
                <a:spcPct val="90000"/>
              </a:lnSpc>
            </a:pPr>
            <a:r>
              <a:rPr lang="tr-TR"/>
              <a:t>Ancak aynı anda ısıtılıp soğutulması için plakalı ısı değiştiricinin </a:t>
            </a:r>
            <a:r>
              <a:rPr lang="tr-TR">
                <a:solidFill>
                  <a:srgbClr val="FF9900"/>
                </a:solidFill>
              </a:rPr>
              <a:t>birden fazla bölmeli</a:t>
            </a:r>
            <a:r>
              <a:rPr lang="tr-TR"/>
              <a:t> olması gereklidir.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Şekil 5.32. Plakalı ısı değiştirici</a:t>
            </a:r>
          </a:p>
        </p:txBody>
      </p:sp>
      <p:pic>
        <p:nvPicPr>
          <p:cNvPr id="2191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673225"/>
            <a:ext cx="5715000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Plakalı ısı değiştirici</a:t>
            </a:r>
          </a:p>
        </p:txBody>
      </p:sp>
      <p:pic>
        <p:nvPicPr>
          <p:cNvPr id="2355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676400"/>
            <a:ext cx="6781800" cy="475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686800" cy="6377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Isıl iletim (kondüksiyon)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800"/>
              <a:t>Katı, sıvı ve gaz halindeki sabit ortamların, fiziksel akış veya ısı aktarımının yönlendirdiği bir karışma olmaksızın, birbirlerine temas yoluyla ısı aktarımına, </a:t>
            </a:r>
            <a:r>
              <a:rPr lang="tr-TR" sz="2800">
                <a:solidFill>
                  <a:srgbClr val="FF9900"/>
                </a:solidFill>
              </a:rPr>
              <a:t>ısıl iletim veya kondüksiyon</a:t>
            </a:r>
            <a:r>
              <a:rPr lang="tr-TR" sz="2800"/>
              <a:t> denir. </a:t>
            </a:r>
          </a:p>
          <a:p>
            <a:r>
              <a:rPr lang="tr-TR" sz="2800"/>
              <a:t>Bardakta duran sıcak çayın ısısının bardak içinde duran kaşığa ve bardağın camına akışı örnek olarak verilebilir.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Isıl taşınım (konveksiyon)</a:t>
            </a:r>
            <a:br>
              <a:rPr lang="tr-TR"/>
            </a:br>
            <a:endParaRPr lang="tr-TR"/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Hareketli sıvı veya gaz halindeki ortamın katı ve sabit bir ortama teması ile ısı alışverişine </a:t>
            </a:r>
            <a:r>
              <a:rPr lang="tr-TR">
                <a:solidFill>
                  <a:srgbClr val="FF9900"/>
                </a:solidFill>
              </a:rPr>
              <a:t>ısıl taşınım ya da konveksiyon</a:t>
            </a:r>
            <a:r>
              <a:rPr lang="tr-TR"/>
              <a:t> denir. </a:t>
            </a:r>
          </a:p>
          <a:p>
            <a:r>
              <a:rPr lang="tr-TR"/>
              <a:t>Sıcak çay kaşığının soğuk su akan musluğa tutulması örnek olarak verilebilir.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Isıl ışıma (radyasyon)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Elektron bombardımanı, elektrik boşalımı belirli dalga boyu radyasyonu gibi benzeri çeşitli olaylar sonucu oluşan ışıma enerjisi türleri arasında, sonuçta ısı oluşturan radyasyon türüne </a:t>
            </a:r>
            <a:r>
              <a:rPr lang="tr-TR">
                <a:solidFill>
                  <a:srgbClr val="FF9900"/>
                </a:solidFill>
              </a:rPr>
              <a:t>ısıl ışıma ya da ısıl radyasyon</a:t>
            </a:r>
            <a:r>
              <a:rPr lang="tr-TR"/>
              <a:t> denir.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Kesikli sistemler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800"/>
              <a:t>Bu tür sistemler küçük kapasiteli işletmelerde pastörizasyon, haşlama, kızartma, eritme, pişirme, kavurma, miks hazırlama ve benzeri işlemler için kullanılırlar.</a:t>
            </a:r>
          </a:p>
          <a:p>
            <a:pPr>
              <a:lnSpc>
                <a:spcPct val="90000"/>
              </a:lnSpc>
            </a:pPr>
            <a:r>
              <a:rPr lang="tr-TR" sz="2800"/>
              <a:t>Bu ekipmanlar genellikle 30-300 lt hacminde, çeşitli biçimlerde, açık veya kapalı tiplerde, atmosferik basınç ya da </a:t>
            </a:r>
            <a:r>
              <a:rPr lang="tr-TR" sz="2800">
                <a:solidFill>
                  <a:srgbClr val="FF3300"/>
                </a:solidFill>
              </a:rPr>
              <a:t>vakum altında çalışabilen ceketsiz veya ceketli</a:t>
            </a:r>
            <a:r>
              <a:rPr lang="tr-TR" sz="2800"/>
              <a:t>, ürünün temas ettiği malzeme genellikle </a:t>
            </a:r>
            <a:r>
              <a:rPr lang="tr-TR" sz="2800">
                <a:solidFill>
                  <a:srgbClr val="FF3300"/>
                </a:solidFill>
              </a:rPr>
              <a:t>paslanmaz çelik</a:t>
            </a:r>
            <a:r>
              <a:rPr lang="tr-TR" sz="2800"/>
              <a:t> olan, gerektiğinde üzerinde karıştırıcılı düzeni bulunan, sabit veya ürünün kolaylıkla alınabilmesi için hareketli olan ekipmanlardır.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/>
              <a:t>Şekil 5.13-14. Isıtma/soğutma ceketli yalıtımlı tanklar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362200"/>
            <a:ext cx="67056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tr-TR"/>
              <a:t>Sürekli Isı Aktarım Düzenleri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Ortamlar arasındaki sıcaklık farkının </a:t>
            </a:r>
            <a:r>
              <a:rPr lang="tr-TR">
                <a:solidFill>
                  <a:srgbClr val="FF3300"/>
                </a:solidFill>
              </a:rPr>
              <a:t>sabit kaldığı değişmediği</a:t>
            </a:r>
            <a:r>
              <a:rPr lang="tr-TR"/>
              <a:t> ısı aktarım  düzenlerine </a:t>
            </a:r>
            <a:r>
              <a:rPr lang="tr-TR">
                <a:solidFill>
                  <a:srgbClr val="FF9900"/>
                </a:solidFill>
              </a:rPr>
              <a:t>“sürekli ısı aktarım düzenleri”</a:t>
            </a:r>
            <a:r>
              <a:rPr lang="tr-TR"/>
              <a:t> adı verilir.</a:t>
            </a:r>
          </a:p>
          <a:p>
            <a:r>
              <a:rPr lang="tr-TR"/>
              <a:t>Sürekli ısı aktarımında,</a:t>
            </a:r>
          </a:p>
          <a:p>
            <a:pPr>
              <a:buFont typeface="Wingdings" pitchFamily="2" charset="2"/>
              <a:buNone/>
            </a:pPr>
            <a:r>
              <a:rPr lang="tr-TR"/>
              <a:t>1)Doğrudan ısı aktarımı</a:t>
            </a:r>
          </a:p>
          <a:p>
            <a:pPr>
              <a:buFont typeface="Wingdings" pitchFamily="2" charset="2"/>
              <a:buNone/>
            </a:pPr>
            <a:r>
              <a:rPr lang="tr-TR"/>
              <a:t>2) Dolaylı ısı aktarım ilkeleri</a:t>
            </a:r>
          </a:p>
          <a:p>
            <a:pPr>
              <a:buFont typeface="Wingdings" pitchFamily="2" charset="2"/>
              <a:buNone/>
            </a:pPr>
            <a:r>
              <a:rPr lang="tr-TR"/>
              <a:t>kullanılır.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/>
              <a:t>Isı değiştiricilerdeki ısı aktarım miktarını etkileyen faktörler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tr-TR"/>
              <a:t>Ortamların sıcaklık dereceleri arasındaki fark</a:t>
            </a:r>
          </a:p>
          <a:p>
            <a:r>
              <a:rPr lang="tr-TR"/>
              <a:t>Isı aktarım yüzeyi</a:t>
            </a:r>
          </a:p>
          <a:p>
            <a:r>
              <a:rPr lang="tr-TR"/>
              <a:t>Ürün ve ısıtıcı/soğutucu ortamların fiziksel özellikleri</a:t>
            </a:r>
          </a:p>
          <a:p>
            <a:pPr>
              <a:buFont typeface="Wingdings" pitchFamily="2" charset="2"/>
              <a:buNone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Plakalı ısı değiştiriciler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Plakalı ısı değiştiriciler günümüz gıda endüstrisi işletmelerinde </a:t>
            </a:r>
            <a:r>
              <a:rPr lang="tr-TR" b="1">
                <a:solidFill>
                  <a:srgbClr val="FF9900"/>
                </a:solidFill>
              </a:rPr>
              <a:t>sıklıkla</a:t>
            </a:r>
            <a:r>
              <a:rPr lang="tr-TR"/>
              <a:t> kullanılmaktadır.</a:t>
            </a:r>
          </a:p>
          <a:p>
            <a:r>
              <a:rPr lang="tr-TR"/>
              <a:t>Plakalar paslanmaz çelikten yapılırlar.</a:t>
            </a:r>
          </a:p>
          <a:p>
            <a:r>
              <a:rPr lang="tr-TR"/>
              <a:t>Bir plakalı ısı değiştirici, </a:t>
            </a:r>
            <a:r>
              <a:rPr lang="tr-TR" b="1">
                <a:solidFill>
                  <a:srgbClr val="FF9900"/>
                </a:solidFill>
              </a:rPr>
              <a:t>çok sayıdaki plaka grupları</a:t>
            </a:r>
            <a:r>
              <a:rPr lang="tr-TR"/>
              <a:t>, bu grupları birbirinden ayıran </a:t>
            </a:r>
            <a:r>
              <a:rPr lang="tr-TR" u="sng">
                <a:solidFill>
                  <a:srgbClr val="FF9900"/>
                </a:solidFill>
              </a:rPr>
              <a:t>bağlantı plakaları</a:t>
            </a:r>
            <a:r>
              <a:rPr lang="tr-TR"/>
              <a:t> ile </a:t>
            </a:r>
            <a:r>
              <a:rPr lang="tr-TR" u="sng">
                <a:solidFill>
                  <a:srgbClr val="FF9900"/>
                </a:solidFill>
              </a:rPr>
              <a:t>başlık plakası</a:t>
            </a:r>
            <a:r>
              <a:rPr lang="tr-TR"/>
              <a:t> ve </a:t>
            </a:r>
            <a:r>
              <a:rPr lang="tr-TR" u="sng">
                <a:solidFill>
                  <a:srgbClr val="FF9900"/>
                </a:solidFill>
              </a:rPr>
              <a:t>baskı plakasının</a:t>
            </a:r>
            <a:r>
              <a:rPr lang="tr-TR"/>
              <a:t> birbirlerine sıkıca bağlanması ile oluşturulmuşlardır.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re">
  <a:themeElements>
    <a:clrScheme name="Dere 8">
      <a:dk1>
        <a:srgbClr val="4B2500"/>
      </a:dk1>
      <a:lt1>
        <a:srgbClr val="F9F0D3"/>
      </a:lt1>
      <a:dk2>
        <a:srgbClr val="A69564"/>
      </a:dk2>
      <a:lt2>
        <a:srgbClr val="EFDEAF"/>
      </a:lt2>
      <a:accent1>
        <a:srgbClr val="FFFFE3"/>
      </a:accent1>
      <a:accent2>
        <a:srgbClr val="BFBFA7"/>
      </a:accent2>
      <a:accent3>
        <a:srgbClr val="FBF6E6"/>
      </a:accent3>
      <a:accent4>
        <a:srgbClr val="3F1E00"/>
      </a:accent4>
      <a:accent5>
        <a:srgbClr val="FFFFEF"/>
      </a:accent5>
      <a:accent6>
        <a:srgbClr val="ADAD97"/>
      </a:accent6>
      <a:hlink>
        <a:srgbClr val="7B6D47"/>
      </a:hlink>
      <a:folHlink>
        <a:srgbClr val="A99D2F"/>
      </a:folHlink>
    </a:clrScheme>
    <a:fontScheme name="Der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re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r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1165</TotalTime>
  <Words>599</Words>
  <Application>Microsoft Office PowerPoint</Application>
  <PresentationFormat>Ekran Gösterisi (4:3)</PresentationFormat>
  <Paragraphs>50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Dere</vt:lpstr>
      <vt:lpstr>Isı aktarım mekanizmaları</vt:lpstr>
      <vt:lpstr>Isıl iletim (kondüksiyon)</vt:lpstr>
      <vt:lpstr>Isıl taşınım (konveksiyon) </vt:lpstr>
      <vt:lpstr>Isıl ışıma (radyasyon)</vt:lpstr>
      <vt:lpstr>Kesikli sistemler</vt:lpstr>
      <vt:lpstr>Şekil 5.13-14. Isıtma/soğutma ceketli yalıtımlı tanklar</vt:lpstr>
      <vt:lpstr>Sürekli Isı Aktarım Düzenleri</vt:lpstr>
      <vt:lpstr>Isı değiştiricilerdeki ısı aktarım miktarını etkileyen faktörler</vt:lpstr>
      <vt:lpstr>Plakalı ısı değiştiriciler</vt:lpstr>
      <vt:lpstr>Plakalı ısı değiştiriciler</vt:lpstr>
      <vt:lpstr>Şekil 5.30. Plakalı ısı değiştiriciler</vt:lpstr>
      <vt:lpstr>Plakalı ısı değiştiriciler</vt:lpstr>
      <vt:lpstr>Plakalı ısı değiştiriciler</vt:lpstr>
      <vt:lpstr>Şekil 5.31. a) Tek geçişli, paralel akışlı) ve  b) Çift geçişli, paralel akışlı, plakalı ısı değiştiricinin çalışma ilkesi</vt:lpstr>
      <vt:lpstr>Plakalı ısı değiştiriciler</vt:lpstr>
      <vt:lpstr>Şekil 5.32. Plakalı ısı değiştirici</vt:lpstr>
      <vt:lpstr>Plakalı ısı değiştirici</vt:lpstr>
      <vt:lpstr>Slayt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Müdür_Yardımcısı</dc:creator>
  <cp:lastModifiedBy>Müdür_Yardımcısı</cp:lastModifiedBy>
  <cp:revision>79</cp:revision>
  <cp:lastPrinted>1601-01-01T00:00:00Z</cp:lastPrinted>
  <dcterms:created xsi:type="dcterms:W3CDTF">1601-01-01T00:00:00Z</dcterms:created>
  <dcterms:modified xsi:type="dcterms:W3CDTF">2018-02-23T11:38:56Z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