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0"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18.05.2020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S</a:t>
            </a:r>
            <a:r>
              <a:rPr lang="tr-TR" b="1" dirty="0"/>
              <a:t>tefan </a:t>
            </a:r>
            <a:r>
              <a:rPr lang="tr-TR" b="1" dirty="0" err="1"/>
              <a:t>Żeromski</a:t>
            </a:r>
            <a:r>
              <a:rPr lang="tr-TR" b="1" dirty="0"/>
              <a:t> ve “İlkbahar Öncesi”</a:t>
            </a:r>
            <a:r>
              <a:rPr lang="tr-TR" dirty="0"/>
              <a:t/>
            </a:r>
            <a:br>
              <a:rPr lang="tr-TR" dirty="0"/>
            </a:br>
            <a:endParaRPr lang="tr-TR" b="1" dirty="0"/>
          </a:p>
        </p:txBody>
      </p:sp>
      <p:sp>
        <p:nvSpPr>
          <p:cNvPr id="3" name="İçerik Yer Tutucusu 2"/>
          <p:cNvSpPr>
            <a:spLocks noGrp="1"/>
          </p:cNvSpPr>
          <p:nvPr>
            <p:ph idx="1"/>
          </p:nvPr>
        </p:nvSpPr>
        <p:spPr/>
        <p:txBody>
          <a:bodyPr>
            <a:normAutofit fontScale="92500" lnSpcReduction="10000"/>
          </a:bodyPr>
          <a:lstStyle/>
          <a:p>
            <a:r>
              <a:rPr lang="tr-TR" dirty="0"/>
              <a:t>Yazarın o dönem içindeki en önemli yapıtı “</a:t>
            </a:r>
            <a:r>
              <a:rPr lang="tr-TR" dirty="0" err="1"/>
              <a:t>Przedwiośnie</a:t>
            </a:r>
            <a:r>
              <a:rPr lang="tr-TR" dirty="0"/>
              <a:t>” (İlkbahar Öncesi) Polonya edebiyat dünyasında gerçek bir fırtına estirmiştir. </a:t>
            </a:r>
            <a:r>
              <a:rPr lang="tr-TR" dirty="0" err="1"/>
              <a:t>Żeromski’nin</a:t>
            </a:r>
            <a:r>
              <a:rPr lang="tr-TR" dirty="0"/>
              <a:t> daha önce yayımlanmış tüm yapıtları içinde en tartışmalı ve yazarın görüşleri açısından en kışkırtıcı olan ve ikinci cildinde ‘işbirlikçi cumhuriyet’ imgesini açıkça belirttiği romanı “</a:t>
            </a:r>
            <a:r>
              <a:rPr lang="tr-TR" dirty="0" err="1"/>
              <a:t>Dzieje</a:t>
            </a:r>
            <a:r>
              <a:rPr lang="tr-TR" dirty="0"/>
              <a:t> </a:t>
            </a:r>
            <a:r>
              <a:rPr lang="tr-TR" dirty="0" err="1"/>
              <a:t>grzechu</a:t>
            </a:r>
            <a:r>
              <a:rPr lang="tr-TR" dirty="0"/>
              <a:t>” (Günahın Tarihçesi) bile bu noktaya ulaşmamış ve böylesi güçlü bir tepkiye yol açmamıştır. </a:t>
            </a:r>
          </a:p>
          <a:p>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Polonyalı bir göçmen olan </a:t>
            </a:r>
            <a:r>
              <a:rPr lang="tr-TR" dirty="0" err="1"/>
              <a:t>Seweryn</a:t>
            </a:r>
            <a:r>
              <a:rPr lang="tr-TR" dirty="0"/>
              <a:t> </a:t>
            </a:r>
            <a:r>
              <a:rPr lang="tr-TR" dirty="0" err="1"/>
              <a:t>Baryka‘nın</a:t>
            </a:r>
            <a:r>
              <a:rPr lang="tr-TR" dirty="0"/>
              <a:t> dedesi 1831 Kasım </a:t>
            </a:r>
            <a:r>
              <a:rPr lang="tr-TR" dirty="0" err="1"/>
              <a:t>Ayaklanması’na</a:t>
            </a:r>
            <a:r>
              <a:rPr lang="tr-TR" dirty="0"/>
              <a:t> katılmıştır. Çarlık yönetimi, bu ayaklanmaya katılmanın bedeli olarak dedenin </a:t>
            </a:r>
            <a:r>
              <a:rPr lang="tr-TR" dirty="0" err="1"/>
              <a:t>Sołowiówka’daki</a:t>
            </a:r>
            <a:r>
              <a:rPr lang="tr-TR" dirty="0"/>
              <a:t> malikânesine el koymuştur. </a:t>
            </a:r>
            <a:r>
              <a:rPr lang="tr-TR" dirty="0" err="1"/>
              <a:t>Seweryn</a:t>
            </a:r>
            <a:r>
              <a:rPr lang="tr-TR" dirty="0"/>
              <a:t> dedesinin anısını en büyük aile mirası olarak görmektedir. I. Dünya Savaşı çıkınca orduya alınır. Babanın savaşa gidişiyle anne ile baş başa kalan oğul, </a:t>
            </a:r>
            <a:r>
              <a:rPr lang="tr-TR" dirty="0" err="1"/>
              <a:t>Cezary</a:t>
            </a:r>
            <a:r>
              <a:rPr lang="tr-TR" dirty="0"/>
              <a:t> </a:t>
            </a:r>
            <a:r>
              <a:rPr lang="tr-TR" dirty="0" err="1"/>
              <a:t>Baryka</a:t>
            </a:r>
            <a:r>
              <a:rPr lang="tr-TR" dirty="0"/>
              <a:t> Rusya-Bakü’de doğup büyümüştür. Polonya’ya ait öyküleri, anıları ailesinden çokça dinlemiş, ama yurdunu hiç görmemiştir, </a:t>
            </a:r>
            <a:r>
              <a:rPr lang="tr-TR" dirty="0" err="1"/>
              <a:t>Rusça’yı</a:t>
            </a:r>
            <a:r>
              <a:rPr lang="tr-TR" dirty="0"/>
              <a:t> Lehçe’den daha iyi konuşmaktadır. Rusya’da o dönemde yaşanan devrim olaylarını henüz çok genç yaşında Bakü’de yaşar ve devrimi büyük bir coşkuyla karşılar. Derneklere, mitinglere katılır. Devrimin acımasız yönünü görmek için henüz çok erkendir, genç </a:t>
            </a:r>
            <a:r>
              <a:rPr lang="tr-TR" dirty="0" err="1"/>
              <a:t>Cezary</a:t>
            </a:r>
            <a:r>
              <a:rPr lang="tr-TR" dirty="0"/>
              <a:t> yeni dönemin öngördüğü değişimlerin tarihi ve ahlaki açıdan gerekli olduğuna inanır. Bu uğurda bir dönem annesine bile düşman kesilir, ancak, ilerleyen yıllar içinde devrimin zalim ve adaletsiz yüzü ile tanışacaktır. </a:t>
            </a:r>
          </a:p>
        </p:txBody>
      </p:sp>
    </p:spTree>
    <p:extLst>
      <p:ext uri="{BB962C8B-B14F-4D97-AF65-F5344CB8AC3E}">
        <p14:creationId xmlns:p14="http://schemas.microsoft.com/office/powerpoint/2010/main" val="417144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62500" lnSpcReduction="20000"/>
          </a:bodyPr>
          <a:lstStyle/>
          <a:p>
            <a:r>
              <a:rPr lang="tr-TR" dirty="0" smtClean="0"/>
              <a:t>Annesi öldükten sonra büyük bir yalnızlığın içine düşen genç adam zor günler geçirir. Babasını bulduğunda bu acılarının sona ereceğini düşünerek mutlanır. Oğlu ile Polonya’ya gitmek isteyen </a:t>
            </a:r>
            <a:r>
              <a:rPr lang="tr-TR" dirty="0" err="1" smtClean="0"/>
              <a:t>Seweryn</a:t>
            </a:r>
            <a:r>
              <a:rPr lang="tr-TR" dirty="0" smtClean="0"/>
              <a:t>, oğluna Polonya’daki ‘sırça köşkler’ masalını anlatır uzun uzun. Ne yazık ki, oğluna ülkesini göstermeye ömrü yetmez. </a:t>
            </a:r>
            <a:r>
              <a:rPr lang="tr-TR" dirty="0" err="1" smtClean="0"/>
              <a:t>Cezary</a:t>
            </a:r>
            <a:r>
              <a:rPr lang="tr-TR" dirty="0" smtClean="0"/>
              <a:t> babasının ölümü üzerine, bu “sırça köşkleri” bulacağı düş ülkesi Polonya’ya tek başına gelir, ne var ki, büyük bir düş kırıklığı ile karşılaşır, çünkü burada onu açlık, sefalet ve yokluk beklemektedir. Kurtuluşu eğitimde arar ve tıp fakültesine girer. Bu sırada Polonyalıların Bolşeviklerle olan savaşı patlak vermiştir. </a:t>
            </a:r>
            <a:r>
              <a:rPr lang="tr-TR" dirty="0" err="1" smtClean="0"/>
              <a:t>Cezary</a:t>
            </a:r>
            <a:r>
              <a:rPr lang="tr-TR" dirty="0" smtClean="0"/>
              <a:t> savaşa katılır, cephede tanıştığı arkadaşı </a:t>
            </a:r>
            <a:r>
              <a:rPr lang="tr-TR" dirty="0" err="1" smtClean="0"/>
              <a:t>Hipolit</a:t>
            </a:r>
            <a:r>
              <a:rPr lang="tr-TR" dirty="0" smtClean="0"/>
              <a:t> onu </a:t>
            </a:r>
            <a:r>
              <a:rPr lang="tr-TR" dirty="0" err="1" smtClean="0"/>
              <a:t>Nawłoć’a</a:t>
            </a:r>
            <a:r>
              <a:rPr lang="tr-TR" dirty="0" smtClean="0"/>
              <a:t> davet eder. </a:t>
            </a:r>
            <a:r>
              <a:rPr lang="tr-TR" dirty="0" err="1" smtClean="0"/>
              <a:t>Cezary’yı</a:t>
            </a:r>
            <a:r>
              <a:rPr lang="tr-TR" dirty="0" smtClean="0"/>
              <a:t> burada eğlenceli bir yaşam beklemektedir. Romantik kahramanlara öykünerek, pek çok genç hanımla tanışır, kalpler kırar. Bu arada aşık da olur elbette. Ne var ki, tıpkı romantik kahramanlar gibi sevdiği kadını (Laura) daha zengin ve soylu rakibine kaptırır. Kendisine aşık olan bir başka genç kızın (</a:t>
            </a:r>
            <a:r>
              <a:rPr lang="tr-TR" dirty="0" err="1" smtClean="0"/>
              <a:t>Wanda</a:t>
            </a:r>
            <a:r>
              <a:rPr lang="tr-TR" dirty="0" smtClean="0"/>
              <a:t>), kıskançlık yüzünden diğer bir genç kızı (</a:t>
            </a:r>
            <a:r>
              <a:rPr lang="tr-TR" dirty="0" err="1" smtClean="0"/>
              <a:t>Karolina</a:t>
            </a:r>
            <a:r>
              <a:rPr lang="tr-TR" dirty="0" smtClean="0"/>
              <a:t>) öldürmesiyle sonuçlanan trajediye neden olarak, üzüntü içinde Varşova’ya döner. </a:t>
            </a:r>
            <a:endParaRPr lang="tr-TR" dirty="0"/>
          </a:p>
        </p:txBody>
      </p:sp>
    </p:spTree>
    <p:extLst>
      <p:ext uri="{BB962C8B-B14F-4D97-AF65-F5344CB8AC3E}">
        <p14:creationId xmlns:p14="http://schemas.microsoft.com/office/powerpoint/2010/main" val="2717773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Geride bıraktığı trajik aşk öykülerinden kaçan genç adam, artık sadece, toplum için yaşamayı düşünmektedir. Yeni tanıştığı arkadaşlarının etkisiyle yeniden devrimci düşüncelere yaklaşır. Roman, ilkbaharın ilk günü başlayan büyük bir işçi gösterisi ile sonuçlanır. İşçiler </a:t>
            </a:r>
            <a:r>
              <a:rPr lang="tr-TR" dirty="0" err="1"/>
              <a:t>Belveder’e</a:t>
            </a:r>
            <a:r>
              <a:rPr lang="tr-TR" dirty="0"/>
              <a:t> doğru yürürler, </a:t>
            </a:r>
            <a:r>
              <a:rPr lang="tr-TR" dirty="0" err="1"/>
              <a:t>Baryka</a:t>
            </a:r>
            <a:r>
              <a:rPr lang="tr-TR" dirty="0"/>
              <a:t> da onların arasındadır.</a:t>
            </a:r>
          </a:p>
          <a:p>
            <a:r>
              <a:rPr lang="tr-TR" dirty="0"/>
              <a:t>Romanın sonu pek çok farklı yoruma sebep olmuştur. Bu konuyu daha sonraya bırakarak,</a:t>
            </a:r>
            <a:r>
              <a:rPr lang="tr-TR" b="1" dirty="0"/>
              <a:t> </a:t>
            </a:r>
            <a:r>
              <a:rPr lang="tr-TR" dirty="0"/>
              <a:t>romanın genel panoramasına ve yazılış nedenlerine dönelim.</a:t>
            </a:r>
            <a:r>
              <a:rPr lang="tr-TR" b="1" dirty="0"/>
              <a:t> </a:t>
            </a:r>
            <a:r>
              <a:rPr lang="tr-TR" dirty="0"/>
              <a:t>Bu yapıtın yazılış nedenlerini, yazarının Polonya gerçeği karşısında duyduğu hayal kırıklığı, huzursuzluğu, kaygısı, korkusu, tepkisi; ülkenin sonraki dönemdeki yazgısına ilişkin kaygısı, Polonya’nın geleceğine ilişkin bir yol gösterme isteği olarak sıralamak olası.</a:t>
            </a:r>
          </a:p>
          <a:p>
            <a:endParaRPr lang="tr-TR" dirty="0"/>
          </a:p>
        </p:txBody>
      </p:sp>
    </p:spTree>
    <p:extLst>
      <p:ext uri="{BB962C8B-B14F-4D97-AF65-F5344CB8AC3E}">
        <p14:creationId xmlns:p14="http://schemas.microsoft.com/office/powerpoint/2010/main" val="2270056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Üç bölümden oluşan romandaki olay örgüsü 20. yüzyılın ilk yarısında geçer. İlk bölüm “Sırça Köşkler” bölümüdür. Burada Rus Devrimi tablosu ve Polonya’daki sırça köşkler miti anlatılır.</a:t>
            </a:r>
            <a:r>
              <a:rPr lang="tr-TR" b="1" dirty="0"/>
              <a:t> </a:t>
            </a:r>
            <a:r>
              <a:rPr lang="tr-TR" dirty="0"/>
              <a:t>İkinci bölüm ‘</a:t>
            </a:r>
            <a:r>
              <a:rPr lang="tr-TR" dirty="0" err="1"/>
              <a:t>Nawłoć’ta</a:t>
            </a:r>
            <a:r>
              <a:rPr lang="tr-TR" dirty="0"/>
              <a:t> geçer: Polonya’daki ağalık sisteminin, köylülerin ve mevsimlik işçilerin betimi burada verilir.</a:t>
            </a:r>
            <a:r>
              <a:rPr lang="tr-TR" b="1" dirty="0"/>
              <a:t> </a:t>
            </a:r>
            <a:r>
              <a:rPr lang="tr-TR" dirty="0"/>
              <a:t>Son bölüm “Doğudan Esen Rüzgâr” yazarın ülkenin geleceğine ilişkin kaygısını ortaya koyduğu bölümdür</a:t>
            </a:r>
            <a:r>
              <a:rPr lang="tr-TR" dirty="0" smtClean="0"/>
              <a:t>.</a:t>
            </a:r>
          </a:p>
          <a:p>
            <a:r>
              <a:rPr lang="tr-TR" dirty="0"/>
              <a:t> </a:t>
            </a:r>
          </a:p>
          <a:p>
            <a:r>
              <a:rPr lang="tr-TR" dirty="0"/>
              <a:t>Yapıttaki Rus Devrimi betimi ve Polonya’daki sırça köşkler miti önemli bir yer oluşturmaktadır. Yazar 1917’deki Rus Devrimi’ni Bakü kenti örneğiyle verir; devrimi betimlerken, devrim sırasında </a:t>
            </a:r>
            <a:r>
              <a:rPr lang="tr-TR" dirty="0" err="1"/>
              <a:t>Cezary’nın</a:t>
            </a:r>
            <a:r>
              <a:rPr lang="tr-TR" dirty="0"/>
              <a:t> tanık olduğu katliamları, cinayetleri, zalimliği, işlenen suçları, zorbalığı, dehşeti, yozlaşmayı, devrimcilerin yaptıkları keyfi uygulamaları, alınan rüşvetleri, yapılan yağmaları, soygunları, hırsızlığı, </a:t>
            </a:r>
            <a:r>
              <a:rPr lang="tr-TR" dirty="0" err="1"/>
              <a:t>orataya</a:t>
            </a:r>
            <a:r>
              <a:rPr lang="tr-TR" dirty="0"/>
              <a:t> çıkan açlığı, yoksulluğu, sefaleti gözler önüne serer.</a:t>
            </a:r>
          </a:p>
          <a:p>
            <a:r>
              <a:rPr lang="tr-TR" dirty="0"/>
              <a:t> </a:t>
            </a:r>
          </a:p>
          <a:p>
            <a:r>
              <a:rPr lang="tr-TR" dirty="0"/>
              <a:t>Bir bakıma, Rus Devrimi’nin topluma zarar veren, o güne dek zulüm görmüş insanları zulmeden insanlara dönüştüren tarihsel bir absürt olduğu vurgulanır. Devrimin bir zorbalık ve yağma süreci olduğu gösterilir. Bu anlatımlar </a:t>
            </a:r>
            <a:r>
              <a:rPr lang="tr-TR" dirty="0" err="1"/>
              <a:t>Cezary’nın</a:t>
            </a:r>
            <a:r>
              <a:rPr lang="tr-TR" dirty="0"/>
              <a:t> annesi ve babasının düşüncelerinin ve yaşadıkları deneyimlerin aktarılması ile de pekiştirilir.</a:t>
            </a:r>
          </a:p>
          <a:p>
            <a:endParaRPr lang="tr-TR" dirty="0"/>
          </a:p>
        </p:txBody>
      </p:sp>
    </p:spTree>
    <p:extLst>
      <p:ext uri="{BB962C8B-B14F-4D97-AF65-F5344CB8AC3E}">
        <p14:creationId xmlns:p14="http://schemas.microsoft.com/office/powerpoint/2010/main" val="3101020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Oysa devrim özgürlük, eşitlik ve adalet getirmeli, mal sahiplerinin çalışanları sömürmesini engellemelidir. </a:t>
            </a:r>
            <a:r>
              <a:rPr lang="tr-TR" dirty="0" err="1"/>
              <a:t>Cezary</a:t>
            </a:r>
            <a:r>
              <a:rPr lang="tr-TR" dirty="0"/>
              <a:t> Rusya’dan Polonya’ya dönüşü sırasında, pratikte olup bitenlerin devrim propagandası ve kuramıyla uyuşmadığını görür. Yazar devrimi yerer, dünyadaki adaleti inşa etmenin bir yolu olmadığını odak figürün anne ve babasının düşünceleri ile vurgular; devrimin bir yenilgi, bir facia, bir trajedi olduğunu, ülkeyi kana buladığını, geniş çaplı bir katliam ve yıkım olduğunu ve ülkenin varlığını tehlikeye soktuğunu ve devrimin kâbusunu gözler önüne sererek, okuyucuyu kardeşin kardeşi öldürdüğü bir savaş imgesiyle bir anlamda korkutur. Polonya’da meydana gelebilecek benzer olayları frenleyip devrimin iyilik ve güzellikler getireceğine inananları uyarmak ister. </a:t>
            </a:r>
          </a:p>
          <a:p>
            <a:r>
              <a:rPr lang="tr-TR" dirty="0"/>
              <a:t> </a:t>
            </a:r>
          </a:p>
          <a:p>
            <a:r>
              <a:rPr lang="tr-TR" dirty="0"/>
              <a:t>Polonya’daki sırça köşkler mitinin yapıttaki işlevine gelince: Bu durum,</a:t>
            </a:r>
            <a:r>
              <a:rPr lang="tr-TR" b="1" dirty="0"/>
              <a:t> </a:t>
            </a:r>
            <a:r>
              <a:rPr lang="tr-TR" dirty="0"/>
              <a:t>yazarın önceki dönem yapıtlarında ortaya çıkan, yeni Polonya’ya dair hayallerinin, bir başka deyişle, toplumsal ülkülerinin ve yitik hayallerinin simgesidir. </a:t>
            </a:r>
            <a:r>
              <a:rPr lang="tr-TR" dirty="0" err="1"/>
              <a:t>Cezary</a:t>
            </a:r>
            <a:r>
              <a:rPr lang="tr-TR" dirty="0"/>
              <a:t> sınırı geçip düşlerindeki ülke Polonya’nın çamurla kaplı, sefalet içindeki o taşra kasabasını gördüğünde, ilk anda büyük bir şaşkınlık ve hayal kırıklığı yaşar. Sırça köşkler bir yana, doğru dürüst bir ev bile yoktur etrafta. Bu, </a:t>
            </a:r>
            <a:r>
              <a:rPr lang="tr-TR" dirty="0" err="1"/>
              <a:t>Cezary’nın</a:t>
            </a:r>
            <a:r>
              <a:rPr lang="tr-TR" dirty="0"/>
              <a:t> dönem gerçeğiyle ilk karşılaşmasıdır. Yazar yapıtta sırça köşkler imgesini ilginç bir buluş olsun diye kullanmamıştır; bu imgeyle ütopik bir düzen vurgulanır. En çok da, teknikteki büyük buluşlara dair eski hayallerle hesaplaşırken, bu ütopyadan tamamen kopar ve bu konuyu düşünsel açıdan kapatır.</a:t>
            </a:r>
          </a:p>
          <a:p>
            <a:endParaRPr lang="tr-TR" dirty="0"/>
          </a:p>
        </p:txBody>
      </p:sp>
    </p:spTree>
    <p:extLst>
      <p:ext uri="{BB962C8B-B14F-4D97-AF65-F5344CB8AC3E}">
        <p14:creationId xmlns:p14="http://schemas.microsoft.com/office/powerpoint/2010/main" val="3556077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Nowłoć’da</a:t>
            </a:r>
            <a:r>
              <a:rPr lang="tr-TR" dirty="0"/>
              <a:t> geçen bölümde Polonya’daki ağalık sisteminin, köylülerin ve mevsimlik işçilerin betimini görüyoruz. </a:t>
            </a:r>
            <a:r>
              <a:rPr lang="tr-TR" dirty="0" err="1"/>
              <a:t>Cezary’nın</a:t>
            </a:r>
            <a:r>
              <a:rPr lang="tr-TR" dirty="0"/>
              <a:t> Polonya-Rusya savaşı sonrasında </a:t>
            </a:r>
            <a:r>
              <a:rPr lang="tr-TR" dirty="0" err="1"/>
              <a:t>Hipolit’in</a:t>
            </a:r>
            <a:r>
              <a:rPr lang="tr-TR" dirty="0"/>
              <a:t> daveti üzerine gidip birkaç ay kaldığı </a:t>
            </a:r>
            <a:r>
              <a:rPr lang="tr-TR" dirty="0" err="1"/>
              <a:t>Nawłoć</a:t>
            </a:r>
            <a:r>
              <a:rPr lang="tr-TR" dirty="0"/>
              <a:t> ve </a:t>
            </a:r>
            <a:r>
              <a:rPr lang="tr-TR" dirty="0" err="1"/>
              <a:t>Chłodek</a:t>
            </a:r>
            <a:r>
              <a:rPr lang="tr-TR" dirty="0"/>
              <a:t> örneğiyle, lüks, bolluk, konfor, toplumsal olaylara karşı duyarsızlık, flörtler, kaygısız eğlenceler, zevkli geziler, sosyete dedikoduları,  av partileri, bale gösterileri, kısacası </a:t>
            </a:r>
            <a:r>
              <a:rPr lang="tr-TR" dirty="0" err="1"/>
              <a:t>idilsi</a:t>
            </a:r>
            <a:r>
              <a:rPr lang="tr-TR" dirty="0"/>
              <a:t> bir huzur ortamı, malikâne mutfağının lezzetlerinin tadını çıkarma, sözün özü, yeme-içme-eğlenme ile geçen günler yazar tarafından yansıtılırken, Polonya’daki soylu yaşantısının betimi yapılır.</a:t>
            </a:r>
          </a:p>
          <a:p>
            <a:r>
              <a:rPr lang="tr-TR" dirty="0"/>
              <a:t> </a:t>
            </a:r>
          </a:p>
          <a:p>
            <a:r>
              <a:rPr lang="tr-TR" dirty="0"/>
              <a:t>Soylular böyle yaşarken, köylüler içler acısı bir sefalet içinde ilkel ve edilgen bir yaşam süren, ağır çalışma koşulları altında çalışan cahil insanlar olarak betimlenmiştir. Tek düşünceleri karınlarını doyurabilmek ve kışı geçirebilecek yakacak bulabilmektir. Mevsimlik işçilerin durumu ise daha da kötüdür. Köydeki değişik işler için bir mevsim süresince kiralanan köylülerin yanına sığınmış bu insanların yaşama dair tek amaçları, yaşamlarını bir biçimde sürdürebilmektir. </a:t>
            </a:r>
          </a:p>
          <a:p>
            <a:endParaRPr lang="tr-TR" dirty="0"/>
          </a:p>
        </p:txBody>
      </p:sp>
    </p:spTree>
    <p:extLst>
      <p:ext uri="{BB962C8B-B14F-4D97-AF65-F5344CB8AC3E}">
        <p14:creationId xmlns:p14="http://schemas.microsoft.com/office/powerpoint/2010/main" val="2637853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854</Words>
  <Application>Microsoft Office PowerPoint</Application>
  <PresentationFormat>Ekran Gösterisi (4:3)</PresentationFormat>
  <Paragraphs>21</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İki Savaş Arası Dönem Ve Savaş Dönemi Polonya Edebiyatı</vt:lpstr>
      <vt:lpstr>Stefan Żeromski ve “İlkbahar Öncesi” </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22</cp:revision>
  <dcterms:created xsi:type="dcterms:W3CDTF">2020-05-10T17:38:32Z</dcterms:created>
  <dcterms:modified xsi:type="dcterms:W3CDTF">2020-05-18T07:43:42Z</dcterms:modified>
</cp:coreProperties>
</file>